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75" r:id="rId3"/>
    <p:sldId id="268" r:id="rId4"/>
    <p:sldId id="276" r:id="rId5"/>
    <p:sldId id="27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ller School" initials="MS" lastIdx="1" clrIdx="0">
    <p:extLst>
      <p:ext uri="{19B8F6BF-5375-455C-9EA6-DF929625EA0E}">
        <p15:presenceInfo xmlns:p15="http://schemas.microsoft.com/office/powerpoint/2012/main" userId="d09567e9ae936dc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416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92" y="-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5189-BA55-4AA0-8DBA-BC41ACA766B8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2/19/2019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176D-CDDF-4B2A-BE43-A2B8B0958E96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400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5189-BA55-4AA0-8DBA-BC41ACA766B8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2/19/2019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176D-CDDF-4B2A-BE43-A2B8B0958E96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323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51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52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5189-BA55-4AA0-8DBA-BC41ACA766B8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2/19/2019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176D-CDDF-4B2A-BE43-A2B8B0958E96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108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74F10D-B419-4F7C-9D2E-1861395E4B87}" type="slidenum">
              <a:rPr lang="en-US" alt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204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5189-BA55-4AA0-8DBA-BC41ACA766B8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2/19/2019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176D-CDDF-4B2A-BE43-A2B8B0958E96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226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5189-BA55-4AA0-8DBA-BC41ACA766B8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2/19/2019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176D-CDDF-4B2A-BE43-A2B8B0958E96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251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5189-BA55-4AA0-8DBA-BC41ACA766B8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2/19/2019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176D-CDDF-4B2A-BE43-A2B8B0958E96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947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5189-BA55-4AA0-8DBA-BC41ACA766B8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2/19/2019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176D-CDDF-4B2A-BE43-A2B8B0958E96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06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5189-BA55-4AA0-8DBA-BC41ACA766B8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2/19/2019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176D-CDDF-4B2A-BE43-A2B8B0958E96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58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5189-BA55-4AA0-8DBA-BC41ACA766B8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2/19/2019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176D-CDDF-4B2A-BE43-A2B8B0958E96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075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3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5189-BA55-4AA0-8DBA-BC41ACA766B8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2/19/2019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176D-CDDF-4B2A-BE43-A2B8B0958E96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999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5189-BA55-4AA0-8DBA-BC41ACA766B8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2/19/2019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176D-CDDF-4B2A-BE43-A2B8B0958E96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15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2532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5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8" y="21106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b="0" i="0" u="none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2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9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CE55189-BA55-4AA0-8DBA-BC41ACA766B8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2/19/2019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000176D-CDDF-4B2A-BE43-A2B8B0958E96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51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b="0" i="0" u="none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HW stamped off</a:t>
            </a:r>
          </a:p>
          <a:p>
            <a:r>
              <a:rPr lang="en-US" dirty="0"/>
              <a:t>Work on STP Gas Stoichiometry Warm Up Problems</a:t>
            </a:r>
          </a:p>
          <a:p>
            <a:r>
              <a:rPr lang="en-US" dirty="0"/>
              <a:t>Unit 8 Test Fri 2/22</a:t>
            </a:r>
          </a:p>
        </p:txBody>
      </p:sp>
    </p:spTree>
    <p:extLst>
      <p:ext uri="{BB962C8B-B14F-4D97-AF65-F5344CB8AC3E}">
        <p14:creationId xmlns:p14="http://schemas.microsoft.com/office/powerpoint/2010/main" val="1205520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530EB-2336-4911-AF01-2F50AD647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032" y="38100"/>
            <a:ext cx="8117967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Non STP Gas Stoichiometry Calculations….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20B32-7A9D-42EE-AE58-0F458245B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032" y="1181100"/>
            <a:ext cx="8041768" cy="4800600"/>
          </a:xfrm>
        </p:spPr>
        <p:txBody>
          <a:bodyPr>
            <a:normAutofit/>
          </a:bodyPr>
          <a:lstStyle/>
          <a:p>
            <a:r>
              <a:rPr lang="en-US" dirty="0"/>
              <a:t>For problems not at STP conditions, you will need to use the ideal gas law with stoichiometry conversions. </a:t>
            </a:r>
          </a:p>
          <a:p>
            <a:r>
              <a:rPr lang="en-US" dirty="0"/>
              <a:t>If you are given liters in the problem, start with PV=</a:t>
            </a:r>
            <a:r>
              <a:rPr lang="en-US" dirty="0" err="1"/>
              <a:t>nRT</a:t>
            </a:r>
            <a:r>
              <a:rPr lang="en-US" dirty="0"/>
              <a:t> and then do a stoichiometry conversion </a:t>
            </a:r>
          </a:p>
          <a:p>
            <a:r>
              <a:rPr lang="en-US" dirty="0"/>
              <a:t>If you are looking for liters, start with a stoichiometry conversion and then use PV=</a:t>
            </a:r>
            <a:r>
              <a:rPr lang="en-US" dirty="0" err="1"/>
              <a:t>nRT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449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600" b="15403"/>
          <a:stretch/>
        </p:blipFill>
        <p:spPr>
          <a:xfrm>
            <a:off x="0" y="341488"/>
            <a:ext cx="9197788" cy="406914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58952"/>
            <a:ext cx="1983346" cy="38472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Gill Sans MT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95080" y="1928115"/>
            <a:ext cx="27229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Gill Sans MT"/>
                <a:cs typeface="Arial" panose="020B0604020202020204" pitchFamily="34" charset="0"/>
              </a:rPr>
              <a:t>0.100 mol H</a:t>
            </a:r>
            <a:r>
              <a:rPr lang="en-US" altLang="en-US" sz="3200" b="1" baseline="-25000" dirty="0">
                <a:solidFill>
                  <a:srgbClr val="FF0000"/>
                </a:solidFill>
                <a:latin typeface="Gill Sans MT"/>
                <a:cs typeface="Arial" panose="020B0604020202020204" pitchFamily="34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5"/>
              <p:cNvSpPr txBox="1">
                <a:spLocks noChangeArrowheads="1"/>
              </p:cNvSpPr>
              <p:nvPr/>
            </p:nvSpPr>
            <p:spPr bwMode="auto">
              <a:xfrm>
                <a:off x="2852169" y="1887769"/>
                <a:ext cx="947920" cy="1098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  <m:r>
                            <a:rPr lang="en-US" altLang="en-US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US" altLang="en-US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𝒎𝒐𝒍</m:t>
                          </m:r>
                          <m:r>
                            <a:rPr lang="en-US" altLang="en-US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altLang="en-US" sz="3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3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𝑵</m:t>
                              </m:r>
                            </m:e>
                            <m:sub>
                              <m:r>
                                <a:rPr lang="en-US" altLang="en-US" sz="3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r>
                            <a:rPr lang="en-US" altLang="en-US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  <m:r>
                            <a:rPr lang="en-US" altLang="en-US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US" altLang="en-US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𝒎𝒐𝒍</m:t>
                          </m:r>
                          <m:r>
                            <a:rPr lang="en-US" altLang="en-US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altLang="en-US" sz="3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3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en-US" altLang="en-US" sz="3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altLang="en-US" sz="3200" b="1" dirty="0">
                  <a:solidFill>
                    <a:srgbClr val="FF0000"/>
                  </a:solidFill>
                  <a:latin typeface="Gill Sans MT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52169" y="1887769"/>
                <a:ext cx="947920" cy="1098058"/>
              </a:xfrm>
              <a:prstGeom prst="rect">
                <a:avLst/>
              </a:prstGeom>
              <a:blipFill>
                <a:blip r:embed="rId3"/>
                <a:stretch>
                  <a:fillRect r="-8967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5"/>
              <p:cNvSpPr txBox="1">
                <a:spLocks noChangeArrowheads="1"/>
              </p:cNvSpPr>
              <p:nvPr/>
            </p:nvSpPr>
            <p:spPr bwMode="auto">
              <a:xfrm>
                <a:off x="4822261" y="1929501"/>
                <a:ext cx="947920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altLang="en-US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en-US" altLang="en-US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</m:t>
                      </m:r>
                      <m:r>
                        <a:rPr lang="en-US" altLang="en-US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𝟎𝟑𝟑</m:t>
                      </m:r>
                      <m:r>
                        <a:rPr lang="en-US" altLang="en-US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altLang="en-US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𝒎𝒐𝒍</m:t>
                      </m:r>
                      <m:r>
                        <a:rPr lang="en-US" altLang="en-US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altLang="en-US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𝑵</m:t>
                      </m:r>
                      <m:r>
                        <a:rPr lang="en-US" altLang="en-US" sz="3200" b="1" i="1" baseline="-250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</m:oMath>
                  </m:oMathPara>
                </a14:m>
                <a:endParaRPr lang="en-US" altLang="en-US" sz="3200" b="1" baseline="-25000" dirty="0">
                  <a:solidFill>
                    <a:srgbClr val="FF0000"/>
                  </a:solidFill>
                  <a:latin typeface="Gill Sans MT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22261" y="1929501"/>
                <a:ext cx="947920" cy="584775"/>
              </a:xfrm>
              <a:prstGeom prst="rect">
                <a:avLst/>
              </a:prstGeom>
              <a:blipFill>
                <a:blip r:embed="rId4"/>
                <a:stretch>
                  <a:fillRect r="-21859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5"/>
              <p:cNvSpPr txBox="1">
                <a:spLocks noChangeArrowheads="1"/>
              </p:cNvSpPr>
              <p:nvPr/>
            </p:nvSpPr>
            <p:spPr bwMode="auto">
              <a:xfrm>
                <a:off x="4626669" y="2401056"/>
                <a:ext cx="5348904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𝒑𝒍𝒖𝒈</m:t>
                      </m:r>
                      <m:r>
                        <a:rPr lang="en-US" altLang="en-US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altLang="en-US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𝒊𝒏𝒕𝒐</m:t>
                      </m:r>
                      <m:r>
                        <a:rPr lang="en-US" altLang="en-US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altLang="en-US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𝑷𝑽</m:t>
                      </m:r>
                      <m:r>
                        <a:rPr lang="en-US" altLang="en-US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altLang="en-US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𝒏𝑹𝑻</m:t>
                      </m:r>
                    </m:oMath>
                  </m:oMathPara>
                </a14:m>
                <a:endParaRPr lang="en-US" altLang="en-US" sz="3200" b="1" dirty="0">
                  <a:solidFill>
                    <a:srgbClr val="FF0000"/>
                  </a:solidFill>
                  <a:latin typeface="Gill Sans MT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26669" y="2401056"/>
                <a:ext cx="5348904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536375" y="3504944"/>
            <a:ext cx="61250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Gill Sans MT"/>
                <a:cs typeface="Arial" panose="020B0604020202020204" pitchFamily="34" charset="0"/>
              </a:rPr>
              <a:t>715 x V = 0.033 x 62.4 x 488</a:t>
            </a:r>
            <a:endParaRPr lang="en-US" altLang="en-US" sz="3200" b="1" baseline="-25000" dirty="0">
              <a:solidFill>
                <a:srgbClr val="FF0000"/>
              </a:solidFill>
              <a:latin typeface="Gill Sans MT"/>
              <a:cs typeface="Arial" panose="020B0604020202020204" pitchFamily="34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047249" y="4381836"/>
            <a:ext cx="27229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Gill Sans MT"/>
                <a:cs typeface="Arial" panose="020B0604020202020204" pitchFamily="34" charset="0"/>
              </a:rPr>
              <a:t>V = 1.42 L N</a:t>
            </a:r>
            <a:r>
              <a:rPr lang="en-US" altLang="en-US" sz="3200" b="1" baseline="-25000" dirty="0">
                <a:solidFill>
                  <a:srgbClr val="FF0000"/>
                </a:solidFill>
                <a:latin typeface="Gill Sans MT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604064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1211019-A447-4DD8-A889-416C398014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562" t="28518" r="23958" b="36482"/>
          <a:stretch/>
        </p:blipFill>
        <p:spPr>
          <a:xfrm>
            <a:off x="117662" y="642937"/>
            <a:ext cx="8750705" cy="31623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65D4635-99B3-44E1-9E23-84C925F9747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60" t="11613" r="600" b="79376"/>
          <a:stretch/>
        </p:blipFill>
        <p:spPr>
          <a:xfrm>
            <a:off x="275632" y="209550"/>
            <a:ext cx="8868367" cy="433387"/>
          </a:xfrm>
          <a:prstGeom prst="rect">
            <a:avLst/>
          </a:prstGeom>
        </p:spPr>
      </p:pic>
      <p:sp>
        <p:nvSpPr>
          <p:cNvPr id="4" name="Text Box 5">
            <a:extLst>
              <a:ext uri="{FF2B5EF4-FFF2-40B4-BE49-F238E27FC236}">
                <a16:creationId xmlns:a16="http://schemas.microsoft.com/office/drawing/2014/main" id="{0D1E18E4-5F0B-4DEC-ABF1-78A1B438F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0495" y="1146869"/>
            <a:ext cx="612503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Gill Sans MT"/>
                <a:cs typeface="Arial" panose="020B0604020202020204" pitchFamily="34" charset="0"/>
              </a:rPr>
              <a:t>       PV = </a:t>
            </a:r>
            <a:r>
              <a:rPr lang="en-US" altLang="en-US" sz="3200" b="1" dirty="0" err="1">
                <a:solidFill>
                  <a:srgbClr val="FF0000"/>
                </a:solidFill>
                <a:latin typeface="Gill Sans MT"/>
                <a:cs typeface="Arial" panose="020B0604020202020204" pitchFamily="34" charset="0"/>
              </a:rPr>
              <a:t>nRT</a:t>
            </a:r>
            <a:endParaRPr lang="en-US" altLang="en-US" sz="3200" b="1" dirty="0">
              <a:solidFill>
                <a:srgbClr val="FF0000"/>
              </a:solidFill>
              <a:latin typeface="Gill Sans MT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Gill Sans MT"/>
                <a:cs typeface="Arial" panose="020B0604020202020204" pitchFamily="34" charset="0"/>
              </a:rPr>
              <a:t>101 x 5 = n x 8.315 x 488</a:t>
            </a:r>
            <a:endParaRPr lang="en-US" altLang="en-US" sz="3200" b="1" baseline="-25000" dirty="0">
              <a:solidFill>
                <a:srgbClr val="FF0000"/>
              </a:solidFill>
              <a:latin typeface="Gill Sans MT"/>
              <a:cs typeface="Arial" panose="020B0604020202020204" pitchFamily="34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8629974D-1A14-46CC-9B49-9F408339B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6883" y="2365086"/>
            <a:ext cx="33756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Gill Sans MT"/>
                <a:cs typeface="Arial" panose="020B0604020202020204" pitchFamily="34" charset="0"/>
              </a:rPr>
              <a:t>n= 0.124 mol N</a:t>
            </a:r>
            <a:r>
              <a:rPr lang="en-US" altLang="en-US" sz="3200" b="1" baseline="-25000" dirty="0">
                <a:solidFill>
                  <a:srgbClr val="FF0000"/>
                </a:solidFill>
                <a:latin typeface="Gill Sans MT"/>
                <a:cs typeface="Arial" panose="020B0604020202020204" pitchFamily="34" charset="0"/>
              </a:rPr>
              <a:t>2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3FB35C92-83B5-43DB-94E1-ACCC4C370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258" y="3290961"/>
            <a:ext cx="33756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Gill Sans MT"/>
                <a:cs typeface="Arial" panose="020B0604020202020204" pitchFamily="34" charset="0"/>
              </a:rPr>
              <a:t>0.124 mol N</a:t>
            </a:r>
            <a:r>
              <a:rPr lang="en-US" altLang="en-US" sz="3200" b="1" baseline="-25000" dirty="0">
                <a:solidFill>
                  <a:srgbClr val="FF0000"/>
                </a:solidFill>
                <a:latin typeface="Gill Sans MT"/>
                <a:cs typeface="Arial" panose="020B0604020202020204" pitchFamily="34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5">
                <a:extLst>
                  <a:ext uri="{FF2B5EF4-FFF2-40B4-BE49-F238E27FC236}">
                    <a16:creationId xmlns:a16="http://schemas.microsoft.com/office/drawing/2014/main" id="{D2751852-8118-4DE2-AB0F-CE3C6DC7E4F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40626" y="3256208"/>
                <a:ext cx="947920" cy="1098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  <m:r>
                            <a:rPr lang="en-US" altLang="en-US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US" altLang="en-US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𝒎𝒐𝒍</m:t>
                          </m:r>
                          <m:r>
                            <a:rPr lang="en-US" altLang="en-US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altLang="en-US" sz="3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3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𝑵</m:t>
                              </m:r>
                              <m:r>
                                <a:rPr lang="en-US" altLang="en-US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en-US" altLang="en-US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𝟑</m:t>
                              </m:r>
                            </m:sub>
                          </m:sSub>
                        </m:num>
                        <m:den>
                          <m:r>
                            <a:rPr lang="en-US" alt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  <m:r>
                            <a:rPr lang="en-US" altLang="en-US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US" altLang="en-US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𝒎𝒐𝒍</m:t>
                          </m:r>
                          <m:r>
                            <a:rPr lang="en-US" altLang="en-US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altLang="en-US" sz="3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𝑵</m:t>
                              </m:r>
                            </m:e>
                            <m:sub>
                              <m:r>
                                <a:rPr lang="en-US" altLang="en-US" sz="3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altLang="en-US" sz="3200" b="1" dirty="0">
                  <a:solidFill>
                    <a:srgbClr val="FF0000"/>
                  </a:solidFill>
                  <a:latin typeface="Gill Sans MT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 Box 5">
                <a:extLst>
                  <a:ext uri="{FF2B5EF4-FFF2-40B4-BE49-F238E27FC236}">
                    <a16:creationId xmlns:a16="http://schemas.microsoft.com/office/drawing/2014/main" id="{D2751852-8118-4DE2-AB0F-CE3C6DC7E4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40626" y="3256208"/>
                <a:ext cx="947920" cy="1098058"/>
              </a:xfrm>
              <a:prstGeom prst="rect">
                <a:avLst/>
              </a:prstGeom>
              <a:blipFill>
                <a:blip r:embed="rId4"/>
                <a:stretch>
                  <a:fillRect r="-12115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5">
                <a:extLst>
                  <a:ext uri="{FF2B5EF4-FFF2-40B4-BE49-F238E27FC236}">
                    <a16:creationId xmlns:a16="http://schemas.microsoft.com/office/drawing/2014/main" id="{099FF039-8400-4DCD-A874-F04E99272C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62575" y="3256208"/>
                <a:ext cx="947920" cy="1110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𝟏𝟕</m:t>
                          </m:r>
                          <m:r>
                            <a:rPr lang="en-US" alt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a:rPr lang="en-US" alt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𝟎𝟒</m:t>
                          </m:r>
                          <m:r>
                            <a:rPr lang="en-US" alt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US" alt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𝒈</m:t>
                          </m:r>
                          <m:r>
                            <a:rPr lang="en-US" altLang="en-US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altLang="en-US" sz="3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3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𝑵</m:t>
                              </m:r>
                              <m:r>
                                <a:rPr lang="en-US" altLang="en-US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en-US" altLang="en-US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𝟑</m:t>
                              </m:r>
                            </m:sub>
                          </m:sSub>
                        </m:num>
                        <m:den>
                          <m:r>
                            <a:rPr lang="en-US" alt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  <m:r>
                            <a:rPr lang="en-US" altLang="en-US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US" altLang="en-US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𝒎𝒐𝒍</m:t>
                          </m:r>
                          <m:r>
                            <a:rPr lang="en-US" altLang="en-US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altLang="en-US" sz="3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𝑵𝑯</m:t>
                              </m:r>
                            </m:e>
                            <m:sub>
                              <m:r>
                                <a:rPr lang="en-US" altLang="en-US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𝟑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altLang="en-US" sz="3200" b="1" dirty="0">
                  <a:solidFill>
                    <a:srgbClr val="FF0000"/>
                  </a:solidFill>
                  <a:latin typeface="Gill Sans MT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 Box 5">
                <a:extLst>
                  <a:ext uri="{FF2B5EF4-FFF2-40B4-BE49-F238E27FC236}">
                    <a16:creationId xmlns:a16="http://schemas.microsoft.com/office/drawing/2014/main" id="{099FF039-8400-4DCD-A874-F04E99272C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62575" y="3256208"/>
                <a:ext cx="947920" cy="1110625"/>
              </a:xfrm>
              <a:prstGeom prst="rect">
                <a:avLst/>
              </a:prstGeom>
              <a:blipFill>
                <a:blip r:embed="rId5"/>
                <a:stretch>
                  <a:fillRect r="-16387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Box 5">
            <a:extLst>
              <a:ext uri="{FF2B5EF4-FFF2-40B4-BE49-F238E27FC236}">
                <a16:creationId xmlns:a16="http://schemas.microsoft.com/office/drawing/2014/main" id="{219902F8-FBE1-402B-A000-4A73684A6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4803" y="4942610"/>
            <a:ext cx="33756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Gill Sans MT"/>
                <a:cs typeface="Arial" panose="020B0604020202020204" pitchFamily="34" charset="0"/>
              </a:rPr>
              <a:t>4.24 g NH</a:t>
            </a:r>
            <a:r>
              <a:rPr lang="en-US" altLang="en-US" sz="3200" b="1" baseline="-25000" dirty="0">
                <a:solidFill>
                  <a:srgbClr val="FF0000"/>
                </a:solidFill>
                <a:latin typeface="Gill Sans MT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874829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065AA-0986-49A0-8BAD-F0709AB33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Gas </a:t>
            </a:r>
            <a:r>
              <a:rPr lang="en-US" dirty="0" err="1"/>
              <a:t>Stoich</a:t>
            </a:r>
            <a:r>
              <a:rPr lang="en-US" dirty="0"/>
              <a:t> 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BFE5B-9369-4B50-8146-4EE90EE33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16.67 g KClO</a:t>
            </a:r>
            <a:r>
              <a:rPr lang="en-US" baseline="-25000" dirty="0"/>
              <a:t>3</a:t>
            </a:r>
          </a:p>
          <a:p>
            <a:r>
              <a:rPr lang="en-US" dirty="0"/>
              <a:t>1.26 L CO</a:t>
            </a:r>
            <a:r>
              <a:rPr lang="en-US" baseline="-25000" dirty="0"/>
              <a:t>2</a:t>
            </a:r>
          </a:p>
          <a:p>
            <a:r>
              <a:rPr lang="en-US" dirty="0"/>
              <a:t>2.05 L NO</a:t>
            </a:r>
          </a:p>
          <a:p>
            <a:r>
              <a:rPr lang="en-US" dirty="0"/>
              <a:t>5.24 L H</a:t>
            </a:r>
            <a:r>
              <a:rPr lang="en-US" baseline="-25000" dirty="0"/>
              <a:t>2</a:t>
            </a:r>
          </a:p>
          <a:p>
            <a:r>
              <a:rPr lang="en-US" dirty="0"/>
              <a:t>8.68 L gas products</a:t>
            </a:r>
          </a:p>
          <a:p>
            <a:r>
              <a:rPr lang="en-US" dirty="0"/>
              <a:t>9.21 atm</a:t>
            </a:r>
          </a:p>
          <a:p>
            <a:r>
              <a:rPr lang="en-US" dirty="0"/>
              <a:t>16.1 L H</a:t>
            </a:r>
            <a:r>
              <a:rPr lang="en-US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671063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161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Cambria Math</vt:lpstr>
      <vt:lpstr>Gill Sans MT</vt:lpstr>
      <vt:lpstr>Verdana</vt:lpstr>
      <vt:lpstr>Wingdings 2</vt:lpstr>
      <vt:lpstr>Solstice</vt:lpstr>
      <vt:lpstr>Chem</vt:lpstr>
      <vt:lpstr>Non STP Gas Stoichiometry Calculations….</vt:lpstr>
      <vt:lpstr>PowerPoint Presentation</vt:lpstr>
      <vt:lpstr>PowerPoint Presentation</vt:lpstr>
      <vt:lpstr>Gas Stoich 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</dc:title>
  <dc:creator>Miller School</dc:creator>
  <cp:lastModifiedBy>Miller School</cp:lastModifiedBy>
  <cp:revision>5</cp:revision>
  <dcterms:created xsi:type="dcterms:W3CDTF">2019-02-18T22:17:21Z</dcterms:created>
  <dcterms:modified xsi:type="dcterms:W3CDTF">2019-02-19T20:09:28Z</dcterms:modified>
</cp:coreProperties>
</file>