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65" r:id="rId2"/>
    <p:sldId id="267" r:id="rId3"/>
    <p:sldId id="268" r:id="rId4"/>
    <p:sldId id="269" r:id="rId5"/>
    <p:sldId id="258" r:id="rId6"/>
    <p:sldId id="259" r:id="rId7"/>
    <p:sldId id="260" r:id="rId8"/>
    <p:sldId id="262" r:id="rId9"/>
    <p:sldId id="263" r:id="rId10"/>
    <p:sldId id="264" r:id="rId11"/>
    <p:sldId id="272" r:id="rId12"/>
    <p:sldId id="273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4485" autoAdjust="0"/>
    <p:restoredTop sz="94660"/>
  </p:normalViewPr>
  <p:slideViewPr>
    <p:cSldViewPr snapToGrid="0">
      <p:cViewPr varScale="1">
        <p:scale>
          <a:sx n="66" d="100"/>
          <a:sy n="66" d="100"/>
        </p:scale>
        <p:origin x="187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49AB4E-F25E-47FD-AD79-896D684DB306}" type="datetimeFigureOut">
              <a:rPr lang="en-US" smtClean="0"/>
              <a:t>3/28/2017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4639FD-9C91-4A2C-855F-7DEB626D64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57013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8B871-57D2-4284-AE10-839860B4AA36}" type="datetimeFigureOut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3/28/2017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D3C2B-F151-43DD-921E-B2211ADD3E4F}" type="slidenum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81732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8B871-57D2-4284-AE10-839860B4AA36}" type="datetimeFigureOut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3/28/2017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D3C2B-F151-43DD-921E-B2211ADD3E4F}" type="slidenum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35067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43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4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8B871-57D2-4284-AE10-839860B4AA36}" type="datetimeFigureOut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3/28/2017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D3C2B-F151-43DD-921E-B2211ADD3E4F}" type="slidenum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4963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8B871-57D2-4284-AE10-839860B4AA36}" type="datetimeFigureOut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3/28/2017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D3C2B-F151-43DD-921E-B2211ADD3E4F}" type="slidenum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30956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8B871-57D2-4284-AE10-839860B4AA36}" type="datetimeFigureOut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3/28/2017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D3C2B-F151-43DD-921E-B2211ADD3E4F}" type="slidenum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5458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8B871-57D2-4284-AE10-839860B4AA36}" type="datetimeFigureOut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3/28/2017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D3C2B-F151-43DD-921E-B2211ADD3E4F}" type="slidenum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49812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8B871-57D2-4284-AE10-839860B4AA36}" type="datetimeFigureOut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3/28/2017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D3C2B-F151-43DD-921E-B2211ADD3E4F}" type="slidenum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18235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8B871-57D2-4284-AE10-839860B4AA36}" type="datetimeFigureOut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3/28/2017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D3C2B-F151-43DD-921E-B2211ADD3E4F}" type="slidenum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9192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8B871-57D2-4284-AE10-839860B4AA36}" type="datetimeFigureOut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3/28/2017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D3C2B-F151-43DD-921E-B2211ADD3E4F}" type="slidenum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10782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3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8B871-57D2-4284-AE10-839860B4AA36}" type="datetimeFigureOut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3/28/2017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D3C2B-F151-43DD-921E-B2211ADD3E4F}" type="slidenum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9046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8B871-57D2-4284-AE10-839860B4AA36}" type="datetimeFigureOut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3/28/2017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D3C2B-F151-43DD-921E-B2211ADD3E4F}" type="slidenum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indent="-283464">
              <a:lnSpc>
                <a:spcPts val="3000"/>
              </a:lnSpc>
              <a:spcBef>
                <a:spcPts val="600"/>
              </a:spcBef>
              <a:buClr>
                <a:srgbClr val="3891A7"/>
              </a:buClr>
              <a:buSzPct val="80000"/>
              <a:buFont typeface="Wingdings 2"/>
              <a:buNone/>
            </a:pPr>
            <a:endParaRPr lang="en-US" sz="3200">
              <a:solidFill>
                <a:prstClr val="black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7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marL="0" indent="0" algn="l" eaLnBrk="1" latinLnBrk="0" hangingPunct="1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780180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5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168818" y="21106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1" name="Donut 10"/>
          <p:cNvSpPr/>
          <p:nvPr/>
        </p:nvSpPr>
        <p:spPr>
          <a:xfrm rot="2315675">
            <a:off x="182882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012875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4658B871-57D2-4284-AE10-839860B4AA36}" type="datetimeFigureOut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3/28/2017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4BCD3C2B-F151-43DD-921E-B2211ADD3E4F}" type="slidenum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49411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b="0" i="0" u="none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7726" y="0"/>
            <a:ext cx="8146274" cy="1143000"/>
          </a:xfrm>
        </p:spPr>
        <p:txBody>
          <a:bodyPr/>
          <a:lstStyle/>
          <a:p>
            <a:r>
              <a:rPr lang="en-US" dirty="0" smtClean="0"/>
              <a:t>Chem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7726" y="855372"/>
            <a:ext cx="8146274" cy="4800600"/>
          </a:xfrm>
        </p:spPr>
        <p:txBody>
          <a:bodyPr/>
          <a:lstStyle/>
          <a:p>
            <a:r>
              <a:rPr lang="en-US" dirty="0" smtClean="0"/>
              <a:t>Take out Unit 9 note packet </a:t>
            </a:r>
          </a:p>
          <a:p>
            <a:r>
              <a:rPr lang="en-US" dirty="0" smtClean="0"/>
              <a:t>Get </a:t>
            </a:r>
            <a:r>
              <a:rPr lang="en-US" dirty="0" err="1" smtClean="0"/>
              <a:t>pgs</a:t>
            </a:r>
            <a:r>
              <a:rPr lang="en-US" dirty="0" smtClean="0"/>
              <a:t> 1 &amp; 2 stamped if </a:t>
            </a:r>
            <a:r>
              <a:rPr lang="en-US" dirty="0" smtClean="0"/>
              <a:t>you didn’t do so last class</a:t>
            </a:r>
            <a:endParaRPr lang="en-US" dirty="0" smtClean="0"/>
          </a:p>
          <a:p>
            <a:r>
              <a:rPr lang="en-US" dirty="0" smtClean="0"/>
              <a:t>Today: </a:t>
            </a:r>
          </a:p>
          <a:p>
            <a:pPr lvl="1"/>
            <a:r>
              <a:rPr lang="en-US" dirty="0"/>
              <a:t>Notes: Types of </a:t>
            </a:r>
            <a:r>
              <a:rPr lang="en-US" dirty="0" smtClean="0"/>
              <a:t>Bonds, Polarity</a:t>
            </a:r>
            <a:endParaRPr lang="en-US" dirty="0" smtClean="0"/>
          </a:p>
          <a:p>
            <a:pPr lvl="1"/>
            <a:r>
              <a:rPr lang="en-US" dirty="0" smtClean="0"/>
              <a:t>complete up to page 14 </a:t>
            </a:r>
            <a:r>
              <a:rPr lang="en-US" b="1" dirty="0" smtClean="0"/>
              <a:t>(get </a:t>
            </a:r>
            <a:r>
              <a:rPr lang="en-US" b="1" dirty="0" smtClean="0"/>
              <a:t>stamped</a:t>
            </a:r>
            <a:r>
              <a:rPr lang="en-US" b="1" dirty="0" smtClean="0"/>
              <a:t>!)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328122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3484" y="-304911"/>
            <a:ext cx="7498080" cy="1143000"/>
          </a:xfrm>
        </p:spPr>
        <p:txBody>
          <a:bodyPr/>
          <a:lstStyle/>
          <a:p>
            <a:r>
              <a:rPr lang="en-US" dirty="0" smtClean="0"/>
              <a:t>Summary Chart: Metals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3484" y="868251"/>
            <a:ext cx="7498080" cy="4800600"/>
          </a:xfrm>
        </p:spPr>
        <p:txBody>
          <a:bodyPr/>
          <a:lstStyle/>
          <a:p>
            <a:r>
              <a:rPr lang="en-US" dirty="0" smtClean="0"/>
              <a:t>Metallic bonds found between </a:t>
            </a:r>
            <a:r>
              <a:rPr lang="en-US" b="1" u="sng" dirty="0" smtClean="0"/>
              <a:t>metals</a:t>
            </a:r>
            <a:r>
              <a:rPr lang="en-US" dirty="0" smtClean="0"/>
              <a:t>…</a:t>
            </a:r>
          </a:p>
          <a:p>
            <a:endParaRPr lang="en-US" dirty="0"/>
          </a:p>
          <a:p>
            <a:r>
              <a:rPr lang="en-US" dirty="0" smtClean="0"/>
              <a:t>Electrons are </a:t>
            </a:r>
            <a:r>
              <a:rPr lang="en-US" b="1" u="sng" dirty="0" smtClean="0"/>
              <a:t>constantly moving</a:t>
            </a:r>
          </a:p>
          <a:p>
            <a:endParaRPr lang="en-US" dirty="0" smtClean="0"/>
          </a:p>
          <a:p>
            <a:r>
              <a:rPr lang="en-US" b="1" u="sng" dirty="0" smtClean="0"/>
              <a:t>HIGH</a:t>
            </a:r>
            <a:r>
              <a:rPr lang="en-US" dirty="0" smtClean="0"/>
              <a:t> melting point and </a:t>
            </a:r>
            <a:r>
              <a:rPr lang="en-US" b="1" u="sng" dirty="0" smtClean="0"/>
              <a:t>HIGH</a:t>
            </a:r>
            <a:r>
              <a:rPr lang="en-US" dirty="0" smtClean="0"/>
              <a:t> boiling point</a:t>
            </a:r>
          </a:p>
          <a:p>
            <a:r>
              <a:rPr lang="en-US" dirty="0" smtClean="0"/>
              <a:t>Solids </a:t>
            </a:r>
            <a:r>
              <a:rPr lang="en-US" b="1" u="sng" dirty="0" smtClean="0"/>
              <a:t>DO</a:t>
            </a:r>
            <a:r>
              <a:rPr lang="en-US" dirty="0" smtClean="0"/>
              <a:t> conduct electricity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4507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7431" y="0"/>
            <a:ext cx="7916257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Add this to bottom of summary chart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Metallic Bonds: Strongest</a:t>
            </a:r>
          </a:p>
          <a:p>
            <a:r>
              <a:rPr lang="en-US" b="1" dirty="0" smtClean="0"/>
              <a:t>Ionic bonds: Second Strongest</a:t>
            </a:r>
          </a:p>
          <a:p>
            <a:r>
              <a:rPr lang="en-US" b="1" dirty="0" smtClean="0"/>
              <a:t>Covalent Bonds: Weakest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061151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7726" y="-304911"/>
            <a:ext cx="7498080" cy="1143000"/>
          </a:xfrm>
        </p:spPr>
        <p:txBody>
          <a:bodyPr/>
          <a:lstStyle/>
          <a:p>
            <a:r>
              <a:rPr lang="en-US" dirty="0" smtClean="0"/>
              <a:t>Ionic vs. Covalent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7726" y="838089"/>
            <a:ext cx="8146274" cy="4800600"/>
          </a:xfrm>
        </p:spPr>
        <p:txBody>
          <a:bodyPr>
            <a:normAutofit fontScale="77500" lnSpcReduction="20000"/>
          </a:bodyPr>
          <a:lstStyle/>
          <a:p>
            <a:pPr marL="596646" indent="-514350">
              <a:buFont typeface="+mj-lt"/>
              <a:buAutoNum type="arabicPeriod"/>
            </a:pPr>
            <a:r>
              <a:rPr lang="en-US" dirty="0" smtClean="0"/>
              <a:t>Look </a:t>
            </a:r>
            <a:r>
              <a:rPr lang="en-US" dirty="0"/>
              <a:t>at the type of elements bonded together </a:t>
            </a:r>
            <a:endParaRPr lang="en-US" sz="2800" dirty="0"/>
          </a:p>
          <a:p>
            <a:pPr lvl="1"/>
            <a:r>
              <a:rPr lang="en-US" dirty="0"/>
              <a:t>METAL and a NONMETAL</a:t>
            </a:r>
            <a:r>
              <a:rPr lang="en-US" dirty="0" smtClean="0"/>
              <a:t>= _________________________</a:t>
            </a:r>
            <a:endParaRPr lang="en-US" sz="2400" dirty="0"/>
          </a:p>
          <a:p>
            <a:pPr lvl="1"/>
            <a:r>
              <a:rPr lang="en-US" dirty="0"/>
              <a:t>NONMETAL and a NONMETAL</a:t>
            </a:r>
            <a:r>
              <a:rPr lang="en-US" dirty="0" smtClean="0"/>
              <a:t>= _____________________</a:t>
            </a:r>
          </a:p>
          <a:p>
            <a:pPr lvl="1"/>
            <a:endParaRPr lang="en-US" sz="2400" dirty="0"/>
          </a:p>
          <a:p>
            <a:pPr marL="596646" indent="-514350">
              <a:buFont typeface="+mj-lt"/>
              <a:buAutoNum type="arabicPeriod"/>
            </a:pPr>
            <a:r>
              <a:rPr lang="en-US" dirty="0"/>
              <a:t>Look at the </a:t>
            </a:r>
            <a:r>
              <a:rPr lang="en-US" b="1" u="sng" dirty="0"/>
              <a:t>electronegativity difference</a:t>
            </a:r>
            <a:r>
              <a:rPr lang="en-US" dirty="0"/>
              <a:t> between the 2 bonded elements</a:t>
            </a:r>
            <a:endParaRPr lang="en-US" sz="2800" dirty="0"/>
          </a:p>
          <a:p>
            <a:pPr lvl="1"/>
            <a:r>
              <a:rPr lang="en-US" sz="3200" b="1" dirty="0"/>
              <a:t>0 - 0.3 </a:t>
            </a:r>
            <a:r>
              <a:rPr lang="en-US" sz="3200" dirty="0"/>
              <a:t> </a:t>
            </a:r>
            <a:r>
              <a:rPr lang="en-US" dirty="0" smtClean="0"/>
              <a:t>________________________________________</a:t>
            </a:r>
            <a:endParaRPr lang="en-US" sz="2400" dirty="0"/>
          </a:p>
          <a:p>
            <a:pPr lvl="1"/>
            <a:r>
              <a:rPr lang="en-US" sz="3200" b="1" dirty="0"/>
              <a:t>0.4 - 1.7 </a:t>
            </a:r>
            <a:r>
              <a:rPr lang="en-US" dirty="0" smtClean="0"/>
              <a:t>_______________________________________</a:t>
            </a:r>
            <a:endParaRPr lang="en-US" sz="2400" dirty="0"/>
          </a:p>
          <a:p>
            <a:pPr lvl="1"/>
            <a:r>
              <a:rPr lang="en-US" sz="3200" b="1" dirty="0"/>
              <a:t>&gt; 1.7 </a:t>
            </a:r>
            <a:r>
              <a:rPr lang="en-US" dirty="0"/>
              <a:t>   </a:t>
            </a:r>
            <a:r>
              <a:rPr lang="en-US" dirty="0" smtClean="0"/>
              <a:t>______________________________________</a:t>
            </a:r>
            <a:endParaRPr lang="en-US" sz="2400" dirty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070863" y="1043188"/>
            <a:ext cx="28977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</a:rPr>
              <a:t>IONIC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658559" y="1457869"/>
            <a:ext cx="28977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</a:rPr>
              <a:t>COVALENT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755033" y="2817718"/>
            <a:ext cx="46316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</a:rPr>
              <a:t>NONPOLAR COVALENT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881675" y="3179951"/>
            <a:ext cx="46316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</a:rPr>
              <a:t>POLAR COVALENT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583094" y="3542184"/>
            <a:ext cx="28977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</a:rPr>
              <a:t>IONIC</a:t>
            </a:r>
          </a:p>
        </p:txBody>
      </p:sp>
    </p:spTree>
    <p:extLst>
      <p:ext uri="{BB962C8B-B14F-4D97-AF65-F5344CB8AC3E}">
        <p14:creationId xmlns:p14="http://schemas.microsoft.com/office/powerpoint/2010/main" val="2312260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-152400"/>
            <a:ext cx="8153400" cy="1143000"/>
          </a:xfrm>
        </p:spPr>
        <p:txBody>
          <a:bodyPr/>
          <a:lstStyle/>
          <a:p>
            <a:r>
              <a:rPr lang="en-US" dirty="0" smtClean="0"/>
              <a:t>Vocabulary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762000"/>
            <a:ext cx="8153400" cy="4800600"/>
          </a:xfrm>
        </p:spPr>
        <p:txBody>
          <a:bodyPr>
            <a:normAutofit fontScale="92500" lnSpcReduction="20000"/>
          </a:bodyPr>
          <a:lstStyle/>
          <a:p>
            <a:r>
              <a:rPr lang="en-US" sz="2800" b="1" dirty="0"/>
              <a:t>Compounds</a:t>
            </a:r>
            <a:r>
              <a:rPr lang="en-US" sz="2800" dirty="0"/>
              <a:t>=a substance that has </a:t>
            </a:r>
            <a:r>
              <a:rPr lang="en-US" sz="2800" b="1" u="sng" dirty="0">
                <a:solidFill>
                  <a:srgbClr val="FF0000"/>
                </a:solidFill>
              </a:rPr>
              <a:t>2 or more </a:t>
            </a:r>
            <a:r>
              <a:rPr lang="en-US" sz="2800" dirty="0"/>
              <a:t>different types of </a:t>
            </a:r>
            <a:r>
              <a:rPr lang="en-US" sz="2800" b="1" u="sng" dirty="0">
                <a:solidFill>
                  <a:srgbClr val="FF0000"/>
                </a:solidFill>
              </a:rPr>
              <a:t>elements</a:t>
            </a:r>
            <a:r>
              <a:rPr lang="en-US" sz="2800" dirty="0"/>
              <a:t> bonded together </a:t>
            </a:r>
            <a:endParaRPr lang="en-US" sz="2800" dirty="0" smtClean="0"/>
          </a:p>
          <a:p>
            <a:endParaRPr lang="en-US" sz="2800" dirty="0"/>
          </a:p>
          <a:p>
            <a:r>
              <a:rPr lang="en-US" sz="2800" b="1" dirty="0"/>
              <a:t>Bond</a:t>
            </a:r>
            <a:r>
              <a:rPr lang="en-US" sz="2800" dirty="0"/>
              <a:t>= </a:t>
            </a:r>
            <a:r>
              <a:rPr lang="en-US" sz="2800" dirty="0" smtClean="0"/>
              <a:t>a </a:t>
            </a:r>
            <a:r>
              <a:rPr lang="en-US" sz="2800" dirty="0"/>
              <a:t>region that forms when </a:t>
            </a:r>
            <a:r>
              <a:rPr lang="en-US" sz="2800" b="1" u="sng" dirty="0">
                <a:solidFill>
                  <a:srgbClr val="FF0000"/>
                </a:solidFill>
              </a:rPr>
              <a:t>electrons from different atoms interact with each other</a:t>
            </a:r>
            <a:r>
              <a:rPr lang="en-US" sz="2800" dirty="0">
                <a:solidFill>
                  <a:srgbClr val="FF0000"/>
                </a:solidFill>
              </a:rPr>
              <a:t>. </a:t>
            </a:r>
            <a:r>
              <a:rPr lang="en-US" sz="2800" dirty="0" smtClean="0"/>
              <a:t> This </a:t>
            </a:r>
            <a:r>
              <a:rPr lang="en-US" sz="2800" dirty="0"/>
              <a:t>allows </a:t>
            </a:r>
            <a:r>
              <a:rPr lang="en-US" sz="2800" dirty="0" smtClean="0"/>
              <a:t>for the </a:t>
            </a:r>
            <a:r>
              <a:rPr lang="en-US" sz="2800" dirty="0"/>
              <a:t>formation of a compound</a:t>
            </a:r>
          </a:p>
          <a:p>
            <a:pPr lvl="1"/>
            <a:r>
              <a:rPr lang="en-US" sz="2400" dirty="0"/>
              <a:t>Only </a:t>
            </a:r>
            <a:r>
              <a:rPr lang="en-US" sz="2400" b="1" u="sng" dirty="0">
                <a:solidFill>
                  <a:srgbClr val="FF0000"/>
                </a:solidFill>
              </a:rPr>
              <a:t>valence</a:t>
            </a:r>
            <a:r>
              <a:rPr lang="en-US" sz="2400" dirty="0"/>
              <a:t> electrons participate in bonding </a:t>
            </a:r>
          </a:p>
          <a:p>
            <a:endParaRPr lang="en-US" b="1" dirty="0" smtClean="0"/>
          </a:p>
          <a:p>
            <a:r>
              <a:rPr lang="en-US" sz="3000" b="1" dirty="0" smtClean="0"/>
              <a:t>Octet </a:t>
            </a:r>
            <a:r>
              <a:rPr lang="en-US" sz="3000" b="1" dirty="0"/>
              <a:t>Rule</a:t>
            </a:r>
          </a:p>
          <a:p>
            <a:pPr lvl="1"/>
            <a:r>
              <a:rPr lang="en-US" sz="2600" dirty="0"/>
              <a:t>Atoms bond together to get </a:t>
            </a:r>
            <a:r>
              <a:rPr lang="en-US" sz="2600" b="1" u="sng" dirty="0">
                <a:solidFill>
                  <a:srgbClr val="FF0000"/>
                </a:solidFill>
              </a:rPr>
              <a:t>8</a:t>
            </a:r>
            <a:r>
              <a:rPr lang="en-US" sz="2600" b="1" dirty="0"/>
              <a:t> </a:t>
            </a:r>
            <a:r>
              <a:rPr lang="en-US" sz="2600" dirty="0"/>
              <a:t>valence electrons around them </a:t>
            </a:r>
          </a:p>
          <a:p>
            <a:pPr lvl="1"/>
            <a:r>
              <a:rPr lang="en-US" sz="2600" dirty="0" smtClean="0"/>
              <a:t>Exception: Hydrogen</a:t>
            </a:r>
            <a:endParaRPr lang="en-US" sz="2600" dirty="0"/>
          </a:p>
          <a:p>
            <a:endParaRPr lang="en-US" sz="2800" b="1" dirty="0" smtClean="0"/>
          </a:p>
          <a:p>
            <a:pPr lvl="1"/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4285270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-228600"/>
            <a:ext cx="8153400" cy="1143000"/>
          </a:xfrm>
        </p:spPr>
        <p:txBody>
          <a:bodyPr/>
          <a:lstStyle/>
          <a:p>
            <a:r>
              <a:rPr lang="en-US" dirty="0" smtClean="0"/>
              <a:t>Ionic Bonds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596829"/>
            <a:ext cx="8153400" cy="4800600"/>
          </a:xfrm>
        </p:spPr>
        <p:txBody>
          <a:bodyPr/>
          <a:lstStyle/>
          <a:p>
            <a:pPr lvl="0"/>
            <a:r>
              <a:rPr lang="en-US" sz="2400" dirty="0"/>
              <a:t>Made up of a </a:t>
            </a:r>
            <a:r>
              <a:rPr lang="en-US" sz="2400" b="1" u="sng" dirty="0">
                <a:solidFill>
                  <a:srgbClr val="FF0000"/>
                </a:solidFill>
              </a:rPr>
              <a:t>METAL</a:t>
            </a:r>
            <a:r>
              <a:rPr lang="en-US" sz="2400" dirty="0"/>
              <a:t> and a </a:t>
            </a:r>
            <a:r>
              <a:rPr lang="en-US" sz="2400" b="1" u="sng" dirty="0">
                <a:solidFill>
                  <a:srgbClr val="FF0000"/>
                </a:solidFill>
              </a:rPr>
              <a:t>NONMETAL</a:t>
            </a:r>
            <a:endParaRPr lang="en-US" sz="2000" b="1" u="sng" dirty="0">
              <a:solidFill>
                <a:srgbClr val="FF0000"/>
              </a:solidFill>
            </a:endParaRPr>
          </a:p>
          <a:p>
            <a:pPr lvl="0"/>
            <a:r>
              <a:rPr lang="en-US" sz="2400" dirty="0"/>
              <a:t>Electrons are </a:t>
            </a:r>
            <a:r>
              <a:rPr lang="en-US" sz="2400" b="1" u="sng" dirty="0">
                <a:solidFill>
                  <a:srgbClr val="FF0000"/>
                </a:solidFill>
              </a:rPr>
              <a:t>TRANSFERRED</a:t>
            </a:r>
            <a:r>
              <a:rPr lang="en-US" sz="2400" b="1" u="sng" dirty="0">
                <a:solidFill>
                  <a:srgbClr val="FFC000"/>
                </a:solidFill>
              </a:rPr>
              <a:t> </a:t>
            </a:r>
            <a:r>
              <a:rPr lang="en-US" sz="2400" dirty="0"/>
              <a:t>from the </a:t>
            </a:r>
            <a:r>
              <a:rPr lang="en-US" sz="2400" b="1" u="sng" dirty="0">
                <a:solidFill>
                  <a:srgbClr val="FF0000"/>
                </a:solidFill>
              </a:rPr>
              <a:t>metal (cation)</a:t>
            </a:r>
            <a:r>
              <a:rPr lang="en-US" sz="2400" dirty="0"/>
              <a:t> to the </a:t>
            </a:r>
            <a:r>
              <a:rPr lang="en-US" sz="2400" b="1" u="sng" dirty="0">
                <a:solidFill>
                  <a:srgbClr val="FF0000"/>
                </a:solidFill>
              </a:rPr>
              <a:t>nonmetal (anion)</a:t>
            </a:r>
            <a:endParaRPr lang="en-US" sz="2000" b="1" u="sng" dirty="0">
              <a:solidFill>
                <a:srgbClr val="FF0000"/>
              </a:solidFill>
            </a:endParaRPr>
          </a:p>
          <a:p>
            <a:pPr lvl="0"/>
            <a:r>
              <a:rPr lang="en-US" sz="2400" dirty="0"/>
              <a:t>Even though the compound is made up of 2 or more charged ions, the compound overall has </a:t>
            </a:r>
            <a:r>
              <a:rPr lang="en-US" sz="2400" b="1" u="sng" dirty="0">
                <a:solidFill>
                  <a:srgbClr val="FF0000"/>
                </a:solidFill>
              </a:rPr>
              <a:t>NO CHARGE (is neutral)</a:t>
            </a:r>
            <a:endParaRPr lang="en-US" sz="2000" b="1" u="sng" dirty="0">
              <a:solidFill>
                <a:srgbClr val="FF0000"/>
              </a:solidFill>
            </a:endParaRPr>
          </a:p>
          <a:p>
            <a:pPr lvl="1"/>
            <a:r>
              <a:rPr lang="en-US" sz="2400" dirty="0"/>
              <a:t>This means that the </a:t>
            </a:r>
            <a:br>
              <a:rPr lang="en-US" sz="2400" dirty="0"/>
            </a:br>
            <a:r>
              <a:rPr lang="en-US" sz="2400" dirty="0" smtClean="0"/>
              <a:t>charge </a:t>
            </a:r>
            <a:r>
              <a:rPr lang="en-US" sz="2400" dirty="0"/>
              <a:t>of the </a:t>
            </a:r>
            <a:r>
              <a:rPr lang="en-US" sz="2400" b="1" u="sng" dirty="0">
                <a:solidFill>
                  <a:srgbClr val="FF0000"/>
                </a:solidFill>
              </a:rPr>
              <a:t>CATIONS</a:t>
            </a:r>
            <a:r>
              <a:rPr lang="en-US" sz="2400" dirty="0">
                <a:solidFill>
                  <a:srgbClr val="FFC000"/>
                </a:solidFill>
              </a:rPr>
              <a:t> </a:t>
            </a:r>
            <a:r>
              <a:rPr lang="en-US" sz="2400" dirty="0"/>
              <a:t>+ charge of </a:t>
            </a:r>
            <a:r>
              <a:rPr lang="en-US" sz="2400" b="1" u="sng" dirty="0">
                <a:solidFill>
                  <a:srgbClr val="FF0000"/>
                </a:solidFill>
              </a:rPr>
              <a:t>ANIONS</a:t>
            </a:r>
            <a:r>
              <a:rPr lang="en-US" sz="2400" b="1" dirty="0"/>
              <a:t> </a:t>
            </a:r>
            <a:r>
              <a:rPr lang="en-US" sz="2400" dirty="0"/>
              <a:t>= 0 </a:t>
            </a:r>
            <a:endParaRPr lang="en-US" sz="2000" dirty="0"/>
          </a:p>
          <a:p>
            <a:endParaRPr lang="en-US" sz="2800" dirty="0"/>
          </a:p>
          <a:p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0286" y="3508868"/>
            <a:ext cx="4605973" cy="3252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504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Covalent bond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Formed between </a:t>
            </a:r>
            <a:r>
              <a:rPr lang="en-US" b="1" u="sng" dirty="0" smtClean="0"/>
              <a:t>2 or more nonmetals</a:t>
            </a:r>
          </a:p>
          <a:p>
            <a:r>
              <a:rPr lang="en-US" dirty="0" smtClean="0"/>
              <a:t>Involves the </a:t>
            </a:r>
            <a:r>
              <a:rPr lang="en-US" b="1" u="sng" dirty="0" smtClean="0"/>
              <a:t>sharing</a:t>
            </a:r>
            <a:r>
              <a:rPr lang="en-US" dirty="0" smtClean="0"/>
              <a:t> of valence electrons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2925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0"/>
            <a:ext cx="8153400" cy="1143000"/>
          </a:xfrm>
        </p:spPr>
        <p:txBody>
          <a:bodyPr>
            <a:noAutofit/>
          </a:bodyPr>
          <a:lstStyle/>
          <a:p>
            <a:r>
              <a:rPr lang="en-US" sz="3600" dirty="0"/>
              <a:t>Metallic Bonding: </a:t>
            </a:r>
            <a:r>
              <a:rPr lang="en-US" sz="3600" dirty="0">
                <a:effectLst/>
              </a:rPr>
              <a:t>What kind of bonds holds atoms of metals together?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447800"/>
            <a:ext cx="8153400" cy="4800600"/>
          </a:xfrm>
        </p:spPr>
        <p:txBody>
          <a:bodyPr/>
          <a:lstStyle/>
          <a:p>
            <a:pPr lvl="0"/>
            <a:r>
              <a:rPr lang="en-US" dirty="0"/>
              <a:t>Metals tend to </a:t>
            </a:r>
            <a:r>
              <a:rPr lang="en-US" b="1" u="sng" dirty="0" smtClean="0">
                <a:solidFill>
                  <a:srgbClr val="FF0000"/>
                </a:solidFill>
              </a:rPr>
              <a:t>lose</a:t>
            </a:r>
            <a:r>
              <a:rPr lang="en-US" dirty="0" smtClean="0"/>
              <a:t> </a:t>
            </a:r>
            <a:r>
              <a:rPr lang="en-US" dirty="0"/>
              <a:t>their valence electrons to obtain a noble gas electron configuration</a:t>
            </a:r>
          </a:p>
          <a:p>
            <a:pPr lvl="0"/>
            <a:r>
              <a:rPr lang="en-US" dirty="0"/>
              <a:t>In a metallic solid, each atom will </a:t>
            </a:r>
            <a:r>
              <a:rPr lang="en-US" b="1" u="sng" dirty="0" smtClean="0">
                <a:solidFill>
                  <a:srgbClr val="FF0000"/>
                </a:solidFill>
              </a:rPr>
              <a:t>try to give</a:t>
            </a:r>
            <a:r>
              <a:rPr lang="en-US" dirty="0" smtClean="0"/>
              <a:t> </a:t>
            </a:r>
            <a:r>
              <a:rPr lang="en-US" dirty="0"/>
              <a:t>their </a:t>
            </a:r>
            <a:r>
              <a:rPr lang="en-US" b="1" u="sng" dirty="0" smtClean="0">
                <a:solidFill>
                  <a:srgbClr val="FF0000"/>
                </a:solidFill>
              </a:rPr>
              <a:t>valence electrons</a:t>
            </a:r>
            <a:r>
              <a:rPr lang="en-US" dirty="0" smtClean="0"/>
              <a:t> </a:t>
            </a:r>
            <a:r>
              <a:rPr lang="en-US" dirty="0"/>
              <a:t>to </a:t>
            </a:r>
            <a:r>
              <a:rPr lang="en-US" dirty="0" smtClean="0"/>
              <a:t>neighboring atoms</a:t>
            </a:r>
            <a:endParaRPr lang="en-US" dirty="0"/>
          </a:p>
          <a:p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4876800" y="4094886"/>
            <a:ext cx="3810000" cy="2521526"/>
            <a:chOff x="0" y="0"/>
            <a:chExt cx="2619375" cy="1828800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2533650" cy="1828800"/>
            </a:xfrm>
            <a:prstGeom prst="rect">
              <a:avLst/>
            </a:prstGeom>
          </p:spPr>
        </p:pic>
        <p:sp>
          <p:nvSpPr>
            <p:cNvPr id="6" name="Rectangle 5"/>
            <p:cNvSpPr/>
            <p:nvPr/>
          </p:nvSpPr>
          <p:spPr>
            <a:xfrm>
              <a:off x="1981200" y="1543050"/>
              <a:ext cx="638175" cy="28575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prstClr val="white"/>
                </a:solidFill>
              </a:endParaRPr>
            </a:p>
          </p:txBody>
        </p:sp>
      </p:grpSp>
      <p:pic>
        <p:nvPicPr>
          <p:cNvPr id="7" name="Picture 6" descr="http://www.coin-collecting-guide-for-beginners.com/image-files/2005_lincoln_penny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1096" y="685800"/>
            <a:ext cx="1522904" cy="1371600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Rectangle 7"/>
          <p:cNvSpPr/>
          <p:nvPr/>
        </p:nvSpPr>
        <p:spPr>
          <a:xfrm>
            <a:off x="5029200" y="4094886"/>
            <a:ext cx="3193472" cy="32471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88343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-152400"/>
            <a:ext cx="8153400" cy="1143000"/>
          </a:xfrm>
        </p:spPr>
        <p:txBody>
          <a:bodyPr/>
          <a:lstStyle/>
          <a:p>
            <a:r>
              <a:rPr lang="en-US" dirty="0" smtClean="0"/>
              <a:t>Metallic Bonding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762000"/>
            <a:ext cx="8153400" cy="4800600"/>
          </a:xfrm>
        </p:spPr>
        <p:txBody>
          <a:bodyPr>
            <a:normAutofit/>
          </a:bodyPr>
          <a:lstStyle/>
          <a:p>
            <a:pPr lvl="0"/>
            <a:r>
              <a:rPr lang="en-US" sz="2800" dirty="0"/>
              <a:t>There is a </a:t>
            </a:r>
            <a:r>
              <a:rPr lang="en-US" sz="2800" b="1" dirty="0"/>
              <a:t>constant movement of electrons</a:t>
            </a:r>
            <a:r>
              <a:rPr lang="en-US" sz="2800" dirty="0"/>
              <a:t> (aka </a:t>
            </a:r>
            <a:r>
              <a:rPr lang="en-US" sz="2800" b="1" u="sng" dirty="0">
                <a:solidFill>
                  <a:srgbClr val="FF0000"/>
                </a:solidFill>
              </a:rPr>
              <a:t>“sea of mobile electrons”</a:t>
            </a:r>
            <a:r>
              <a:rPr lang="en-US" sz="2800" b="1" u="sng" dirty="0"/>
              <a:t>)</a:t>
            </a:r>
            <a:r>
              <a:rPr lang="en-US" sz="2800" dirty="0"/>
              <a:t> throughout the entire metallic solid since none of the atoms “wants” the electrons</a:t>
            </a:r>
            <a:endParaRPr lang="en-US" sz="2400" dirty="0"/>
          </a:p>
          <a:p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34636" y="2514600"/>
            <a:ext cx="3810000" cy="2521526"/>
            <a:chOff x="0" y="0"/>
            <a:chExt cx="2619375" cy="1828800"/>
          </a:xfrm>
        </p:grpSpPr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2533650" cy="1828800"/>
            </a:xfrm>
            <a:prstGeom prst="rect">
              <a:avLst/>
            </a:prstGeom>
          </p:spPr>
        </p:pic>
        <p:sp>
          <p:nvSpPr>
            <p:cNvPr id="7" name="Rectangle 6"/>
            <p:cNvSpPr/>
            <p:nvPr/>
          </p:nvSpPr>
          <p:spPr>
            <a:xfrm>
              <a:off x="1981200" y="1543050"/>
              <a:ext cx="638175" cy="28575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8" name="Rectangle 7"/>
          <p:cNvSpPr/>
          <p:nvPr/>
        </p:nvSpPr>
        <p:spPr>
          <a:xfrm>
            <a:off x="228600" y="2532352"/>
            <a:ext cx="3193472" cy="32471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4648200" y="2971800"/>
            <a:ext cx="990600" cy="909204"/>
          </a:xfrm>
          <a:prstGeom prst="rect">
            <a:avLst/>
          </a:prstGeom>
          <a:solidFill>
            <a:srgbClr val="FFFFFF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3600" dirty="0">
                <a:solidFill>
                  <a:prstClr val="black"/>
                </a:solidFill>
                <a:latin typeface="Calibri"/>
                <a:ea typeface="Calibri"/>
                <a:cs typeface="Times New Roman"/>
              </a:rPr>
              <a:t>Cu</a:t>
            </a:r>
            <a:endParaRPr lang="en-US" dirty="0">
              <a:solidFill>
                <a:prstClr val="black"/>
              </a:solidFill>
              <a:latin typeface="Calibri"/>
              <a:ea typeface="Calibri"/>
              <a:cs typeface="Times New Roman"/>
            </a:endParaRPr>
          </a:p>
        </p:txBody>
      </p:sp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6096000" y="2931968"/>
            <a:ext cx="990600" cy="909204"/>
          </a:xfrm>
          <a:prstGeom prst="rect">
            <a:avLst/>
          </a:prstGeom>
          <a:solidFill>
            <a:srgbClr val="FFFFFF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3600" dirty="0">
                <a:solidFill>
                  <a:prstClr val="black"/>
                </a:solidFill>
                <a:latin typeface="Calibri"/>
                <a:ea typeface="Calibri"/>
                <a:cs typeface="Times New Roman"/>
              </a:rPr>
              <a:t>Cu</a:t>
            </a:r>
            <a:endParaRPr lang="en-US" dirty="0">
              <a:solidFill>
                <a:prstClr val="black"/>
              </a:solidFill>
              <a:latin typeface="Calibri"/>
              <a:ea typeface="Calibri"/>
              <a:cs typeface="Times New Roman"/>
            </a:endParaRPr>
          </a:p>
        </p:txBody>
      </p:sp>
      <p:sp>
        <p:nvSpPr>
          <p:cNvPr id="11" name="Text Box 2"/>
          <p:cNvSpPr txBox="1">
            <a:spLocks noChangeArrowheads="1"/>
          </p:cNvSpPr>
          <p:nvPr/>
        </p:nvSpPr>
        <p:spPr bwMode="auto">
          <a:xfrm>
            <a:off x="6096000" y="4384530"/>
            <a:ext cx="990600" cy="909204"/>
          </a:xfrm>
          <a:prstGeom prst="rect">
            <a:avLst/>
          </a:prstGeom>
          <a:solidFill>
            <a:srgbClr val="FFFFFF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3600" dirty="0">
                <a:solidFill>
                  <a:prstClr val="black"/>
                </a:solidFill>
                <a:latin typeface="Calibri"/>
                <a:ea typeface="Calibri"/>
                <a:cs typeface="Times New Roman"/>
              </a:rPr>
              <a:t>Cu</a:t>
            </a:r>
            <a:endParaRPr lang="en-US" dirty="0">
              <a:solidFill>
                <a:prstClr val="black"/>
              </a:solidFill>
              <a:latin typeface="Calibri"/>
              <a:ea typeface="Calibri"/>
              <a:cs typeface="Times New Roman"/>
            </a:endParaRPr>
          </a:p>
        </p:txBody>
      </p:sp>
      <p:sp>
        <p:nvSpPr>
          <p:cNvPr id="12" name="Text Box 2"/>
          <p:cNvSpPr txBox="1">
            <a:spLocks noChangeArrowheads="1"/>
          </p:cNvSpPr>
          <p:nvPr/>
        </p:nvSpPr>
        <p:spPr bwMode="auto">
          <a:xfrm>
            <a:off x="4724400" y="4424796"/>
            <a:ext cx="990600" cy="909204"/>
          </a:xfrm>
          <a:prstGeom prst="rect">
            <a:avLst/>
          </a:prstGeom>
          <a:solidFill>
            <a:srgbClr val="FFFFFF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3600" dirty="0">
                <a:solidFill>
                  <a:prstClr val="black"/>
                </a:solidFill>
                <a:latin typeface="Calibri"/>
                <a:ea typeface="Calibri"/>
                <a:cs typeface="Times New Roman"/>
              </a:rPr>
              <a:t>Cu</a:t>
            </a:r>
            <a:endParaRPr lang="en-US" dirty="0">
              <a:solidFill>
                <a:prstClr val="black"/>
              </a:solidFill>
              <a:latin typeface="Calibri"/>
              <a:ea typeface="Calibri"/>
              <a:cs typeface="Times New Roman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4876800" y="2931968"/>
            <a:ext cx="152400" cy="19223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6324600" y="2931968"/>
            <a:ext cx="152400" cy="19223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6400800" y="4392323"/>
            <a:ext cx="152400" cy="19223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7" name="Oval 16"/>
          <p:cNvSpPr/>
          <p:nvPr/>
        </p:nvSpPr>
        <p:spPr>
          <a:xfrm>
            <a:off x="4959927" y="4449906"/>
            <a:ext cx="152400" cy="19223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9" name="Right Arrow 18"/>
          <p:cNvSpPr/>
          <p:nvPr/>
        </p:nvSpPr>
        <p:spPr>
          <a:xfrm rot="787367">
            <a:off x="5112331" y="3012412"/>
            <a:ext cx="1059873" cy="268432"/>
          </a:xfrm>
          <a:prstGeom prst="right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0" name="Right Arrow 19"/>
          <p:cNvSpPr/>
          <p:nvPr/>
        </p:nvSpPr>
        <p:spPr>
          <a:xfrm rot="9689521">
            <a:off x="5325734" y="4504680"/>
            <a:ext cx="1059873" cy="268432"/>
          </a:xfrm>
          <a:prstGeom prst="right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1" name="Right Arrow 20"/>
          <p:cNvSpPr/>
          <p:nvPr/>
        </p:nvSpPr>
        <p:spPr>
          <a:xfrm rot="15546384">
            <a:off x="4548030" y="3789067"/>
            <a:ext cx="885421" cy="372044"/>
          </a:xfrm>
          <a:prstGeom prst="right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2" name="Curved Down Arrow 21"/>
          <p:cNvSpPr/>
          <p:nvPr/>
        </p:nvSpPr>
        <p:spPr>
          <a:xfrm rot="5216538">
            <a:off x="6098233" y="3446294"/>
            <a:ext cx="2057400" cy="962891"/>
          </a:xfrm>
          <a:prstGeom prst="curvedDown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75823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9" grpId="0" animBg="1"/>
      <p:bldP spid="10" grpId="0" animBg="1"/>
      <p:bldP spid="11" grpId="0" animBg="1"/>
      <p:bldP spid="12" grpId="0" animBg="1"/>
      <p:bldP spid="13" grpId="0" animBg="1"/>
      <p:bldP spid="15" grpId="0" animBg="1"/>
      <p:bldP spid="16" grpId="0" animBg="1"/>
      <p:bldP spid="17" grpId="0" animBg="1"/>
      <p:bldP spid="19" grpId="0" animBg="1"/>
      <p:bldP spid="20" grpId="0" animBg="1"/>
      <p:bldP spid="21" grpId="0" animBg="1"/>
      <p:bldP spid="2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-152400"/>
            <a:ext cx="7498080" cy="1143000"/>
          </a:xfrm>
        </p:spPr>
        <p:txBody>
          <a:bodyPr/>
          <a:lstStyle/>
          <a:p>
            <a:r>
              <a:rPr lang="en-US" dirty="0" smtClean="0"/>
              <a:t>Metallic Bonding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020762"/>
            <a:ext cx="8153400" cy="4800600"/>
          </a:xfrm>
        </p:spPr>
        <p:txBody>
          <a:bodyPr/>
          <a:lstStyle/>
          <a:p>
            <a:r>
              <a:rPr lang="en-US" dirty="0" smtClean="0"/>
              <a:t>Think </a:t>
            </a:r>
            <a:r>
              <a:rPr lang="en-US" dirty="0"/>
              <a:t>of it as a big game of “Hot Potato”</a:t>
            </a:r>
          </a:p>
          <a:p>
            <a:r>
              <a:rPr lang="en-US" dirty="0"/>
              <a:t>The constant movement of valence electrons is what makes solid metals </a:t>
            </a:r>
            <a:r>
              <a:rPr lang="en-US" b="1" u="sng" dirty="0">
                <a:solidFill>
                  <a:srgbClr val="FF0000"/>
                </a:solidFill>
              </a:rPr>
              <a:t>good conductors of electricity</a:t>
            </a:r>
          </a:p>
          <a:p>
            <a:pPr marL="82296" indent="0">
              <a:buNone/>
            </a:pP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4" name="Picture 3" descr="http://completeelectrical.biz/wp-content/uploads/2013/10/copper_wire.jp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00" t="15200" r="13800" b="5999"/>
          <a:stretch/>
        </p:blipFill>
        <p:spPr bwMode="auto">
          <a:xfrm>
            <a:off x="6184392" y="3840162"/>
            <a:ext cx="2209800" cy="205740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3514410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6364" y="-279154"/>
            <a:ext cx="8107637" cy="1143000"/>
          </a:xfrm>
        </p:spPr>
        <p:txBody>
          <a:bodyPr/>
          <a:lstStyle/>
          <a:p>
            <a:r>
              <a:rPr lang="en-US" dirty="0" smtClean="0"/>
              <a:t>Summary Chart: Ionic Compounds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6364" y="894008"/>
            <a:ext cx="8107637" cy="4800600"/>
          </a:xfrm>
        </p:spPr>
        <p:txBody>
          <a:bodyPr/>
          <a:lstStyle/>
          <a:p>
            <a:r>
              <a:rPr lang="en-US" b="1" u="sng" dirty="0" smtClean="0"/>
              <a:t>Metal + Nonmetal</a:t>
            </a:r>
          </a:p>
          <a:p>
            <a:endParaRPr lang="en-US" b="1" u="sng" dirty="0" smtClean="0"/>
          </a:p>
          <a:p>
            <a:r>
              <a:rPr lang="en-US" dirty="0" smtClean="0"/>
              <a:t>Electrons are </a:t>
            </a:r>
            <a:r>
              <a:rPr lang="en-US" b="1" u="sng" dirty="0" smtClean="0"/>
              <a:t>transferred</a:t>
            </a:r>
          </a:p>
          <a:p>
            <a:endParaRPr lang="en-US" u="sng" dirty="0" smtClean="0"/>
          </a:p>
          <a:p>
            <a:r>
              <a:rPr lang="en-US" b="1" u="sng" dirty="0" smtClean="0"/>
              <a:t>HIGH</a:t>
            </a:r>
            <a:r>
              <a:rPr lang="en-US" dirty="0" smtClean="0"/>
              <a:t> melting point &amp; </a:t>
            </a:r>
            <a:r>
              <a:rPr lang="en-US" b="1" u="sng" dirty="0" smtClean="0"/>
              <a:t>HIGH </a:t>
            </a:r>
            <a:r>
              <a:rPr lang="en-US" dirty="0" smtClean="0"/>
              <a:t>boiling point</a:t>
            </a:r>
          </a:p>
          <a:p>
            <a:r>
              <a:rPr lang="en-US" dirty="0" smtClean="0"/>
              <a:t>Solids </a:t>
            </a:r>
            <a:r>
              <a:rPr lang="en-US" b="1" u="sng" dirty="0" smtClean="0"/>
              <a:t>DO NOT</a:t>
            </a:r>
            <a:r>
              <a:rPr lang="en-US" dirty="0" smtClean="0"/>
              <a:t> conduct electricity</a:t>
            </a:r>
          </a:p>
          <a:p>
            <a:r>
              <a:rPr lang="en-US" dirty="0" smtClean="0"/>
              <a:t>Ionic compounds dissolved in water </a:t>
            </a:r>
            <a:r>
              <a:rPr lang="en-US" b="1" u="sng" dirty="0" smtClean="0"/>
              <a:t>DO </a:t>
            </a:r>
            <a:r>
              <a:rPr lang="en-US" dirty="0" smtClean="0"/>
              <a:t>conduct electricity (electrolytes)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3594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9242" y="-266274"/>
            <a:ext cx="8094759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Summary Chart: Covalent Compounds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9242" y="906888"/>
            <a:ext cx="8094759" cy="4800600"/>
          </a:xfrm>
        </p:spPr>
        <p:txBody>
          <a:bodyPr/>
          <a:lstStyle/>
          <a:p>
            <a:r>
              <a:rPr lang="en-US" b="1" u="sng" dirty="0" smtClean="0"/>
              <a:t>2 or more Nonmetals</a:t>
            </a:r>
          </a:p>
          <a:p>
            <a:endParaRPr lang="en-US" b="1" u="sng" dirty="0" smtClean="0"/>
          </a:p>
          <a:p>
            <a:r>
              <a:rPr lang="en-US" dirty="0" smtClean="0"/>
              <a:t>Electrons are </a:t>
            </a:r>
            <a:r>
              <a:rPr lang="en-US" b="1" u="sng" dirty="0" smtClean="0"/>
              <a:t>shared</a:t>
            </a:r>
          </a:p>
          <a:p>
            <a:endParaRPr lang="en-US" dirty="0"/>
          </a:p>
          <a:p>
            <a:r>
              <a:rPr lang="en-US" b="1" u="sng" dirty="0" smtClean="0"/>
              <a:t>LOW </a:t>
            </a:r>
            <a:r>
              <a:rPr lang="en-US" dirty="0" smtClean="0"/>
              <a:t>melting </a:t>
            </a:r>
            <a:r>
              <a:rPr lang="en-US" dirty="0"/>
              <a:t>point </a:t>
            </a:r>
            <a:r>
              <a:rPr lang="en-US" dirty="0" smtClean="0"/>
              <a:t>&amp; </a:t>
            </a:r>
            <a:r>
              <a:rPr lang="en-US" b="1" u="sng" dirty="0" smtClean="0"/>
              <a:t>LOW</a:t>
            </a:r>
            <a:r>
              <a:rPr lang="en-US" dirty="0" smtClean="0"/>
              <a:t> boiling </a:t>
            </a:r>
            <a:r>
              <a:rPr lang="en-US" dirty="0"/>
              <a:t>point</a:t>
            </a:r>
          </a:p>
          <a:p>
            <a:r>
              <a:rPr lang="en-US" dirty="0"/>
              <a:t>Solids </a:t>
            </a:r>
            <a:r>
              <a:rPr lang="en-US" b="1" u="sng" dirty="0"/>
              <a:t>DO NOT</a:t>
            </a:r>
            <a:r>
              <a:rPr lang="en-US" dirty="0"/>
              <a:t> conduct electricity</a:t>
            </a:r>
          </a:p>
          <a:p>
            <a:r>
              <a:rPr lang="en-US" dirty="0" smtClean="0"/>
              <a:t>Covalent </a:t>
            </a:r>
            <a:r>
              <a:rPr lang="en-US" dirty="0"/>
              <a:t>compounds dissolved in water </a:t>
            </a:r>
            <a:r>
              <a:rPr lang="en-US" b="1" u="sng" dirty="0" smtClean="0"/>
              <a:t>DO NOT </a:t>
            </a:r>
            <a:r>
              <a:rPr lang="en-US" dirty="0"/>
              <a:t>conduct electricity </a:t>
            </a:r>
            <a:r>
              <a:rPr lang="en-US" dirty="0" smtClean="0"/>
              <a:t>(nonelectrolytes</a:t>
            </a:r>
            <a:r>
              <a:rPr lang="en-US" dirty="0"/>
              <a:t>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9010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1209</TotalTime>
  <Words>411</Words>
  <Application>Microsoft Office PowerPoint</Application>
  <PresentationFormat>On-screen Show (4:3)</PresentationFormat>
  <Paragraphs>77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Calibri</vt:lpstr>
      <vt:lpstr>Gill Sans MT</vt:lpstr>
      <vt:lpstr>Times New Roman</vt:lpstr>
      <vt:lpstr>Verdana</vt:lpstr>
      <vt:lpstr>Wingdings 2</vt:lpstr>
      <vt:lpstr>Solstice</vt:lpstr>
      <vt:lpstr>Chem</vt:lpstr>
      <vt:lpstr>Vocabulary</vt:lpstr>
      <vt:lpstr>Ionic Bonds</vt:lpstr>
      <vt:lpstr>Covalent bond</vt:lpstr>
      <vt:lpstr>Metallic Bonding: What kind of bonds holds atoms of metals together? </vt:lpstr>
      <vt:lpstr>Metallic Bonding</vt:lpstr>
      <vt:lpstr>Metallic Bonding</vt:lpstr>
      <vt:lpstr>Summary Chart: Ionic Compounds</vt:lpstr>
      <vt:lpstr>Summary Chart: Covalent Compounds</vt:lpstr>
      <vt:lpstr>Summary Chart: Metals</vt:lpstr>
      <vt:lpstr>Add this to bottom of summary chart</vt:lpstr>
      <vt:lpstr>Ionic vs. Covalent </vt:lpstr>
    </vt:vector>
  </TitlesOfParts>
  <Company>Albemarle County Public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Announcements</dc:title>
  <dc:creator>Karen Ye</dc:creator>
  <cp:lastModifiedBy>Karen Ye</cp:lastModifiedBy>
  <cp:revision>19</cp:revision>
  <dcterms:created xsi:type="dcterms:W3CDTF">2015-04-28T11:51:50Z</dcterms:created>
  <dcterms:modified xsi:type="dcterms:W3CDTF">2017-03-28T21:16:59Z</dcterms:modified>
</cp:coreProperties>
</file>