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8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3/26/2019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1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3/26/2019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5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5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6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3/26/2019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2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3/26/2019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3/26/2019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3/26/2019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0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3/26/2019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8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3/26/2019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6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3/26/2019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1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3/26/2019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0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3/26/2019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9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43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5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8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6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3/26/2019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4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7F9C-45AB-4CBB-9D0F-4B4074DD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96EF3-68C7-4A13-ADC8-7890DA93D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packet stamped off from yesterday</a:t>
            </a:r>
          </a:p>
          <a:p>
            <a:r>
              <a:rPr lang="en-US" dirty="0"/>
              <a:t>Today</a:t>
            </a:r>
          </a:p>
          <a:p>
            <a:pPr lvl="1"/>
            <a:r>
              <a:rPr lang="en-US" dirty="0"/>
              <a:t>Types of Bonds cont.</a:t>
            </a:r>
          </a:p>
          <a:p>
            <a:pPr lvl="1"/>
            <a:r>
              <a:rPr lang="en-US" dirty="0"/>
              <a:t>Naming Covalent Compounds</a:t>
            </a:r>
          </a:p>
        </p:txBody>
      </p:sp>
    </p:spTree>
    <p:extLst>
      <p:ext uri="{BB962C8B-B14F-4D97-AF65-F5344CB8AC3E}">
        <p14:creationId xmlns:p14="http://schemas.microsoft.com/office/powerpoint/2010/main" val="4212074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484" y="-304911"/>
            <a:ext cx="7498080" cy="1143000"/>
          </a:xfrm>
        </p:spPr>
        <p:txBody>
          <a:bodyPr/>
          <a:lstStyle/>
          <a:p>
            <a:r>
              <a:rPr lang="en-US" dirty="0"/>
              <a:t>Summary Chart: 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484" y="868251"/>
            <a:ext cx="7498080" cy="4800600"/>
          </a:xfrm>
        </p:spPr>
        <p:txBody>
          <a:bodyPr/>
          <a:lstStyle/>
          <a:p>
            <a:r>
              <a:rPr lang="en-US" dirty="0"/>
              <a:t>Metallic bonds found between </a:t>
            </a:r>
            <a:r>
              <a:rPr lang="en-US" b="1" u="sng" dirty="0">
                <a:solidFill>
                  <a:srgbClr val="FF0000"/>
                </a:solidFill>
              </a:rPr>
              <a:t>metals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Electrons are </a:t>
            </a:r>
            <a:r>
              <a:rPr lang="en-US" b="1" u="sng" dirty="0">
                <a:solidFill>
                  <a:srgbClr val="FF0000"/>
                </a:solidFill>
              </a:rPr>
              <a:t>constantly moving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HIGH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melting point and </a:t>
            </a:r>
            <a:r>
              <a:rPr lang="en-US" b="1" u="sng" dirty="0">
                <a:solidFill>
                  <a:srgbClr val="FF0000"/>
                </a:solidFill>
              </a:rPr>
              <a:t>HIGH</a:t>
            </a:r>
            <a:r>
              <a:rPr lang="en-US" dirty="0"/>
              <a:t> boiling point</a:t>
            </a:r>
          </a:p>
          <a:p>
            <a:r>
              <a:rPr lang="en-US" dirty="0"/>
              <a:t>Solids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DO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conduct electricity</a:t>
            </a:r>
          </a:p>
        </p:txBody>
      </p:sp>
    </p:spTree>
    <p:extLst>
      <p:ext uri="{BB962C8B-B14F-4D97-AF65-F5344CB8AC3E}">
        <p14:creationId xmlns:p14="http://schemas.microsoft.com/office/powerpoint/2010/main" val="1247399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433" y="0"/>
            <a:ext cx="791625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Add this to bottom of summary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Metallic Bonds: Strongest</a:t>
            </a:r>
          </a:p>
          <a:p>
            <a:r>
              <a:rPr lang="en-US" b="1" dirty="0"/>
              <a:t>Ionic bonds: Second Strongest</a:t>
            </a:r>
          </a:p>
          <a:p>
            <a:r>
              <a:rPr lang="en-US" b="1" dirty="0"/>
              <a:t>Covalent Bonds: Weakest</a:t>
            </a:r>
          </a:p>
        </p:txBody>
      </p:sp>
    </p:spTree>
    <p:extLst>
      <p:ext uri="{BB962C8B-B14F-4D97-AF65-F5344CB8AC3E}">
        <p14:creationId xmlns:p14="http://schemas.microsoft.com/office/powerpoint/2010/main" val="2136342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63" y="0"/>
            <a:ext cx="7498080" cy="1143000"/>
          </a:xfrm>
        </p:spPr>
        <p:txBody>
          <a:bodyPr/>
          <a:lstStyle/>
          <a:p>
            <a:r>
              <a:rPr lang="en-US" dirty="0"/>
              <a:t>Types of Bonds</a:t>
            </a:r>
          </a:p>
        </p:txBody>
      </p:sp>
      <p:pic>
        <p:nvPicPr>
          <p:cNvPr id="5" name="Dogs Teaching Chemistry - Chemical Bond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768" y="846138"/>
            <a:ext cx="9159768" cy="5151884"/>
          </a:xfrm>
        </p:spPr>
      </p:pic>
    </p:spTree>
    <p:extLst>
      <p:ext uri="{BB962C8B-B14F-4D97-AF65-F5344CB8AC3E}">
        <p14:creationId xmlns:p14="http://schemas.microsoft.com/office/powerpoint/2010/main" val="422322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8153400" cy="1143000"/>
          </a:xfrm>
        </p:spPr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81534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Compounds</a:t>
            </a:r>
            <a:r>
              <a:rPr lang="en-US" sz="2800" dirty="0"/>
              <a:t>=a substance that has </a:t>
            </a:r>
            <a:r>
              <a:rPr lang="en-US" sz="2800" b="1" u="sng" dirty="0">
                <a:solidFill>
                  <a:srgbClr val="FF0000"/>
                </a:solidFill>
              </a:rPr>
              <a:t>2 or more </a:t>
            </a:r>
            <a:r>
              <a:rPr lang="en-US" sz="2800" dirty="0"/>
              <a:t>different types of </a:t>
            </a:r>
            <a:r>
              <a:rPr lang="en-US" sz="2800" b="1" u="sng" dirty="0">
                <a:solidFill>
                  <a:srgbClr val="FF0000"/>
                </a:solidFill>
              </a:rPr>
              <a:t>elements</a:t>
            </a:r>
            <a:r>
              <a:rPr lang="en-US" sz="2800" dirty="0"/>
              <a:t> bonded together </a:t>
            </a:r>
          </a:p>
          <a:p>
            <a:endParaRPr lang="en-US" sz="2800" dirty="0"/>
          </a:p>
          <a:p>
            <a:r>
              <a:rPr lang="en-US" sz="2800" b="1" dirty="0"/>
              <a:t>Bond</a:t>
            </a:r>
            <a:r>
              <a:rPr lang="en-US" sz="2800" dirty="0"/>
              <a:t>= a region that forms when </a:t>
            </a:r>
            <a:r>
              <a:rPr lang="en-US" sz="2800" b="1" u="sng" dirty="0">
                <a:solidFill>
                  <a:srgbClr val="FF0000"/>
                </a:solidFill>
              </a:rPr>
              <a:t>electrons from different atoms interact with each other</a:t>
            </a:r>
            <a:r>
              <a:rPr lang="en-US" sz="2800" dirty="0">
                <a:solidFill>
                  <a:srgbClr val="FF0000"/>
                </a:solidFill>
              </a:rPr>
              <a:t>. </a:t>
            </a:r>
            <a:r>
              <a:rPr lang="en-US" sz="2800" dirty="0"/>
              <a:t> This allows for the formation of a compound</a:t>
            </a:r>
          </a:p>
          <a:p>
            <a:pPr lvl="1"/>
            <a:r>
              <a:rPr lang="en-US" sz="2400" dirty="0"/>
              <a:t>Only </a:t>
            </a:r>
            <a:r>
              <a:rPr lang="en-US" sz="2400" b="1" u="sng" dirty="0">
                <a:solidFill>
                  <a:srgbClr val="FF0000"/>
                </a:solidFill>
              </a:rPr>
              <a:t>valence</a:t>
            </a:r>
            <a:r>
              <a:rPr lang="en-US" sz="2400" dirty="0"/>
              <a:t> electrons participate in bonding </a:t>
            </a:r>
          </a:p>
          <a:p>
            <a:endParaRPr lang="en-US" b="1" dirty="0"/>
          </a:p>
          <a:p>
            <a:r>
              <a:rPr lang="en-US" sz="3000" b="1" dirty="0"/>
              <a:t>Octet Rule</a:t>
            </a:r>
          </a:p>
          <a:p>
            <a:pPr lvl="1"/>
            <a:r>
              <a:rPr lang="en-US" sz="2600" dirty="0"/>
              <a:t>Atoms bond together to get </a:t>
            </a:r>
            <a:r>
              <a:rPr lang="en-US" sz="2600" b="1" u="sng" dirty="0">
                <a:solidFill>
                  <a:srgbClr val="FF0000"/>
                </a:solidFill>
              </a:rPr>
              <a:t>8</a:t>
            </a:r>
            <a:r>
              <a:rPr lang="en-US" sz="2600" b="1" dirty="0"/>
              <a:t> </a:t>
            </a:r>
            <a:r>
              <a:rPr lang="en-US" sz="2600" dirty="0"/>
              <a:t>valence electrons around them </a:t>
            </a:r>
          </a:p>
          <a:p>
            <a:pPr lvl="1"/>
            <a:r>
              <a:rPr lang="en-US" sz="2600" dirty="0"/>
              <a:t>Exception: Hydrogen</a:t>
            </a:r>
          </a:p>
          <a:p>
            <a:endParaRPr lang="en-US" sz="2800" b="1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731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153400" cy="1143000"/>
          </a:xfrm>
        </p:spPr>
        <p:txBody>
          <a:bodyPr/>
          <a:lstStyle/>
          <a:p>
            <a:r>
              <a:rPr lang="en-US" dirty="0"/>
              <a:t>Ionic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96829"/>
            <a:ext cx="8153400" cy="4800600"/>
          </a:xfrm>
        </p:spPr>
        <p:txBody>
          <a:bodyPr/>
          <a:lstStyle/>
          <a:p>
            <a:pPr lvl="0"/>
            <a:r>
              <a:rPr lang="en-US" sz="2400" dirty="0"/>
              <a:t>Made up of a </a:t>
            </a:r>
            <a:r>
              <a:rPr lang="en-US" sz="2400" b="1" u="sng" dirty="0">
                <a:solidFill>
                  <a:srgbClr val="FF0000"/>
                </a:solidFill>
              </a:rPr>
              <a:t>METAL</a:t>
            </a:r>
            <a:r>
              <a:rPr lang="en-US" sz="2400" dirty="0"/>
              <a:t> and a </a:t>
            </a:r>
            <a:r>
              <a:rPr lang="en-US" sz="2400" b="1" u="sng" dirty="0">
                <a:solidFill>
                  <a:srgbClr val="FF0000"/>
                </a:solidFill>
              </a:rPr>
              <a:t>NONMETAL</a:t>
            </a:r>
            <a:endParaRPr lang="en-US" sz="2000" b="1" u="sng" dirty="0">
              <a:solidFill>
                <a:srgbClr val="FF0000"/>
              </a:solidFill>
            </a:endParaRPr>
          </a:p>
          <a:p>
            <a:pPr lvl="0"/>
            <a:r>
              <a:rPr lang="en-US" sz="2400" dirty="0"/>
              <a:t>Electrons are </a:t>
            </a:r>
            <a:r>
              <a:rPr lang="en-US" sz="2400" b="1" u="sng" dirty="0">
                <a:solidFill>
                  <a:srgbClr val="FF0000"/>
                </a:solidFill>
              </a:rPr>
              <a:t>TRANSFERRED</a:t>
            </a:r>
            <a:r>
              <a:rPr lang="en-US" sz="2400" b="1" u="sng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from the </a:t>
            </a:r>
            <a:r>
              <a:rPr lang="en-US" sz="2400" b="1" u="sng" dirty="0">
                <a:solidFill>
                  <a:srgbClr val="FF0000"/>
                </a:solidFill>
              </a:rPr>
              <a:t>metal (cation)</a:t>
            </a:r>
            <a:r>
              <a:rPr lang="en-US" sz="2400" dirty="0"/>
              <a:t> to the </a:t>
            </a:r>
            <a:r>
              <a:rPr lang="en-US" sz="2400" b="1" u="sng" dirty="0">
                <a:solidFill>
                  <a:srgbClr val="FF0000"/>
                </a:solidFill>
              </a:rPr>
              <a:t>nonmetal (anion)</a:t>
            </a:r>
            <a:endParaRPr lang="en-US" sz="2000" b="1" u="sng" dirty="0">
              <a:solidFill>
                <a:srgbClr val="FF0000"/>
              </a:solidFill>
            </a:endParaRPr>
          </a:p>
          <a:p>
            <a:pPr lvl="0"/>
            <a:r>
              <a:rPr lang="en-US" sz="2400" dirty="0"/>
              <a:t>Even though the compound is made up of 2 or more charged ions, the compound overall has </a:t>
            </a:r>
            <a:r>
              <a:rPr lang="en-US" sz="2400" b="1" u="sng" dirty="0">
                <a:solidFill>
                  <a:srgbClr val="FF0000"/>
                </a:solidFill>
              </a:rPr>
              <a:t>NO CHARGE (is neutral)</a:t>
            </a:r>
            <a:endParaRPr lang="en-US" sz="2000" b="1" u="sng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This means that the </a:t>
            </a:r>
            <a:br>
              <a:rPr lang="en-US" sz="2400" dirty="0"/>
            </a:br>
            <a:r>
              <a:rPr lang="en-US" sz="2400" dirty="0"/>
              <a:t>charge of the </a:t>
            </a:r>
            <a:r>
              <a:rPr lang="en-US" sz="2400" b="1" u="sng" dirty="0">
                <a:solidFill>
                  <a:srgbClr val="FF0000"/>
                </a:solidFill>
              </a:rPr>
              <a:t>CATIONS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+ charge of </a:t>
            </a:r>
            <a:r>
              <a:rPr lang="en-US" sz="2400" b="1" u="sng" dirty="0">
                <a:solidFill>
                  <a:srgbClr val="FF0000"/>
                </a:solidFill>
              </a:rPr>
              <a:t>ANIONS</a:t>
            </a:r>
            <a:r>
              <a:rPr lang="en-US" sz="2400" b="1" dirty="0"/>
              <a:t> </a:t>
            </a:r>
            <a:r>
              <a:rPr lang="en-US" sz="2400" dirty="0"/>
              <a:t>= 0 </a:t>
            </a:r>
            <a:endParaRPr lang="en-US" sz="2000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88" y="3508868"/>
            <a:ext cx="4605973" cy="32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7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Covalent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Formed between </a:t>
            </a:r>
            <a:r>
              <a:rPr lang="en-US" b="1" u="sng" dirty="0">
                <a:solidFill>
                  <a:srgbClr val="FF0000"/>
                </a:solidFill>
              </a:rPr>
              <a:t>2 or more nonmetals</a:t>
            </a:r>
          </a:p>
          <a:p>
            <a:r>
              <a:rPr lang="en-US" dirty="0"/>
              <a:t>Involves the </a:t>
            </a:r>
            <a:r>
              <a:rPr lang="en-US" b="1" u="sng" dirty="0">
                <a:solidFill>
                  <a:srgbClr val="FF0000"/>
                </a:solidFill>
              </a:rPr>
              <a:t>sharing</a:t>
            </a:r>
            <a:r>
              <a:rPr lang="en-US" dirty="0"/>
              <a:t> of valence electrons</a:t>
            </a:r>
          </a:p>
        </p:txBody>
      </p:sp>
    </p:spTree>
    <p:extLst>
      <p:ext uri="{BB962C8B-B14F-4D97-AF65-F5344CB8AC3E}">
        <p14:creationId xmlns:p14="http://schemas.microsoft.com/office/powerpoint/2010/main" val="113040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>
            <a:noAutofit/>
          </a:bodyPr>
          <a:lstStyle/>
          <a:p>
            <a:r>
              <a:rPr lang="en-US" sz="3600" dirty="0"/>
              <a:t>Metallic Bonding: </a:t>
            </a:r>
            <a:r>
              <a:rPr lang="en-US" sz="3600" dirty="0">
                <a:effectLst/>
              </a:rPr>
              <a:t>What kind of bonds holds atoms of metals together?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153400" cy="4800600"/>
          </a:xfrm>
        </p:spPr>
        <p:txBody>
          <a:bodyPr/>
          <a:lstStyle/>
          <a:p>
            <a:pPr lvl="0"/>
            <a:r>
              <a:rPr lang="en-US" dirty="0"/>
              <a:t>Metals tend to </a:t>
            </a:r>
            <a:r>
              <a:rPr lang="en-US" b="1" u="sng" dirty="0">
                <a:solidFill>
                  <a:srgbClr val="FF0000"/>
                </a:solidFill>
              </a:rPr>
              <a:t>lose</a:t>
            </a:r>
            <a:r>
              <a:rPr lang="en-US" dirty="0"/>
              <a:t> their valence electrons to obtain a noble gas electron configuration</a:t>
            </a:r>
          </a:p>
          <a:p>
            <a:pPr lvl="0"/>
            <a:r>
              <a:rPr lang="en-US" dirty="0"/>
              <a:t>In a metallic solid, each atom will </a:t>
            </a:r>
            <a:r>
              <a:rPr lang="en-US" b="1" u="sng" dirty="0">
                <a:solidFill>
                  <a:srgbClr val="FF0000"/>
                </a:solidFill>
              </a:rPr>
              <a:t>try to give</a:t>
            </a:r>
            <a:r>
              <a:rPr lang="en-US" dirty="0"/>
              <a:t> their </a:t>
            </a:r>
            <a:r>
              <a:rPr lang="en-US" b="1" u="sng" dirty="0">
                <a:solidFill>
                  <a:srgbClr val="FF0000"/>
                </a:solidFill>
              </a:rPr>
              <a:t>valence electrons</a:t>
            </a:r>
            <a:r>
              <a:rPr lang="en-US" dirty="0"/>
              <a:t> to neighboring atoms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76800" y="4094886"/>
            <a:ext cx="3810000" cy="2521526"/>
            <a:chOff x="0" y="0"/>
            <a:chExt cx="2619375" cy="1828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33650" cy="18288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81200" y="1543050"/>
              <a:ext cx="638175" cy="285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</p:grpSp>
      <p:pic>
        <p:nvPicPr>
          <p:cNvPr id="7" name="Picture 6" descr="http://www.coin-collecting-guide-for-beginners.com/image-files/2005_lincoln_penn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096" y="685800"/>
            <a:ext cx="1522904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029200" y="4094886"/>
            <a:ext cx="3193472" cy="324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046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8153400" cy="1143000"/>
          </a:xfrm>
        </p:spPr>
        <p:txBody>
          <a:bodyPr/>
          <a:lstStyle/>
          <a:p>
            <a:r>
              <a:rPr lang="en-US" dirty="0"/>
              <a:t>Metallic Bonding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8153400" cy="480060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There is a </a:t>
            </a:r>
            <a:r>
              <a:rPr lang="en-US" sz="2800" b="1" dirty="0"/>
              <a:t>constant movement of electrons</a:t>
            </a:r>
            <a:r>
              <a:rPr lang="en-US" sz="2800" dirty="0"/>
              <a:t> (aka </a:t>
            </a:r>
            <a:r>
              <a:rPr lang="en-US" sz="2800" b="1" u="sng" dirty="0">
                <a:solidFill>
                  <a:srgbClr val="FF0000"/>
                </a:solidFill>
              </a:rPr>
              <a:t>“sea of mobile electrons”</a:t>
            </a:r>
            <a:r>
              <a:rPr lang="en-US" sz="2800" b="1" u="sng" dirty="0"/>
              <a:t>)</a:t>
            </a:r>
            <a:r>
              <a:rPr lang="en-US" sz="2800" dirty="0"/>
              <a:t> throughout the entire metallic solid since none of the atoms “wants” the electrons</a:t>
            </a:r>
            <a:endParaRPr lang="en-US" sz="2400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4636" y="2514600"/>
            <a:ext cx="3810000" cy="2521526"/>
            <a:chOff x="0" y="0"/>
            <a:chExt cx="2619375" cy="1828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33650" cy="18288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981200" y="1543050"/>
              <a:ext cx="638175" cy="285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2532352"/>
            <a:ext cx="3193472" cy="324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48200" y="2971800"/>
            <a:ext cx="990600" cy="90920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Cu</a:t>
            </a:r>
            <a:endParaRPr lang="en-US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096000" y="2931968"/>
            <a:ext cx="990600" cy="90920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Cu</a:t>
            </a:r>
            <a:endParaRPr lang="en-US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096000" y="4384530"/>
            <a:ext cx="990600" cy="90920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Cu</a:t>
            </a:r>
            <a:endParaRPr lang="en-US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724400" y="4424796"/>
            <a:ext cx="990600" cy="90920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Cu</a:t>
            </a:r>
            <a:endParaRPr lang="en-US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76800" y="2931968"/>
            <a:ext cx="152400" cy="192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24600" y="2931968"/>
            <a:ext cx="152400" cy="192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00800" y="4392323"/>
            <a:ext cx="152400" cy="192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59927" y="4449906"/>
            <a:ext cx="152400" cy="192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9" name="Right Arrow 18"/>
          <p:cNvSpPr/>
          <p:nvPr/>
        </p:nvSpPr>
        <p:spPr>
          <a:xfrm rot="787367">
            <a:off x="5112333" y="3012412"/>
            <a:ext cx="1059873" cy="2684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0" name="Right Arrow 19"/>
          <p:cNvSpPr/>
          <p:nvPr/>
        </p:nvSpPr>
        <p:spPr>
          <a:xfrm rot="9689521">
            <a:off x="5325736" y="4504680"/>
            <a:ext cx="1059873" cy="2684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1" name="Right Arrow 20"/>
          <p:cNvSpPr/>
          <p:nvPr/>
        </p:nvSpPr>
        <p:spPr>
          <a:xfrm rot="15546384">
            <a:off x="4548032" y="3789067"/>
            <a:ext cx="885421" cy="37204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" name="Curved Down Arrow 21"/>
          <p:cNvSpPr/>
          <p:nvPr/>
        </p:nvSpPr>
        <p:spPr>
          <a:xfrm rot="5216538">
            <a:off x="6098233" y="3446296"/>
            <a:ext cx="2057400" cy="962891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378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7498080" cy="1143000"/>
          </a:xfrm>
        </p:spPr>
        <p:txBody>
          <a:bodyPr/>
          <a:lstStyle/>
          <a:p>
            <a:r>
              <a:rPr lang="en-US" dirty="0"/>
              <a:t>Metallic Bonding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20762"/>
            <a:ext cx="8153400" cy="4800600"/>
          </a:xfrm>
        </p:spPr>
        <p:txBody>
          <a:bodyPr/>
          <a:lstStyle/>
          <a:p>
            <a:r>
              <a:rPr lang="en-US" dirty="0"/>
              <a:t>Think of it as a big game of “Hot Potato”</a:t>
            </a:r>
          </a:p>
          <a:p>
            <a:r>
              <a:rPr lang="en-US" dirty="0"/>
              <a:t>The constant movement of valence electrons is what makes solid metals </a:t>
            </a:r>
            <a:r>
              <a:rPr lang="en-US" b="1" u="sng" dirty="0">
                <a:solidFill>
                  <a:srgbClr val="FF0000"/>
                </a:solidFill>
              </a:rPr>
              <a:t>good conductors of electricity</a:t>
            </a:r>
          </a:p>
          <a:p>
            <a:pPr marL="82296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" name="Picture 3" descr="http://completeelectrical.biz/wp-content/uploads/2013/10/copper_wir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5200" r="13800" b="5999"/>
          <a:stretch/>
        </p:blipFill>
        <p:spPr bwMode="auto">
          <a:xfrm>
            <a:off x="6184392" y="3840162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33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66" y="-279154"/>
            <a:ext cx="8107637" cy="1143000"/>
          </a:xfrm>
        </p:spPr>
        <p:txBody>
          <a:bodyPr/>
          <a:lstStyle/>
          <a:p>
            <a:r>
              <a:rPr lang="en-US" dirty="0"/>
              <a:t>Summary Chart: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6" y="894008"/>
            <a:ext cx="8107637" cy="48006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Metal + Nonmetal</a:t>
            </a:r>
          </a:p>
          <a:p>
            <a:endParaRPr lang="en-US" b="1" u="sng" dirty="0"/>
          </a:p>
          <a:p>
            <a:r>
              <a:rPr lang="en-US" dirty="0"/>
              <a:t>Electrons are </a:t>
            </a:r>
            <a:r>
              <a:rPr lang="en-US" b="1" u="sng" dirty="0">
                <a:solidFill>
                  <a:srgbClr val="FF0000"/>
                </a:solidFill>
              </a:rPr>
              <a:t>transferred</a:t>
            </a:r>
          </a:p>
          <a:p>
            <a:endParaRPr lang="en-US" u="sng" dirty="0"/>
          </a:p>
          <a:p>
            <a:r>
              <a:rPr lang="en-US" b="1" u="sng" dirty="0">
                <a:solidFill>
                  <a:srgbClr val="FF0000"/>
                </a:solidFill>
              </a:rPr>
              <a:t>HIGH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melting point &amp; </a:t>
            </a:r>
            <a:r>
              <a:rPr lang="en-US" b="1" u="sng" dirty="0">
                <a:solidFill>
                  <a:srgbClr val="FF0000"/>
                </a:solidFill>
              </a:rPr>
              <a:t>HIGH</a:t>
            </a:r>
            <a:r>
              <a:rPr lang="en-US" b="1" u="sng" dirty="0"/>
              <a:t> </a:t>
            </a:r>
            <a:r>
              <a:rPr lang="en-US" dirty="0"/>
              <a:t>boiling point</a:t>
            </a:r>
          </a:p>
          <a:p>
            <a:r>
              <a:rPr lang="en-US" dirty="0"/>
              <a:t>Solids </a:t>
            </a:r>
            <a:r>
              <a:rPr lang="en-US" b="1" u="sng" dirty="0">
                <a:solidFill>
                  <a:srgbClr val="FF0000"/>
                </a:solidFill>
              </a:rPr>
              <a:t>DO NOT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conduct electricity</a:t>
            </a:r>
          </a:p>
          <a:p>
            <a:r>
              <a:rPr lang="en-US" dirty="0"/>
              <a:t>Ionic compounds dissolved in water </a:t>
            </a:r>
            <a:r>
              <a:rPr lang="en-US" b="1" u="sng" dirty="0">
                <a:solidFill>
                  <a:srgbClr val="FF0000"/>
                </a:solidFill>
              </a:rPr>
              <a:t>DO </a:t>
            </a:r>
            <a:r>
              <a:rPr lang="en-US" dirty="0"/>
              <a:t>conduct electricity (electrolytes)</a:t>
            </a:r>
          </a:p>
        </p:txBody>
      </p:sp>
    </p:spTree>
    <p:extLst>
      <p:ext uri="{BB962C8B-B14F-4D97-AF65-F5344CB8AC3E}">
        <p14:creationId xmlns:p14="http://schemas.microsoft.com/office/powerpoint/2010/main" val="118935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244" y="-266274"/>
            <a:ext cx="809475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Chart: Covalent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244" y="906888"/>
            <a:ext cx="8094759" cy="48006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2 or more Nonmetals</a:t>
            </a:r>
          </a:p>
          <a:p>
            <a:endParaRPr lang="en-US" b="1" u="sng" dirty="0"/>
          </a:p>
          <a:p>
            <a:r>
              <a:rPr lang="en-US" dirty="0"/>
              <a:t>Electrons are </a:t>
            </a:r>
            <a:r>
              <a:rPr lang="en-US" b="1" u="sng" dirty="0">
                <a:solidFill>
                  <a:srgbClr val="FF0000"/>
                </a:solidFill>
              </a:rPr>
              <a:t>shared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LOW</a:t>
            </a:r>
            <a:r>
              <a:rPr lang="en-US" b="1" u="sng" dirty="0"/>
              <a:t> </a:t>
            </a:r>
            <a:r>
              <a:rPr lang="en-US" dirty="0"/>
              <a:t>melting point &amp; </a:t>
            </a:r>
            <a:r>
              <a:rPr lang="en-US" b="1" u="sng" dirty="0">
                <a:solidFill>
                  <a:srgbClr val="FF0000"/>
                </a:solidFill>
              </a:rPr>
              <a:t>LOW</a:t>
            </a:r>
            <a:r>
              <a:rPr lang="en-US" dirty="0"/>
              <a:t> boiling point</a:t>
            </a:r>
          </a:p>
          <a:p>
            <a:r>
              <a:rPr lang="en-US" dirty="0"/>
              <a:t>Solids </a:t>
            </a:r>
            <a:r>
              <a:rPr lang="en-US" b="1" u="sng" dirty="0">
                <a:solidFill>
                  <a:srgbClr val="FF0000"/>
                </a:solidFill>
              </a:rPr>
              <a:t>DO NOT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conduct electricity</a:t>
            </a:r>
          </a:p>
          <a:p>
            <a:r>
              <a:rPr lang="en-US" dirty="0"/>
              <a:t>Covalent compounds dissolved in water </a:t>
            </a:r>
            <a:r>
              <a:rPr lang="en-US" b="1" u="sng" dirty="0">
                <a:solidFill>
                  <a:srgbClr val="FF0000"/>
                </a:solidFill>
              </a:rPr>
              <a:t>DO NOT </a:t>
            </a:r>
            <a:r>
              <a:rPr lang="en-US" dirty="0"/>
              <a:t>conduct electricity (nonelectrolytes)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07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342</Words>
  <Application>Microsoft Office PowerPoint</Application>
  <PresentationFormat>On-screen Show (4:3)</PresentationFormat>
  <Paragraphs>63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Gill Sans MT</vt:lpstr>
      <vt:lpstr>Verdana</vt:lpstr>
      <vt:lpstr>Wingdings 2</vt:lpstr>
      <vt:lpstr>Solstice</vt:lpstr>
      <vt:lpstr>Chemistry </vt:lpstr>
      <vt:lpstr>Vocabulary</vt:lpstr>
      <vt:lpstr>Ionic Bonds</vt:lpstr>
      <vt:lpstr>Covalent bond</vt:lpstr>
      <vt:lpstr>Metallic Bonding: What kind of bonds holds atoms of metals together? </vt:lpstr>
      <vt:lpstr>Metallic Bonding</vt:lpstr>
      <vt:lpstr>Metallic Bonding</vt:lpstr>
      <vt:lpstr>Summary Chart: Ionic Compounds</vt:lpstr>
      <vt:lpstr>Summary Chart: Covalent Compounds</vt:lpstr>
      <vt:lpstr>Summary Chart: Metals</vt:lpstr>
      <vt:lpstr>Add this to bottom of summary chart</vt:lpstr>
      <vt:lpstr>Types of Bonds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Ye</dc:creator>
  <cp:lastModifiedBy>Miller School</cp:lastModifiedBy>
  <cp:revision>10</cp:revision>
  <dcterms:created xsi:type="dcterms:W3CDTF">2018-03-27T21:23:24Z</dcterms:created>
  <dcterms:modified xsi:type="dcterms:W3CDTF">2019-03-26T15:47:21Z</dcterms:modified>
</cp:coreProperties>
</file>