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57" r:id="rId4"/>
    <p:sldId id="258" r:id="rId5"/>
    <p:sldId id="264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4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6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9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62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15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75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68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08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5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321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179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942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1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838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309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618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01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0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88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43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6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2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47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967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7" y="21104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b="0" i="0" u="none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00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b="0" i="0" u="none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30C029-8156-4B39-AA8A-3EE4F476A44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4/7/2019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5EFC72-0F2E-4275-B9D5-634940FBE6B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25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b="0" i="0" u="none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6" y="-240517"/>
            <a:ext cx="8159153" cy="1143000"/>
          </a:xfrm>
        </p:spPr>
        <p:txBody>
          <a:bodyPr/>
          <a:lstStyle/>
          <a:p>
            <a:r>
              <a:rPr lang="en-US" dirty="0" err="1"/>
              <a:t>Chem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846" y="902483"/>
            <a:ext cx="8159153" cy="4800600"/>
          </a:xfrm>
        </p:spPr>
        <p:txBody>
          <a:bodyPr>
            <a:noAutofit/>
          </a:bodyPr>
          <a:lstStyle/>
          <a:p>
            <a:r>
              <a:rPr lang="en-US" sz="2800" dirty="0"/>
              <a:t>Get HW stamped off</a:t>
            </a:r>
          </a:p>
          <a:p>
            <a:r>
              <a:rPr lang="en-US" sz="2800" dirty="0"/>
              <a:t>Today: </a:t>
            </a:r>
            <a:r>
              <a:rPr lang="en-US" sz="2400" dirty="0"/>
              <a:t>Covalent Compound Lewis Structures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Unit 9 Test next Wed 4/17</a:t>
            </a:r>
          </a:p>
        </p:txBody>
      </p:sp>
    </p:spTree>
    <p:extLst>
      <p:ext uri="{BB962C8B-B14F-4D97-AF65-F5344CB8AC3E}">
        <p14:creationId xmlns:p14="http://schemas.microsoft.com/office/powerpoint/2010/main" val="385357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04800"/>
            <a:ext cx="7498080" cy="1143000"/>
          </a:xfrm>
        </p:spPr>
        <p:txBody>
          <a:bodyPr>
            <a:normAutofit/>
          </a:bodyPr>
          <a:lstStyle/>
          <a:p>
            <a:r>
              <a:rPr lang="en-US" b="1" u="sng" dirty="0"/>
              <a:t>Forming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020" y="609600"/>
            <a:ext cx="8221980" cy="48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Bond</a:t>
            </a:r>
            <a:r>
              <a:rPr lang="en-US" dirty="0"/>
              <a:t>= a region that forms when </a:t>
            </a:r>
            <a:r>
              <a:rPr lang="en-US" b="1" u="sng" dirty="0">
                <a:solidFill>
                  <a:srgbClr val="FF0000"/>
                </a:solidFill>
              </a:rPr>
              <a:t>electrons</a:t>
            </a:r>
            <a:r>
              <a:rPr lang="en-US" dirty="0"/>
              <a:t> from </a:t>
            </a:r>
            <a:r>
              <a:rPr lang="en-US" b="1" u="sng" dirty="0">
                <a:solidFill>
                  <a:srgbClr val="FF0000"/>
                </a:solidFill>
              </a:rPr>
              <a:t>different atoms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interact with each other </a:t>
            </a:r>
            <a:endParaRPr lang="en-US" sz="2800" dirty="0"/>
          </a:p>
          <a:p>
            <a:pPr lvl="1"/>
            <a:r>
              <a:rPr lang="en-US" dirty="0"/>
              <a:t>The attraction between 2 or more atoms allows for the formation of a compound.</a:t>
            </a:r>
            <a:endParaRPr lang="en-US" sz="2400" dirty="0"/>
          </a:p>
          <a:p>
            <a:pPr lvl="1"/>
            <a:r>
              <a:rPr lang="en-US" dirty="0"/>
              <a:t>Only </a:t>
            </a:r>
            <a:r>
              <a:rPr lang="en-US" b="1" u="sng" dirty="0">
                <a:solidFill>
                  <a:srgbClr val="FF0000"/>
                </a:solidFill>
              </a:rPr>
              <a:t>valence</a:t>
            </a:r>
            <a:r>
              <a:rPr lang="en-US" dirty="0"/>
              <a:t> electrons participate in bonding</a:t>
            </a:r>
            <a:endParaRPr lang="en-US" sz="2400" dirty="0"/>
          </a:p>
          <a:p>
            <a:pPr lvl="0"/>
            <a:r>
              <a:rPr lang="en-US" b="1" dirty="0"/>
              <a:t>Octet Rule</a:t>
            </a:r>
            <a:endParaRPr lang="en-US" sz="2800" dirty="0"/>
          </a:p>
          <a:p>
            <a:pPr lvl="1"/>
            <a:r>
              <a:rPr lang="en-US" dirty="0"/>
              <a:t>Atoms bond in order to get a full valence shell,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u="sng" dirty="0">
                <a:solidFill>
                  <a:srgbClr val="FF0000"/>
                </a:solidFill>
              </a:rPr>
              <a:t>8 valence electrons</a:t>
            </a:r>
            <a:endParaRPr lang="en-US" sz="2400" b="1" u="sng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Exceptions: </a:t>
            </a:r>
          </a:p>
          <a:p>
            <a:pPr lvl="1"/>
            <a:r>
              <a:rPr lang="en-US" b="1" dirty="0"/>
              <a:t>Hydrogen</a:t>
            </a:r>
            <a:r>
              <a:rPr lang="en-US" dirty="0"/>
              <a:t> is happy with </a:t>
            </a:r>
            <a:r>
              <a:rPr lang="en-US" b="1" u="sng" dirty="0">
                <a:solidFill>
                  <a:srgbClr val="FF0000"/>
                </a:solidFill>
              </a:rPr>
              <a:t>2</a:t>
            </a:r>
            <a:r>
              <a:rPr lang="en-US" dirty="0"/>
              <a:t> valence electrons</a:t>
            </a:r>
            <a:endParaRPr lang="en-US" sz="2400" dirty="0"/>
          </a:p>
          <a:p>
            <a:pPr lvl="1"/>
            <a:r>
              <a:rPr lang="en-US" b="1" dirty="0"/>
              <a:t>Boron</a:t>
            </a:r>
            <a:r>
              <a:rPr lang="en-US" dirty="0"/>
              <a:t> is happy with </a:t>
            </a:r>
            <a:r>
              <a:rPr lang="en-US" b="1" u="sng" dirty="0">
                <a:solidFill>
                  <a:srgbClr val="FF0000"/>
                </a:solidFill>
              </a:rPr>
              <a:t>6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valence electrons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48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228600"/>
            <a:ext cx="8153400" cy="1143000"/>
          </a:xfrm>
        </p:spPr>
        <p:txBody>
          <a:bodyPr/>
          <a:lstStyle/>
          <a:p>
            <a:r>
              <a:rPr lang="en-US" dirty="0"/>
              <a:t>Covalent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44562"/>
            <a:ext cx="8153400" cy="4800600"/>
          </a:xfrm>
        </p:spPr>
        <p:txBody>
          <a:bodyPr/>
          <a:lstStyle/>
          <a:p>
            <a:r>
              <a:rPr lang="en-US" dirty="0"/>
              <a:t>A covalent compound is one that is made up of </a:t>
            </a:r>
            <a:r>
              <a:rPr lang="en-US" b="1" u="sng" dirty="0">
                <a:solidFill>
                  <a:srgbClr val="FF0000"/>
                </a:solidFill>
              </a:rPr>
              <a:t>2 or more nonmetals</a:t>
            </a:r>
          </a:p>
          <a:p>
            <a:r>
              <a:rPr lang="en-US" dirty="0"/>
              <a:t>A covalent bond involves the </a:t>
            </a:r>
            <a:r>
              <a:rPr lang="en-US" b="1" u="sng" dirty="0">
                <a:solidFill>
                  <a:srgbClr val="FF0000"/>
                </a:solidFill>
              </a:rPr>
              <a:t>sharing</a:t>
            </a:r>
            <a:r>
              <a:rPr lang="en-US" dirty="0"/>
              <a:t> of electrons  </a:t>
            </a:r>
          </a:p>
          <a:p>
            <a:r>
              <a:rPr lang="en-US" dirty="0"/>
              <a:t>Lewis Structures</a:t>
            </a:r>
          </a:p>
          <a:p>
            <a:pPr lvl="1"/>
            <a:r>
              <a:rPr lang="en-US" dirty="0"/>
              <a:t>Show just the </a:t>
            </a:r>
            <a:r>
              <a:rPr lang="en-US" b="1" u="sng" dirty="0">
                <a:solidFill>
                  <a:srgbClr val="FF0000"/>
                </a:solidFill>
              </a:rPr>
              <a:t>valence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electrons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0" y="442063"/>
            <a:ext cx="811369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effectLst/>
              </a:rPr>
              <a:t>Remember: </a:t>
            </a:r>
            <a:r>
              <a:rPr lang="en-US" sz="3200" b="1" u="sng" dirty="0">
                <a:solidFill>
                  <a:srgbClr val="FF0000"/>
                </a:solidFill>
                <a:effectLst/>
              </a:rPr>
              <a:t>The group (vertical column</a:t>
            </a:r>
            <a:r>
              <a:rPr lang="en-US" sz="3200" b="1" dirty="0">
                <a:solidFill>
                  <a:srgbClr val="FF0000"/>
                </a:solidFill>
                <a:effectLst/>
              </a:rPr>
              <a:t>) </a:t>
            </a:r>
            <a:r>
              <a:rPr lang="en-US" sz="3200" dirty="0">
                <a:effectLst/>
              </a:rPr>
              <a:t>the element is in gives you information about the </a:t>
            </a:r>
            <a:r>
              <a:rPr lang="en-US" sz="3200" b="1" u="sng" dirty="0">
                <a:solidFill>
                  <a:srgbClr val="FF0000"/>
                </a:solidFill>
                <a:effectLst/>
              </a:rPr>
              <a:t>number of valence electrons</a:t>
            </a:r>
            <a:r>
              <a:rPr lang="en-US" sz="3200" dirty="0">
                <a:effectLst/>
              </a:rPr>
              <a:t> it has!</a:t>
            </a:r>
            <a:br>
              <a:rPr lang="en-US" sz="3200" dirty="0">
                <a:effectLst/>
              </a:rPr>
            </a:br>
            <a:endParaRPr lang="en-US" sz="3200" b="1" dirty="0"/>
          </a:p>
        </p:txBody>
      </p:sp>
      <p:pic>
        <p:nvPicPr>
          <p:cNvPr id="1026" name="Picture 2" descr="http://chemwiki.ucdavis.edu/@api/deki/files/8844/Valence_Electrons_fin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1" t="6535" r="2535" b="24143"/>
          <a:stretch/>
        </p:blipFill>
        <p:spPr bwMode="auto">
          <a:xfrm>
            <a:off x="1030310" y="1585063"/>
            <a:ext cx="7714445" cy="466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06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492" t="21963" r="20998" b="55678"/>
          <a:stretch/>
        </p:blipFill>
        <p:spPr>
          <a:xfrm>
            <a:off x="0" y="629991"/>
            <a:ext cx="9196168" cy="28601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3808" y="1767695"/>
            <a:ext cx="6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03938" y="1767695"/>
            <a:ext cx="6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4894" y="1767695"/>
            <a:ext cx="6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26996" y="2795859"/>
            <a:ext cx="6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26996" y="1649638"/>
            <a:ext cx="6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0" name="Oval 9"/>
          <p:cNvSpPr/>
          <p:nvPr/>
        </p:nvSpPr>
        <p:spPr>
          <a:xfrm>
            <a:off x="5046227" y="1649638"/>
            <a:ext cx="187036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33478" y="2795859"/>
            <a:ext cx="187036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20514" y="1463822"/>
            <a:ext cx="187036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79964" y="1452255"/>
            <a:ext cx="187036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20514" y="2093888"/>
            <a:ext cx="187036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47390" y="2095534"/>
            <a:ext cx="187036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109662" y="1770576"/>
            <a:ext cx="187036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09662" y="1999176"/>
            <a:ext cx="187036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4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492" t="21963" r="20998" b="55678"/>
          <a:stretch/>
        </p:blipFill>
        <p:spPr>
          <a:xfrm>
            <a:off x="0" y="629991"/>
            <a:ext cx="9196168" cy="28601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3808" y="1767695"/>
            <a:ext cx="6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03938" y="1767695"/>
            <a:ext cx="6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4894" y="1767695"/>
            <a:ext cx="6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26996" y="2795859"/>
            <a:ext cx="6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26996" y="1649638"/>
            <a:ext cx="6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0" name="Oval 9"/>
          <p:cNvSpPr/>
          <p:nvPr/>
        </p:nvSpPr>
        <p:spPr>
          <a:xfrm>
            <a:off x="5327100" y="1786744"/>
            <a:ext cx="187036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14032" y="2519864"/>
            <a:ext cx="187036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89372" y="1805793"/>
            <a:ext cx="187036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61070" y="1529686"/>
            <a:ext cx="187036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60354" y="2339927"/>
            <a:ext cx="187036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087987" y="2081788"/>
            <a:ext cx="187036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94469" y="1564984"/>
            <a:ext cx="187036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09662" y="1805793"/>
            <a:ext cx="187036" cy="228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103808" y="2475590"/>
            <a:ext cx="6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21508" y="2475589"/>
            <a:ext cx="6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8</a:t>
            </a:r>
          </a:p>
        </p:txBody>
      </p:sp>
      <p:pic>
        <p:nvPicPr>
          <p:cNvPr id="19" name="Picture 1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24" t="39624" r="24840" b="40137"/>
          <a:stretch/>
        </p:blipFill>
        <p:spPr bwMode="auto">
          <a:xfrm>
            <a:off x="7310376" y="1581956"/>
            <a:ext cx="1563168" cy="1586247"/>
          </a:xfrm>
          <a:prstGeom prst="rect">
            <a:avLst/>
          </a:prstGeom>
          <a:ln w="381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8288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Lewis Structures Activity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stamped!</a:t>
            </a:r>
          </a:p>
        </p:txBody>
      </p:sp>
    </p:spTree>
    <p:extLst>
      <p:ext uri="{BB962C8B-B14F-4D97-AF65-F5344CB8AC3E}">
        <p14:creationId xmlns:p14="http://schemas.microsoft.com/office/powerpoint/2010/main" val="27933477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8&quot; unique_id=&quot;12117&quot;&gt;&lt;/object&gt;&lt;object type=&quot;2&quot; unique_id=&quot;12118&quot;&gt;&lt;object type=&quot;3&quot; unique_id=&quot;12119&quot;&gt;&lt;property id=&quot;20148&quot; value=&quot;5&quot;/&gt;&lt;property id=&quot;20300&quot; value=&quot;Slide 1 - &amp;quot;Announcements&amp;quot;&quot;/&gt;&lt;property id=&quot;20307&quot; value=&quot;260&quot;/&gt;&lt;/object&gt;&lt;object type=&quot;3&quot; unique_id=&quot;12120&quot;&gt;&lt;property id=&quot;20148&quot; value=&quot;5&quot;/&gt;&lt;property id=&quot;20300&quot; value=&quot;Slide 2 - &amp;quot;Forming Bonds&amp;quot;&quot;/&gt;&lt;property id=&quot;20307&quot; value=&quot;257&quot;/&gt;&lt;/object&gt;&lt;object type=&quot;3&quot; unique_id=&quot;12121&quot;&gt;&lt;property id=&quot;20148&quot; value=&quot;5&quot;/&gt;&lt;property id=&quot;20300&quot; value=&quot;Slide 3 - &amp;quot;Covalent Bonds&amp;quot;&quot;/&gt;&lt;property id=&quot;20307&quot; value=&quot;258&quot;/&gt;&lt;/object&gt;&lt;object type=&quot;3&quot; unique_id=&quot;12122&quot;&gt;&lt;property id=&quot;20148&quot; value=&quot;5&quot;/&gt;&lt;property id=&quot;20300&quot; value=&quot;Slide 5&quot;/&gt;&lt;property id=&quot;20307&quot; value=&quot;261&quot;/&gt;&lt;/object&gt;&lt;object type=&quot;3&quot; unique_id=&quot;12123&quot;&gt;&lt;property id=&quot;20148&quot; value=&quot;5&quot;/&gt;&lt;property id=&quot;20300&quot; value=&quot;Slide 6&quot;/&gt;&lt;property id=&quot;20307&quot; value=&quot;262&quot;/&gt;&lt;/object&gt;&lt;object type=&quot;3&quot; unique_id=&quot;12124&quot;&gt;&lt;property id=&quot;20148&quot; value=&quot;5&quot;/&gt;&lt;property id=&quot;20300&quot; value=&quot;Slide 7 - &amp;quot;Lewis Structures Lab&amp;quot;&quot;/&gt;&lt;property id=&quot;20307&quot; value=&quot;263&quot;/&gt;&lt;/object&gt;&lt;object type=&quot;3&quot; unique_id=&quot;12125&quot;&gt;&lt;property id=&quot;20148&quot; value=&quot;5&quot;/&gt;&lt;property id=&quot;20300&quot; value=&quot;Slide 8 - &amp;quot;VSEPR Theory&amp;quot;&quot;/&gt;&lt;property id=&quot;20307&quot; value=&quot;259&quot;/&gt;&lt;/object&gt;&lt;object type=&quot;3&quot; unique_id=&quot;12171&quot;&gt;&lt;property id=&quot;20148&quot; value=&quot;5&quot;/&gt;&lt;property id=&quot;20300&quot; value=&quot;Slide 4 - &amp;quot;Remember: The group (vertical column) the element is in gives you information about the number of valence electrons&quot;/&gt;&lt;property id=&quot;20307&quot; value=&quot;26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5310</TotalTime>
  <Words>141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Gill Sans MT</vt:lpstr>
      <vt:lpstr>Verdana</vt:lpstr>
      <vt:lpstr>Wingdings 2</vt:lpstr>
      <vt:lpstr>Solstice</vt:lpstr>
      <vt:lpstr>1_Solstice</vt:lpstr>
      <vt:lpstr>Chem</vt:lpstr>
      <vt:lpstr>Forming Bonds</vt:lpstr>
      <vt:lpstr>Covalent Bonds</vt:lpstr>
      <vt:lpstr>Remember: The group (vertical column) the element is in gives you information about the number of valence electrons it has! </vt:lpstr>
      <vt:lpstr>PowerPoint Presentation</vt:lpstr>
      <vt:lpstr>PowerPoint Presentation</vt:lpstr>
      <vt:lpstr>Lewis Structures Activity</vt:lpstr>
    </vt:vector>
  </TitlesOfParts>
  <Company>Albemarle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Forming Bonds</dc:title>
  <dc:creator>Karen Ye</dc:creator>
  <cp:lastModifiedBy>Karen Ye</cp:lastModifiedBy>
  <cp:revision>28</cp:revision>
  <dcterms:created xsi:type="dcterms:W3CDTF">2015-03-18T00:18:11Z</dcterms:created>
  <dcterms:modified xsi:type="dcterms:W3CDTF">2019-04-07T22:17:10Z</dcterms:modified>
</cp:coreProperties>
</file>