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8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AB259-9428-4604-A063-1F42E4D76F2E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A27A6-B1B2-401D-B46E-22D34FEC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14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CD008-D56D-4668-B2F1-4274526C7B1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34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CE77D4-B873-4237-AA93-6B9CCA6BC0E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57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0.85 atm</a:t>
            </a: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C48512-8472-4752-AF2E-5947C62AF029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5900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2DD3F57-5831-4986-A662-2C7D4CBB05D4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179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E7478E-8B5E-49EF-8854-6DD81906C1F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97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84FE68-23AC-4D18-B371-DE9ED53A5D97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857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0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47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8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50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5BC74-41C8-4055-BA5C-C7C5259F464C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30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74F10D-B419-4F7C-9D2E-1861395E4B87}" type="slidenum">
              <a:rPr lang="en-US" altLang="en-US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 alt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7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9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4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91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262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4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9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3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15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11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98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5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8" y="21106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b="0" i="0" u="none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2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7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478A49-BBA9-4E89-8373-BB3B0CD092CB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2/14/2019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721F690-428B-41D7-A43D-3B344CCBF012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8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b="0" i="0" u="none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10606" y="-118302"/>
            <a:ext cx="7498080" cy="1143000"/>
          </a:xfrm>
        </p:spPr>
        <p:txBody>
          <a:bodyPr/>
          <a:lstStyle/>
          <a:p>
            <a:r>
              <a:rPr lang="en-US" dirty="0"/>
              <a:t>Chemistry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10606" y="816735"/>
            <a:ext cx="8133395" cy="4800600"/>
          </a:xfrm>
        </p:spPr>
        <p:txBody>
          <a:bodyPr/>
          <a:lstStyle/>
          <a:p>
            <a:r>
              <a:rPr lang="en-US" dirty="0"/>
              <a:t>Turn in Gases Mini-Lab if you did not do so yesterday</a:t>
            </a:r>
          </a:p>
          <a:p>
            <a:r>
              <a:rPr lang="en-US" dirty="0"/>
              <a:t>Today: Gas Laws</a:t>
            </a:r>
          </a:p>
        </p:txBody>
      </p:sp>
    </p:spTree>
    <p:extLst>
      <p:ext uri="{BB962C8B-B14F-4D97-AF65-F5344CB8AC3E}">
        <p14:creationId xmlns:p14="http://schemas.microsoft.com/office/powerpoint/2010/main" val="3565676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6408" y="-22752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u="sng"/>
              <a:t>Boyle’s Law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6408" y="783465"/>
            <a:ext cx="8001000" cy="4114800"/>
          </a:xfrm>
        </p:spPr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P</a:t>
            </a:r>
            <a:r>
              <a:rPr lang="en-US" altLang="en-US" b="1" baseline="-25000" dirty="0">
                <a:solidFill>
                  <a:srgbClr val="FF0000"/>
                </a:solidFill>
              </a:rPr>
              <a:t>1</a:t>
            </a:r>
            <a:r>
              <a:rPr lang="en-US" altLang="en-US" b="1" dirty="0">
                <a:solidFill>
                  <a:srgbClr val="FF0000"/>
                </a:solidFill>
              </a:rPr>
              <a:t>V</a:t>
            </a:r>
            <a:r>
              <a:rPr lang="en-US" altLang="en-US" b="1" baseline="-25000" dirty="0">
                <a:solidFill>
                  <a:srgbClr val="FF0000"/>
                </a:solidFill>
              </a:rPr>
              <a:t>1</a:t>
            </a:r>
            <a:r>
              <a:rPr lang="en-US" altLang="en-US" b="1" dirty="0">
                <a:solidFill>
                  <a:srgbClr val="FF0000"/>
                </a:solidFill>
              </a:rPr>
              <a:t>= P</a:t>
            </a:r>
            <a:r>
              <a:rPr lang="en-US" altLang="en-US" b="1" baseline="-25000" dirty="0">
                <a:solidFill>
                  <a:srgbClr val="FF0000"/>
                </a:solidFill>
              </a:rPr>
              <a:t>2</a:t>
            </a:r>
            <a:r>
              <a:rPr lang="en-US" altLang="en-US" b="1" dirty="0">
                <a:solidFill>
                  <a:srgbClr val="FF0000"/>
                </a:solidFill>
              </a:rPr>
              <a:t>V</a:t>
            </a:r>
            <a:r>
              <a:rPr lang="en-US" altLang="en-US" b="1" baseline="-25000" dirty="0">
                <a:solidFill>
                  <a:srgbClr val="FF0000"/>
                </a:solidFill>
              </a:rPr>
              <a:t>2</a:t>
            </a:r>
          </a:p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Inversely</a:t>
            </a:r>
            <a:r>
              <a:rPr lang="en-US" altLang="en-US" dirty="0"/>
              <a:t> proportional</a:t>
            </a:r>
          </a:p>
          <a:p>
            <a:r>
              <a:rPr lang="en-US" altLang="en-US" dirty="0"/>
              <a:t>As the pressure decreases, the volume increases (temp. constant)</a:t>
            </a:r>
          </a:p>
          <a:p>
            <a:pPr eaLnBrk="1" hangingPunct="1"/>
            <a:endParaRPr lang="en-US" altLang="en-US" b="1" baseline="-25000" dirty="0">
              <a:solidFill>
                <a:srgbClr val="FF0000"/>
              </a:solidFill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987" y="3043715"/>
            <a:ext cx="3319462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63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650" y="-223234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Charles’s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020650" y="995966"/>
                <a:ext cx="7772400" cy="4114800"/>
              </a:xfrm>
            </p:spPr>
            <p:txBody>
              <a:bodyPr>
                <a:norm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sz="4400" b="1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n-US" sz="4400" b="1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  <m:r>
                          <a:rPr lang="en-US" sz="4400" b="1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n-US" sz="4400" b="1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dirty="0"/>
              </a:p>
              <a:p>
                <a:pPr>
                  <a:defRPr/>
                </a:pPr>
                <a:r>
                  <a:rPr lang="en-US" b="1" dirty="0">
                    <a:solidFill>
                      <a:srgbClr val="FF0000"/>
                    </a:solidFill>
                  </a:rPr>
                  <a:t>Directly proportional</a:t>
                </a:r>
              </a:p>
              <a:p>
                <a:pPr eaLnBrk="1" hangingPunct="1">
                  <a:defRPr/>
                </a:pPr>
                <a:r>
                  <a:rPr lang="en-US" dirty="0"/>
                  <a:t>As temperature increases volume increases (pressure constant)</a:t>
                </a:r>
              </a:p>
              <a:p>
                <a:pPr eaLnBrk="1" hangingPunct="1">
                  <a:defRPr/>
                </a:pPr>
                <a:r>
                  <a:rPr lang="en-US" b="1" dirty="0">
                    <a:solidFill>
                      <a:srgbClr val="FF0000"/>
                    </a:solidFill>
                  </a:rPr>
                  <a:t>Temperature </a:t>
                </a:r>
                <a:r>
                  <a:rPr lang="en-US" b="1" dirty="0"/>
                  <a:t>must be </a:t>
                </a:r>
              </a:p>
              <a:p>
                <a:pPr marL="0" indent="0">
                  <a:buNone/>
                  <a:defRPr/>
                </a:pPr>
                <a:r>
                  <a:rPr lang="en-US" b="1" dirty="0"/>
                  <a:t>    converted to </a:t>
                </a:r>
                <a:r>
                  <a:rPr lang="en-US" b="1" dirty="0">
                    <a:solidFill>
                      <a:srgbClr val="FF0000"/>
                    </a:solidFill>
                  </a:rPr>
                  <a:t>Kelvin!!!</a:t>
                </a:r>
              </a:p>
              <a:p>
                <a:pPr eaLnBrk="1" hangingPunct="1">
                  <a:defRPr/>
                </a:pPr>
                <a:endParaRPr lang="en-US" dirty="0"/>
              </a:p>
            </p:txBody>
          </p:sp>
        </mc:Choice>
        <mc:Fallback xmlns="">
          <p:sp>
            <p:nvSpPr>
              <p:cNvPr id="1229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20650" y="995966"/>
                <a:ext cx="7772400" cy="4114800"/>
              </a:xfrm>
              <a:blipFill>
                <a:blip r:embed="rId3"/>
                <a:stretch>
                  <a:fillRect r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777" y="3420460"/>
            <a:ext cx="2877229" cy="263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7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2121" y="-330669"/>
            <a:ext cx="7498080" cy="1143000"/>
          </a:xfrm>
        </p:spPr>
        <p:txBody>
          <a:bodyPr/>
          <a:lstStyle/>
          <a:p>
            <a:pPr eaLnBrk="1" hangingPunct="1"/>
            <a:r>
              <a:rPr lang="en-US" altLang="en-US"/>
              <a:t>Gay-Lussac’s Law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1062121" y="842493"/>
                <a:ext cx="7498080" cy="4800600"/>
              </a:xfrm>
            </p:spPr>
            <p:txBody>
              <a:bodyPr>
                <a:normAutofit/>
              </a:bodyPr>
              <a:lstStyle/>
              <a:p>
                <a:pPr>
                  <a:defRPr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4400" b="1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n-US" sz="4400" b="1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44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  <m:r>
                          <a:rPr lang="en-US" sz="4400" b="1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n-US" sz="4400" b="1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endParaRPr lang="en-US" b="1" dirty="0">
                  <a:solidFill>
                    <a:schemeClr val="hlink"/>
                  </a:solidFill>
                </a:endParaRPr>
              </a:p>
              <a:p>
                <a:pPr>
                  <a:defRPr/>
                </a:pPr>
                <a:r>
                  <a:rPr lang="en-US" dirty="0"/>
                  <a:t>Directly Proportional</a:t>
                </a:r>
              </a:p>
              <a:p>
                <a:pPr>
                  <a:defRPr/>
                </a:pPr>
                <a:r>
                  <a:rPr lang="en-US" dirty="0"/>
                  <a:t>As pressure increases temperature increases (volume constant)</a:t>
                </a:r>
              </a:p>
              <a:p>
                <a:pPr eaLnBrk="1" hangingPunct="1">
                  <a:defRPr/>
                </a:pPr>
                <a:r>
                  <a:rPr lang="en-US" b="1" dirty="0"/>
                  <a:t>Temperature always </a:t>
                </a:r>
              </a:p>
              <a:p>
                <a:pPr marL="0" indent="0">
                  <a:buNone/>
                  <a:defRPr/>
                </a:pPr>
                <a:r>
                  <a:rPr lang="en-US" b="1" dirty="0"/>
                  <a:t>    in Kelvin Scale</a:t>
                </a:r>
              </a:p>
              <a:p>
                <a:pPr eaLnBrk="1" hangingPunct="1">
                  <a:defRPr/>
                </a:pPr>
                <a:endParaRPr lang="en-US" u="sng" dirty="0"/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062121" y="842493"/>
                <a:ext cx="7498080" cy="480060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949" y="3697288"/>
            <a:ext cx="3408363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95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5" y="188824"/>
            <a:ext cx="9260941" cy="431594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76830" y="2110943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1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=0.947 </a:t>
            </a:r>
            <a:r>
              <a:rPr lang="en-US" altLang="en-US" sz="2400" dirty="0" err="1">
                <a:solidFill>
                  <a:srgbClr val="FF0000"/>
                </a:solidFill>
                <a:latin typeface="Gill Sans MT"/>
              </a:rPr>
              <a:t>atm</a:t>
            </a:r>
            <a:endParaRPr lang="en-US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6828" y="1662157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V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1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=150 mL</a:t>
            </a:r>
            <a:endParaRPr lang="en-US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6829" y="2623217"/>
            <a:ext cx="18630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=0.987 </a:t>
            </a:r>
            <a:r>
              <a:rPr lang="en-US" altLang="en-US" sz="2400" dirty="0" err="1">
                <a:solidFill>
                  <a:srgbClr val="FF0000"/>
                </a:solidFill>
                <a:latin typeface="Gill Sans MT"/>
              </a:rPr>
              <a:t>atm</a:t>
            </a:r>
            <a:endParaRPr lang="en-US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2809" y="3827536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V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=?</a:t>
            </a:r>
            <a:endParaRPr lang="en-US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61804" y="2014885"/>
            <a:ext cx="15760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1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V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1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</a:t>
            </a:r>
            <a:r>
              <a:rPr lang="en-US" altLang="en-US" dirty="0">
                <a:solidFill>
                  <a:srgbClr val="FF0000"/>
                </a:solidFill>
                <a:latin typeface="Gill Sans MT"/>
              </a:rPr>
              <a:t> 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V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2</a:t>
            </a:r>
            <a:endParaRPr lang="en-US" sz="24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91720" y="2330806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V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=144 mL</a:t>
            </a:r>
            <a:endParaRPr lang="en-US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51528" y="2245717"/>
            <a:ext cx="32948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0.947 x 150 =</a:t>
            </a:r>
            <a:r>
              <a:rPr lang="en-US" altLang="en-US" dirty="0">
                <a:solidFill>
                  <a:srgbClr val="FF0000"/>
                </a:solidFill>
                <a:latin typeface="Gill Sans MT"/>
              </a:rPr>
              <a:t>  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0.987 x V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2</a:t>
            </a:r>
            <a:endParaRPr lang="en-US" sz="2400" dirty="0">
              <a:solidFill>
                <a:srgbClr val="FF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41936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17" y="479708"/>
            <a:ext cx="8962883" cy="477809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1063" y="2773487"/>
            <a:ext cx="139814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700" b="1" dirty="0">
                <a:solidFill>
                  <a:srgbClr val="FF0000"/>
                </a:solidFill>
                <a:latin typeface="Gill Sans MT"/>
              </a:rPr>
              <a:t>815 mL</a:t>
            </a:r>
            <a:endParaRPr lang="en-US" sz="2700" b="1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3421" y="2200039"/>
            <a:ext cx="15872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V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1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=752 mL</a:t>
            </a:r>
            <a:endParaRPr lang="en-US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3421" y="2661704"/>
            <a:ext cx="26212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T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1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=25 + 273 </a:t>
            </a:r>
          </a:p>
          <a:p>
            <a:r>
              <a:rPr lang="en-US" sz="2400" dirty="0">
                <a:solidFill>
                  <a:srgbClr val="FF0000"/>
                </a:solidFill>
                <a:latin typeface="Gill Sans MT"/>
              </a:rPr>
              <a:t>    = </a:t>
            </a:r>
            <a:r>
              <a:rPr lang="en-US" sz="2400" b="1" dirty="0">
                <a:solidFill>
                  <a:srgbClr val="FF0000"/>
                </a:solidFill>
                <a:latin typeface="Gill Sans MT"/>
              </a:rPr>
              <a:t>298 K</a:t>
            </a:r>
            <a:endParaRPr lang="en-US" b="1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3421" y="3473187"/>
            <a:ext cx="1771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T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 50+ 273</a:t>
            </a:r>
          </a:p>
          <a:p>
            <a:r>
              <a:rPr lang="en-US" sz="2400" dirty="0">
                <a:solidFill>
                  <a:srgbClr val="FF0000"/>
                </a:solidFill>
                <a:latin typeface="Gill Sans MT"/>
              </a:rPr>
              <a:t>    = </a:t>
            </a:r>
            <a:r>
              <a:rPr lang="en-US" sz="2400" b="1" dirty="0">
                <a:solidFill>
                  <a:srgbClr val="FF0000"/>
                </a:solidFill>
                <a:latin typeface="Gill Sans MT"/>
              </a:rPr>
              <a:t>323 K</a:t>
            </a:r>
            <a:endParaRPr lang="en-US" b="1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9400" y="4364588"/>
            <a:ext cx="7553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V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2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=?</a:t>
            </a:r>
            <a:endParaRPr lang="en-US" dirty="0">
              <a:solidFill>
                <a:srgbClr val="FF0000"/>
              </a:solidFill>
              <a:latin typeface="Gill Sans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288056" y="2230037"/>
                <a:ext cx="1317412" cy="7813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  <m:r>
                            <a:rPr lang="en-US" sz="2400" b="1" i="1" baseline="-25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400" b="1" i="1" baseline="-25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  <m:r>
                            <a:rPr lang="en-US" sz="2400" b="1" i="1" baseline="-25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  <m:r>
                            <a:rPr lang="en-US" sz="2400" b="1" i="1" baseline="-25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056" y="2230037"/>
                <a:ext cx="1317412" cy="781368"/>
              </a:xfrm>
              <a:prstGeom prst="rect">
                <a:avLst/>
              </a:prstGeom>
              <a:blipFill>
                <a:blip r:embed="rId3"/>
                <a:stretch>
                  <a:fillRect b="-23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954559" y="2499950"/>
                <a:ext cx="1775871" cy="7938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𝟕𝟓𝟐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𝟐𝟗𝟖</m:t>
                          </m:r>
                        </m:den>
                      </m:f>
                      <m:r>
                        <a:rPr lang="en-US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  <m:r>
                            <a:rPr lang="en-US" sz="2400" b="1" i="1" baseline="-250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𝟑𝟐𝟑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latin typeface="Gill Sans MT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4559" y="2499950"/>
                <a:ext cx="1775871" cy="79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783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title"/>
          </p:nvPr>
        </p:nvSpPr>
        <p:spPr>
          <a:xfrm>
            <a:off x="1085045" y="-227527"/>
            <a:ext cx="7772400" cy="1143000"/>
          </a:xfrm>
        </p:spPr>
        <p:txBody>
          <a:bodyPr/>
          <a:lstStyle/>
          <a:p>
            <a:r>
              <a:rPr lang="en-US" altLang="en-US"/>
              <a:t>Graham’s Law of Diffusion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24689" y="680952"/>
            <a:ext cx="8519311" cy="4302125"/>
          </a:xfrm>
        </p:spPr>
        <p:txBody>
          <a:bodyPr>
            <a:normAutofit/>
          </a:bodyPr>
          <a:lstStyle/>
          <a:p>
            <a:r>
              <a:rPr lang="en-US" altLang="en-US" dirty="0"/>
              <a:t>Under ideal conditions, the rates at which different gases diffuse (spread out) are </a:t>
            </a:r>
            <a:r>
              <a:rPr lang="en-US" altLang="en-US" b="1" i="1" u="sng" dirty="0">
                <a:solidFill>
                  <a:srgbClr val="FF0000"/>
                </a:solidFill>
              </a:rPr>
              <a:t>inversely</a:t>
            </a:r>
            <a:r>
              <a:rPr lang="en-US" altLang="en-US" b="1" i="1" dirty="0"/>
              <a:t> </a:t>
            </a:r>
            <a:r>
              <a:rPr lang="en-US" altLang="en-US" dirty="0"/>
              <a:t>proportional to their </a:t>
            </a:r>
            <a:r>
              <a:rPr lang="en-US" altLang="en-US" b="1" u="sng" dirty="0">
                <a:solidFill>
                  <a:srgbClr val="FF0000"/>
                </a:solidFill>
              </a:rPr>
              <a:t>molar masses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In other words, </a:t>
            </a:r>
            <a:r>
              <a:rPr lang="en-US" altLang="en-US" b="1" u="sng" dirty="0">
                <a:solidFill>
                  <a:srgbClr val="FF0000"/>
                </a:solidFill>
              </a:rPr>
              <a:t>larger</a:t>
            </a:r>
            <a:r>
              <a:rPr lang="en-US" altLang="en-US" dirty="0"/>
              <a:t> gas molecules will move </a:t>
            </a:r>
            <a:r>
              <a:rPr lang="en-US" altLang="en-US" b="1" u="sng" dirty="0">
                <a:solidFill>
                  <a:srgbClr val="FF0000"/>
                </a:solidFill>
              </a:rPr>
              <a:t>slower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than smaller gas molecules.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</a:p>
          <a:p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buFont typeface="Wingdings" panose="05000000000000000000" pitchFamily="2" charset="2"/>
              <a:buNone/>
            </a:pPr>
            <a:endParaRPr lang="en-US" altLang="en-US" sz="2400" dirty="0"/>
          </a:p>
        </p:txBody>
      </p:sp>
      <p:graphicFrame>
        <p:nvGraphicFramePr>
          <p:cNvPr id="44036" name="Object 4"/>
          <p:cNvGraphicFramePr>
            <a:graphicFrameLocks noGrp="1" noChangeAspect="1"/>
          </p:cNvGraphicFramePr>
          <p:nvPr>
            <p:ph sz="quarter" idx="2"/>
            <p:extLst/>
          </p:nvPr>
        </p:nvGraphicFramePr>
        <p:xfrm>
          <a:off x="7009595" y="1920361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4" imgW="114548" imgH="216016" progId="Equation.3">
                  <p:embed/>
                </p:oleObj>
              </mc:Choice>
              <mc:Fallback>
                <p:oleObj name="Equation" r:id="rId4" imgW="114548" imgH="216016" progId="Equation.3">
                  <p:embed/>
                  <p:pic>
                    <p:nvPicPr>
                      <p:cNvPr id="44036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9595" y="1920361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 descr="spee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726" y="3307803"/>
            <a:ext cx="5525038" cy="355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721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0607" y="0"/>
            <a:ext cx="8133395" cy="1143000"/>
          </a:xfrm>
        </p:spPr>
        <p:txBody>
          <a:bodyPr/>
          <a:lstStyle/>
          <a:p>
            <a:r>
              <a:rPr lang="en-US" altLang="en-US" dirty="0"/>
              <a:t>Graham’s Law Examples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0606" y="954798"/>
            <a:ext cx="8133395" cy="4800600"/>
          </a:xfrm>
        </p:spPr>
        <p:txBody>
          <a:bodyPr>
            <a:noAutofit/>
          </a:bodyPr>
          <a:lstStyle/>
          <a:p>
            <a:pPr marL="425196" indent="-342900">
              <a:buFont typeface="+mj-lt"/>
              <a:buAutoNum type="arabicPeriod"/>
            </a:pPr>
            <a:r>
              <a:rPr lang="en-US" sz="2400" dirty="0"/>
              <a:t>Compare the rates of diffusion of H</a:t>
            </a:r>
            <a:r>
              <a:rPr lang="en-US" sz="2400" baseline="-25000" dirty="0"/>
              <a:t>2</a:t>
            </a:r>
            <a:r>
              <a:rPr lang="en-US" sz="2400" dirty="0"/>
              <a:t> and O</a:t>
            </a:r>
            <a:r>
              <a:rPr lang="en-US" sz="2400" baseline="-25000" dirty="0"/>
              <a:t>2</a:t>
            </a:r>
            <a:r>
              <a:rPr lang="en-US" sz="2400" dirty="0"/>
              <a:t> gases at the same temperature and pressure.</a:t>
            </a:r>
          </a:p>
          <a:p>
            <a:pPr marL="356616" lvl="1" indent="0">
              <a:buNone/>
            </a:pP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will diffuse more quickly than 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because it has a smaller molar mass (H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2.02 g/</a:t>
            </a:r>
            <a:r>
              <a:rPr lang="en-US" dirty="0" err="1">
                <a:solidFill>
                  <a:srgbClr val="FF0000"/>
                </a:solidFill>
              </a:rPr>
              <a:t>mol</a:t>
            </a:r>
            <a:r>
              <a:rPr lang="en-US" dirty="0">
                <a:solidFill>
                  <a:srgbClr val="FF0000"/>
                </a:solidFill>
              </a:rPr>
              <a:t>, 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32.00 g/</a:t>
            </a:r>
            <a:r>
              <a:rPr lang="en-US" dirty="0" err="1">
                <a:solidFill>
                  <a:srgbClr val="FF0000"/>
                </a:solidFill>
              </a:rPr>
              <a:t>mol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699516" lvl="1" indent="-342900">
              <a:buFont typeface="+mj-lt"/>
              <a:buAutoNum type="arabicPeriod"/>
            </a:pPr>
            <a:endParaRPr lang="en-US" sz="1800" dirty="0"/>
          </a:p>
          <a:p>
            <a:pPr marL="425196" indent="-342900">
              <a:buFont typeface="+mj-lt"/>
              <a:buAutoNum type="arabicPeriod"/>
            </a:pPr>
            <a:r>
              <a:rPr lang="en-US" sz="2400" dirty="0"/>
              <a:t>Rank the following gases from slowest to fastest rate of diffusion:  H</a:t>
            </a:r>
            <a:r>
              <a:rPr lang="en-US" sz="2400" baseline="-25000" dirty="0"/>
              <a:t>2</a:t>
            </a:r>
            <a:r>
              <a:rPr lang="en-US" sz="2400" dirty="0"/>
              <a:t>, CO</a:t>
            </a:r>
            <a:r>
              <a:rPr lang="en-US" sz="2400" baseline="-25000" dirty="0"/>
              <a:t>2</a:t>
            </a:r>
            <a:r>
              <a:rPr lang="en-US" sz="2400" dirty="0"/>
              <a:t>, Ne, H</a:t>
            </a:r>
            <a:r>
              <a:rPr lang="en-US" sz="2400" baseline="-25000" dirty="0"/>
              <a:t>2</a:t>
            </a:r>
            <a:r>
              <a:rPr lang="en-US" sz="2400" dirty="0"/>
              <a:t>S.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2400" dirty="0"/>
              <a:t>Compare the rates of effusion of nitrogen and helium at the same temperature and pressure.</a:t>
            </a:r>
          </a:p>
          <a:p>
            <a:pPr marL="425196" indent="-342900">
              <a:buFont typeface="+mj-lt"/>
              <a:buAutoNum type="arabicPeriod"/>
            </a:pPr>
            <a:r>
              <a:rPr lang="en-US" sz="2400" dirty="0"/>
              <a:t>Compare the rate of effusion of carbon dioxide with hydrochloric acid at the same temperature and pressure.</a:t>
            </a:r>
          </a:p>
          <a:p>
            <a:pPr marL="425196" indent="-342900">
              <a:buFont typeface="+mj-lt"/>
              <a:buAutoNum type="arabicPeriod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06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pp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9108" y="3673702"/>
            <a:ext cx="23622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046408" y="-155620"/>
            <a:ext cx="7772400" cy="1143000"/>
          </a:xfrm>
        </p:spPr>
        <p:txBody>
          <a:bodyPr/>
          <a:lstStyle/>
          <a:p>
            <a:r>
              <a:rPr lang="en-US" altLang="en-US" sz="4000" b="1" dirty="0"/>
              <a:t>Dalton’s Law</a:t>
            </a:r>
            <a:endParaRPr lang="en-US" altLang="en-US" sz="4000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46408" y="844729"/>
            <a:ext cx="7467600" cy="838200"/>
          </a:xfrm>
        </p:spPr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altLang="en-US" sz="2800" b="1" dirty="0"/>
              <a:t>each individual gas behaves as if it were independent </a:t>
            </a:r>
            <a:r>
              <a:rPr lang="en-US" altLang="en-US" sz="2800" dirty="0"/>
              <a:t>of the others. </a:t>
            </a:r>
          </a:p>
          <a:p>
            <a:pPr marL="533400" indent="-533400">
              <a:lnSpc>
                <a:spcPct val="90000"/>
              </a:lnSpc>
              <a:buFontTx/>
              <a:buAutoNum type="arabicParenR"/>
            </a:pPr>
            <a:r>
              <a:rPr lang="en-US" altLang="en-US" sz="2800" dirty="0"/>
              <a:t>the </a:t>
            </a:r>
            <a:r>
              <a:rPr lang="en-US" altLang="en-US" sz="2800" b="1" dirty="0"/>
              <a:t>total pressure </a:t>
            </a:r>
            <a:r>
              <a:rPr lang="en-US" altLang="en-US" sz="2800" dirty="0"/>
              <a:t>exerted by a mixture of gases </a:t>
            </a:r>
            <a:r>
              <a:rPr lang="en-US" altLang="en-US" sz="2800" b="1" dirty="0"/>
              <a:t>is the</a:t>
            </a:r>
            <a:r>
              <a:rPr lang="en-US" altLang="en-US" sz="2800" dirty="0"/>
              <a:t> </a:t>
            </a:r>
            <a:r>
              <a:rPr lang="en-US" altLang="en-US" sz="2800" b="1" dirty="0"/>
              <a:t>sum of the individual pressures</a:t>
            </a:r>
            <a:r>
              <a:rPr lang="en-US" altLang="en-US" sz="2800" dirty="0"/>
              <a:t> of each gas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1236908" y="2915547"/>
            <a:ext cx="7086600" cy="5355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 b="1" dirty="0" err="1">
                <a:solidFill>
                  <a:prstClr val="black"/>
                </a:solidFill>
                <a:latin typeface="Tempus Sans ITC" panose="04020404030D07020202" pitchFamily="82" charset="0"/>
              </a:rPr>
              <a:t>P</a:t>
            </a:r>
            <a:r>
              <a:rPr lang="en-US" altLang="en-US" sz="3600" b="1" baseline="-25000" dirty="0" err="1">
                <a:solidFill>
                  <a:prstClr val="black"/>
                </a:solidFill>
                <a:latin typeface="Tempus Sans ITC" panose="04020404030D07020202" pitchFamily="82" charset="0"/>
              </a:rPr>
              <a:t>total</a:t>
            </a:r>
            <a:r>
              <a:rPr lang="en-US" altLang="en-US" sz="3600" b="1" dirty="0">
                <a:solidFill>
                  <a:prstClr val="black"/>
                </a:solidFill>
                <a:latin typeface="Tempus Sans ITC" panose="04020404030D07020202" pitchFamily="82" charset="0"/>
              </a:rPr>
              <a:t> = P</a:t>
            </a:r>
            <a:r>
              <a:rPr lang="en-US" altLang="en-US" sz="3600" b="1" baseline="-25000" dirty="0">
                <a:solidFill>
                  <a:prstClr val="black"/>
                </a:solidFill>
                <a:latin typeface="Tempus Sans ITC" panose="04020404030D07020202" pitchFamily="82" charset="0"/>
              </a:rPr>
              <a:t>1</a:t>
            </a:r>
            <a:r>
              <a:rPr lang="en-US" altLang="en-US" sz="3600" b="1" dirty="0">
                <a:solidFill>
                  <a:prstClr val="black"/>
                </a:solidFill>
                <a:latin typeface="Tempus Sans ITC" panose="04020404030D07020202" pitchFamily="82" charset="0"/>
              </a:rPr>
              <a:t> + P</a:t>
            </a:r>
            <a:r>
              <a:rPr lang="en-US" altLang="en-US" sz="3600" b="1" baseline="-25000" dirty="0">
                <a:solidFill>
                  <a:prstClr val="black"/>
                </a:solidFill>
                <a:latin typeface="Tempus Sans ITC" panose="04020404030D07020202" pitchFamily="82" charset="0"/>
              </a:rPr>
              <a:t>2</a:t>
            </a:r>
            <a:r>
              <a:rPr lang="en-US" altLang="en-US" sz="3600" b="1" dirty="0">
                <a:solidFill>
                  <a:prstClr val="black"/>
                </a:solidFill>
                <a:latin typeface="Tempus Sans ITC" panose="04020404030D07020202" pitchFamily="82" charset="0"/>
              </a:rPr>
              <a:t> + P</a:t>
            </a:r>
            <a:r>
              <a:rPr lang="en-US" altLang="en-US" sz="3600" b="1" baseline="-25000" dirty="0">
                <a:solidFill>
                  <a:prstClr val="black"/>
                </a:solidFill>
                <a:latin typeface="Tempus Sans ITC" panose="04020404030D07020202" pitchFamily="82" charset="0"/>
              </a:rPr>
              <a:t>3</a:t>
            </a:r>
            <a:r>
              <a:rPr lang="en-US" altLang="en-US" sz="3600" b="1" dirty="0">
                <a:solidFill>
                  <a:prstClr val="black"/>
                </a:solidFill>
                <a:latin typeface="Tempus Sans ITC" panose="04020404030D07020202" pitchFamily="82" charset="0"/>
              </a:rPr>
              <a:t> + …</a:t>
            </a:r>
          </a:p>
        </p:txBody>
      </p:sp>
    </p:spTree>
    <p:extLst>
      <p:ext uri="{BB962C8B-B14F-4D97-AF65-F5344CB8AC3E}">
        <p14:creationId xmlns:p14="http://schemas.microsoft.com/office/powerpoint/2010/main" val="407198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1983347"/>
          <a:ext cx="9156878" cy="35932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56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5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08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9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List all variables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Write the formula of the appropriate Gas Law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Plug &amp; Chug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 Answer is… (check your work!)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8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Known: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Unknown: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33272" y="-364902"/>
            <a:ext cx="7498080" cy="1143000"/>
          </a:xfrm>
        </p:spPr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37891" name="Text Box 5"/>
          <p:cNvSpPr>
            <a:spLocks noGrp="1" noChangeArrowheads="1"/>
          </p:cNvSpPr>
          <p:nvPr>
            <p:ph type="body" idx="1"/>
          </p:nvPr>
        </p:nvSpPr>
        <p:spPr>
          <a:xfrm>
            <a:off x="785613" y="533400"/>
            <a:ext cx="8358389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/>
              <a:t>1.  Two gases such as oxygen and nitrogen are present in a flask at the following pressures.  When combined, what is the pressure of the flask?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Nitrogen</a:t>
            </a:r>
            <a:r>
              <a:rPr lang="en-US" altLang="en-US" sz="2400" dirty="0"/>
              <a:t> =250. mm Hg, </a:t>
            </a:r>
            <a:r>
              <a:rPr lang="en-US" altLang="en-US" sz="2400" dirty="0" err="1"/>
              <a:t>P</a:t>
            </a:r>
            <a:r>
              <a:rPr lang="en-US" altLang="en-US" sz="2400" baseline="-25000" dirty="0" err="1"/>
              <a:t>Oxygen</a:t>
            </a:r>
            <a:r>
              <a:rPr lang="en-US" altLang="en-US" sz="2400" dirty="0"/>
              <a:t>=300. mm Hg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77273" y="3166321"/>
            <a:ext cx="25757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N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=250.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 mm Hg,</a:t>
            </a:r>
          </a:p>
          <a:p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O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=300. 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mm Hg</a:t>
            </a:r>
          </a:p>
          <a:p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0671" y="5009745"/>
            <a:ext cx="8428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83901" y="3702126"/>
            <a:ext cx="2398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1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+ 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…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615" y="3344667"/>
            <a:ext cx="21836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N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+ 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O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75613" y="4028094"/>
            <a:ext cx="2510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=250 + 300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79540" y="3623060"/>
            <a:ext cx="22245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700" b="1" dirty="0">
                <a:solidFill>
                  <a:srgbClr val="FF0000"/>
                </a:solidFill>
                <a:latin typeface="Gill Sans MT"/>
              </a:rPr>
              <a:t>550. mm Hg</a:t>
            </a:r>
            <a:endParaRPr lang="en-US" sz="2700" b="1" dirty="0">
              <a:solidFill>
                <a:srgbClr val="FF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9533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7726" y="-395064"/>
            <a:ext cx="7498080" cy="1143000"/>
          </a:xfrm>
        </p:spPr>
        <p:txBody>
          <a:bodyPr/>
          <a:lstStyle/>
          <a:p>
            <a:r>
              <a:rPr lang="en-US" altLang="en-US"/>
              <a:t>Examples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7726" y="559157"/>
            <a:ext cx="8146274" cy="4800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2400" dirty="0"/>
              <a:t>2. Neon gas has a pressure of 1.49atm in its container.  When added to a container holding helium gas the total pressure is 2.34atm.  What is the pressure of the helium gas?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1983347"/>
          <a:ext cx="9156878" cy="35932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56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3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2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9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List all variables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Write the formula of the appropriate Gas Law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Plug &amp; Chug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 Answer is… (check your work!)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8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Known: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Unknown: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52637" y="3245341"/>
            <a:ext cx="210346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Ne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=1.49</a:t>
            </a:r>
            <a:r>
              <a:rPr lang="en-US" altLang="en-US" sz="2000" dirty="0">
                <a:solidFill>
                  <a:srgbClr val="FF0000"/>
                </a:solidFill>
                <a:latin typeface="Gill Sans MT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Gill Sans MT"/>
              </a:rPr>
              <a:t>atm</a:t>
            </a:r>
            <a:endParaRPr lang="en-US" altLang="en-US" sz="2000" dirty="0">
              <a:solidFill>
                <a:srgbClr val="FF0000"/>
              </a:solidFill>
              <a:latin typeface="Gill Sans MT"/>
            </a:endParaRPr>
          </a:p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=2.34</a:t>
            </a:r>
            <a:r>
              <a:rPr lang="en-US" altLang="en-US" sz="2000" dirty="0">
                <a:solidFill>
                  <a:srgbClr val="FF0000"/>
                </a:solidFill>
                <a:latin typeface="Gill Sans MT"/>
              </a:rPr>
              <a:t> </a:t>
            </a:r>
            <a:r>
              <a:rPr lang="en-US" altLang="en-US" sz="2000" dirty="0" err="1">
                <a:solidFill>
                  <a:srgbClr val="FF0000"/>
                </a:solidFill>
                <a:latin typeface="Gill Sans MT"/>
              </a:rPr>
              <a:t>atm</a:t>
            </a:r>
            <a:endParaRPr lang="en-US" sz="20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6040" y="4774984"/>
            <a:ext cx="724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3200" baseline="-25000" dirty="0" err="1">
                <a:solidFill>
                  <a:srgbClr val="FF0000"/>
                </a:solidFill>
                <a:latin typeface="Gill Sans MT"/>
              </a:rPr>
              <a:t>He</a:t>
            </a:r>
            <a:endParaRPr lang="en-US" sz="3200" baseline="-250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56098" y="3676226"/>
            <a:ext cx="2398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1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+ 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2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…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50532" y="3245339"/>
            <a:ext cx="2392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Ne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+ 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He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54509" y="4040938"/>
            <a:ext cx="27093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2.34 =1.49  + 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He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580594" y="3704680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Gill Sans MT"/>
              </a:rPr>
              <a:t>0.85 </a:t>
            </a:r>
            <a:r>
              <a:rPr lang="en-US" altLang="en-US" sz="2800" b="1" dirty="0" err="1">
                <a:solidFill>
                  <a:srgbClr val="FF0000"/>
                </a:solidFill>
                <a:latin typeface="Gill Sans MT"/>
              </a:rPr>
              <a:t>atm</a:t>
            </a:r>
            <a:endParaRPr lang="en-US" sz="2800" b="1" dirty="0">
              <a:solidFill>
                <a:srgbClr val="FF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6887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20650" y="-323045"/>
            <a:ext cx="7772400" cy="1143000"/>
          </a:xfrm>
        </p:spPr>
        <p:txBody>
          <a:bodyPr/>
          <a:lstStyle/>
          <a:p>
            <a:r>
              <a:rPr lang="en-US" altLang="en-US"/>
              <a:t>Dalton’s Law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986" y="519867"/>
            <a:ext cx="8221015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Water displacement of gas:</a:t>
            </a:r>
          </a:p>
          <a:p>
            <a:r>
              <a:rPr lang="en-US" altLang="en-US" dirty="0"/>
              <a:t>Gases given off from the </a:t>
            </a:r>
            <a:r>
              <a:rPr lang="en-US" altLang="en-US" dirty="0" err="1"/>
              <a:t>rxn</a:t>
            </a:r>
            <a:r>
              <a:rPr lang="en-US" altLang="en-US" dirty="0"/>
              <a:t> travel through the tube and into the adjacent container for collection</a:t>
            </a:r>
          </a:p>
          <a:p>
            <a:r>
              <a:rPr lang="en-US" altLang="en-US" dirty="0"/>
              <a:t>Gas is </a:t>
            </a:r>
            <a:r>
              <a:rPr lang="en-US" altLang="en-US" i="1" dirty="0"/>
              <a:t>impure </a:t>
            </a:r>
            <a:r>
              <a:rPr lang="en-US" altLang="en-US" dirty="0"/>
              <a:t> and contains some water vapor</a:t>
            </a:r>
          </a:p>
        </p:txBody>
      </p:sp>
      <p:pic>
        <p:nvPicPr>
          <p:cNvPr id="39940" name="Picture 4" descr="h2-displacem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3549" y="3486955"/>
            <a:ext cx="3429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698003" y="4044146"/>
            <a:ext cx="3502882" cy="646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rgbClr val="000000"/>
                </a:solidFill>
                <a:latin typeface="Tempus Sans ITC" panose="04020404030D07020202" pitchFamily="82" charset="0"/>
              </a:rPr>
              <a:t>P</a:t>
            </a:r>
            <a:r>
              <a:rPr lang="en-US" altLang="en-US" sz="3600" b="1" baseline="-25000" dirty="0" err="1">
                <a:solidFill>
                  <a:srgbClr val="000000"/>
                </a:solidFill>
                <a:latin typeface="Tempus Sans ITC" panose="04020404030D07020202" pitchFamily="82" charset="0"/>
              </a:rPr>
              <a:t>total</a:t>
            </a:r>
            <a:r>
              <a:rPr lang="en-US" altLang="en-US" sz="3600" b="1" dirty="0">
                <a:solidFill>
                  <a:srgbClr val="000000"/>
                </a:solidFill>
                <a:latin typeface="Tempus Sans ITC" panose="04020404030D07020202" pitchFamily="82" charset="0"/>
              </a:rPr>
              <a:t> = </a:t>
            </a:r>
            <a:r>
              <a:rPr lang="en-US" altLang="en-US" sz="3600" b="1" dirty="0" err="1">
                <a:solidFill>
                  <a:srgbClr val="000000"/>
                </a:solidFill>
                <a:latin typeface="Tempus Sans ITC" panose="04020404030D07020202" pitchFamily="82" charset="0"/>
              </a:rPr>
              <a:t>P</a:t>
            </a:r>
            <a:r>
              <a:rPr lang="en-US" altLang="en-US" sz="3600" b="1" baseline="-25000" dirty="0" err="1">
                <a:solidFill>
                  <a:srgbClr val="000000"/>
                </a:solidFill>
                <a:latin typeface="Tempus Sans ITC" panose="04020404030D07020202" pitchFamily="82" charset="0"/>
              </a:rPr>
              <a:t>gas</a:t>
            </a:r>
            <a:r>
              <a:rPr lang="en-US" altLang="en-US" sz="3600" b="1" baseline="-25000" dirty="0">
                <a:solidFill>
                  <a:srgbClr val="000000"/>
                </a:solidFill>
                <a:latin typeface="Tempus Sans ITC" panose="04020404030D07020202" pitchFamily="82" charset="0"/>
              </a:rPr>
              <a:t> </a:t>
            </a:r>
            <a:r>
              <a:rPr lang="en-US" altLang="en-US" sz="3600" b="1" dirty="0">
                <a:solidFill>
                  <a:srgbClr val="000000"/>
                </a:solidFill>
                <a:latin typeface="Tempus Sans ITC" panose="04020404030D07020202" pitchFamily="82" charset="0"/>
              </a:rPr>
              <a:t>+ P</a:t>
            </a:r>
            <a:r>
              <a:rPr lang="en-US" altLang="en-US" sz="3600" b="1" baseline="-25000" dirty="0">
                <a:solidFill>
                  <a:srgbClr val="000000"/>
                </a:solidFill>
                <a:latin typeface="Tempus Sans ITC" panose="04020404030D07020202" pitchFamily="82" charset="0"/>
              </a:rPr>
              <a:t>H2O</a:t>
            </a:r>
            <a:endParaRPr lang="en-US" altLang="en-US" sz="3600" b="1" dirty="0">
              <a:solidFill>
                <a:srgbClr val="0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V="1">
            <a:off x="4160949" y="4553755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332149" y="5239561"/>
            <a:ext cx="327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000000"/>
                </a:solidFill>
                <a:latin typeface="Tempus Sans ITC" panose="04020404030D07020202" pitchFamily="82" charset="0"/>
              </a:rPr>
              <a:t>Value depends on </a:t>
            </a:r>
            <a:r>
              <a:rPr lang="en-US" altLang="en-US" b="1" dirty="0">
                <a:solidFill>
                  <a:srgbClr val="FF0000"/>
                </a:solidFill>
                <a:latin typeface="Tempus Sans ITC" panose="04020404030D07020202" pitchFamily="82" charset="0"/>
              </a:rPr>
              <a:t>temperature</a:t>
            </a:r>
            <a:endParaRPr lang="en-US" altLang="en-US" dirty="0">
              <a:solidFill>
                <a:srgbClr val="0000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77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484" y="-369305"/>
            <a:ext cx="8120516" cy="1143000"/>
          </a:xfrm>
        </p:spPr>
        <p:txBody>
          <a:bodyPr/>
          <a:lstStyle/>
          <a:p>
            <a:r>
              <a:rPr lang="en-US" dirty="0"/>
              <a:t>Dalton’s Law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3484" y="486713"/>
            <a:ext cx="8120516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dirty="0"/>
              <a:t>Oxygen gas from the decomposition of potassium chlorate was collected by water displacement.  The barometric pressure and the temperature during the experiment were 731.0torr and 20.0˚C respectively.  What was the partial pressure of the oxygen collected? The vapor pressure of water at 20°C is 17.5 </a:t>
            </a:r>
            <a:r>
              <a:rPr lang="en-US" sz="2000" dirty="0" err="1"/>
              <a:t>torr</a:t>
            </a:r>
            <a:endParaRPr lang="en-US" sz="2000" dirty="0"/>
          </a:p>
          <a:p>
            <a:pPr marL="82296" indent="0">
              <a:buNone/>
            </a:pPr>
            <a:r>
              <a:rPr lang="en-US" sz="2000" dirty="0"/>
              <a:t>  </a:t>
            </a:r>
          </a:p>
          <a:p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2253803"/>
          <a:ext cx="9156878" cy="35932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56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9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List all variables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Write the formula of the appropriate Gas Law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Plug &amp; Chug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 Answer is… (check your work!)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8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Known: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Unknown: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3580191"/>
            <a:ext cx="238687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=731 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torr</a:t>
            </a:r>
            <a:endParaRPr lang="en-US" altLang="en-US" sz="2000" dirty="0">
              <a:solidFill>
                <a:srgbClr val="FF0000"/>
              </a:solidFill>
              <a:latin typeface="Gill Sans MT"/>
            </a:endParaRPr>
          </a:p>
          <a:p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H2O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=17.5 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torr</a:t>
            </a:r>
            <a:endParaRPr lang="en-US" sz="20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5216" y="5287313"/>
            <a:ext cx="1048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sz="2800" baseline="-25000" dirty="0" err="1">
                <a:solidFill>
                  <a:srgbClr val="FF0000"/>
                </a:solidFill>
                <a:latin typeface="Gill Sans MT"/>
              </a:rPr>
              <a:t>oxygen</a:t>
            </a:r>
            <a:endParaRPr lang="en-US" sz="2800" baseline="-250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86872" y="3174092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gas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+ 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H2O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94292" y="3177503"/>
            <a:ext cx="29725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oxygen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+ 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H2O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94292" y="3854194"/>
            <a:ext cx="2823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731=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oxygen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+ 17.5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04344" y="4309143"/>
            <a:ext cx="1853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700" b="1" dirty="0">
                <a:solidFill>
                  <a:srgbClr val="FF0000"/>
                </a:solidFill>
                <a:latin typeface="Gill Sans MT"/>
              </a:rPr>
              <a:t>713.5 </a:t>
            </a:r>
            <a:r>
              <a:rPr lang="en-US" altLang="en-US" sz="2700" b="1" dirty="0" err="1">
                <a:solidFill>
                  <a:srgbClr val="FF0000"/>
                </a:solidFill>
                <a:latin typeface="Gill Sans MT"/>
              </a:rPr>
              <a:t>torr</a:t>
            </a:r>
            <a:endParaRPr lang="en-US" sz="2700" b="1" dirty="0">
              <a:solidFill>
                <a:srgbClr val="FF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7231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366" y="0"/>
            <a:ext cx="7927333" cy="4800600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Some hydrogen gas was collected over water at 20.0 ˚C.  The partial pressure of hydrogen is 742.5 </a:t>
            </a:r>
            <a:r>
              <a:rPr lang="en-US" sz="2400" dirty="0" err="1"/>
              <a:t>torr</a:t>
            </a:r>
            <a:r>
              <a:rPr lang="en-US" sz="2400" dirty="0"/>
              <a:t>.  What is the barometric pressure of the gas? The vapor pressure of water at 20°C is 17.5 </a:t>
            </a:r>
            <a:r>
              <a:rPr lang="en-US" sz="2400" dirty="0" err="1"/>
              <a:t>torr</a:t>
            </a:r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1596980"/>
          <a:ext cx="9156878" cy="35932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56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6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91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39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9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List all variables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Write the formula of the appropriate Gas Law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Plug &amp; Chug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Final Answer is… (check your work!)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48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Known: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2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Unknown: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0" y="2769315"/>
            <a:ext cx="26243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400" baseline="-25000" dirty="0" err="1">
                <a:solidFill>
                  <a:srgbClr val="FF0000"/>
                </a:solidFill>
                <a:latin typeface="Gill Sans MT"/>
              </a:rPr>
              <a:t>Hydrogen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=742.5 </a:t>
            </a:r>
            <a:r>
              <a:rPr lang="en-US" altLang="en-US" sz="2400" dirty="0" err="1">
                <a:solidFill>
                  <a:srgbClr val="FF0000"/>
                </a:solidFill>
                <a:latin typeface="Gill Sans MT"/>
              </a:rPr>
              <a:t>torr</a:t>
            </a:r>
            <a:endParaRPr lang="en-US" altLang="en-US" sz="2400" dirty="0">
              <a:solidFill>
                <a:srgbClr val="FF0000"/>
              </a:solidFill>
              <a:latin typeface="Gill Sans MT"/>
            </a:endParaRPr>
          </a:p>
          <a:p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400" baseline="-25000" dirty="0">
                <a:solidFill>
                  <a:srgbClr val="FF0000"/>
                </a:solidFill>
                <a:latin typeface="Gill Sans MT"/>
              </a:rPr>
              <a:t>H2O</a:t>
            </a:r>
            <a:r>
              <a:rPr lang="en-US" altLang="en-US" sz="2400" dirty="0">
                <a:solidFill>
                  <a:srgbClr val="FF0000"/>
                </a:solidFill>
                <a:latin typeface="Gill Sans MT"/>
              </a:rPr>
              <a:t>=17.5 </a:t>
            </a:r>
            <a:r>
              <a:rPr lang="en-US" altLang="en-US" sz="2400" dirty="0" err="1">
                <a:solidFill>
                  <a:srgbClr val="FF0000"/>
                </a:solidFill>
                <a:latin typeface="Gill Sans MT"/>
              </a:rPr>
              <a:t>torr</a:t>
            </a:r>
            <a:endParaRPr lang="en-US" sz="24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6366" y="4538990"/>
            <a:ext cx="8146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endParaRPr lang="en-US" sz="20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99751" y="3446422"/>
            <a:ext cx="2587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gas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+ 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H2O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26867" y="2695769"/>
            <a:ext cx="3187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</a:t>
            </a:r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hydrogen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 + P</a:t>
            </a:r>
            <a:r>
              <a:rPr lang="en-US" altLang="en-US" sz="2800" baseline="-25000" dirty="0">
                <a:solidFill>
                  <a:srgbClr val="FF0000"/>
                </a:solidFill>
                <a:latin typeface="Gill Sans MT"/>
              </a:rPr>
              <a:t>H2O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48166" y="3375938"/>
            <a:ext cx="2847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dirty="0" err="1">
                <a:solidFill>
                  <a:srgbClr val="FF0000"/>
                </a:solidFill>
                <a:latin typeface="Gill Sans MT"/>
              </a:rPr>
              <a:t>P</a:t>
            </a:r>
            <a:r>
              <a:rPr lang="en-US" altLang="en-US" sz="2800" baseline="-25000" dirty="0" err="1">
                <a:solidFill>
                  <a:srgbClr val="FF0000"/>
                </a:solidFill>
                <a:latin typeface="Gill Sans MT"/>
              </a:rPr>
              <a:t>total</a:t>
            </a:r>
            <a:r>
              <a:rPr lang="en-US" altLang="en-US" sz="2800" dirty="0">
                <a:solidFill>
                  <a:srgbClr val="FF0000"/>
                </a:solidFill>
                <a:latin typeface="Gill Sans MT"/>
              </a:rPr>
              <a:t>=742.5 + 17.5</a:t>
            </a:r>
            <a:endParaRPr lang="en-US" sz="2800" dirty="0">
              <a:solidFill>
                <a:srgbClr val="FF0000"/>
              </a:solidFill>
              <a:latin typeface="Gill Sans M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15270" y="3442320"/>
            <a:ext cx="15565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Gill Sans MT"/>
              </a:rPr>
              <a:t>760 </a:t>
            </a:r>
            <a:r>
              <a:rPr lang="en-US" altLang="en-US" sz="2800" b="1" dirty="0" err="1">
                <a:solidFill>
                  <a:srgbClr val="FF0000"/>
                </a:solidFill>
                <a:latin typeface="Gill Sans MT"/>
              </a:rPr>
              <a:t>torr</a:t>
            </a:r>
            <a:endParaRPr lang="en-US" sz="2800" b="1" dirty="0">
              <a:solidFill>
                <a:srgbClr val="FF000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14330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767</Words>
  <Application>Microsoft Office PowerPoint</Application>
  <PresentationFormat>On-screen Show (4:3)</PresentationFormat>
  <Paragraphs>166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 Narrow</vt:lpstr>
      <vt:lpstr>Calibri</vt:lpstr>
      <vt:lpstr>Cambria Math</vt:lpstr>
      <vt:lpstr>Gill Sans MT</vt:lpstr>
      <vt:lpstr>Tempus Sans ITC</vt:lpstr>
      <vt:lpstr>Times New Roman</vt:lpstr>
      <vt:lpstr>Verdana</vt:lpstr>
      <vt:lpstr>Wingdings</vt:lpstr>
      <vt:lpstr>Wingdings 2</vt:lpstr>
      <vt:lpstr>1_Solstice</vt:lpstr>
      <vt:lpstr>Equation</vt:lpstr>
      <vt:lpstr>Chemistry</vt:lpstr>
      <vt:lpstr>Graham’s Law of Diffusion</vt:lpstr>
      <vt:lpstr>Graham’s Law Examples</vt:lpstr>
      <vt:lpstr>Dalton’s Law</vt:lpstr>
      <vt:lpstr>Examples</vt:lpstr>
      <vt:lpstr>Examples</vt:lpstr>
      <vt:lpstr>Dalton’s Law</vt:lpstr>
      <vt:lpstr>Dalton’s Law Examples</vt:lpstr>
      <vt:lpstr>PowerPoint Presentation</vt:lpstr>
      <vt:lpstr>Boyle’s Law</vt:lpstr>
      <vt:lpstr>Charles’s Law</vt:lpstr>
      <vt:lpstr>Gay-Lussac’s Law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&amp; Announcements</dc:title>
  <dc:creator>Karen Ye</dc:creator>
  <cp:lastModifiedBy>Miller School</cp:lastModifiedBy>
  <cp:revision>6</cp:revision>
  <dcterms:created xsi:type="dcterms:W3CDTF">2018-01-11T00:38:38Z</dcterms:created>
  <dcterms:modified xsi:type="dcterms:W3CDTF">2019-02-14T18:38:30Z</dcterms:modified>
</cp:coreProperties>
</file>