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7" r:id="rId3"/>
    <p:sldId id="265" r:id="rId4"/>
    <p:sldId id="266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2436E-A9C8-4C94-922A-18E077DD6BB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BB88C-CF2E-4DD6-A2B5-768DA671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3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5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5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9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6F528-3AEB-46AE-AAF0-0038AD354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8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6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1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8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1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1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8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BCF58E-BB31-43D4-AA0D-4542D295F3A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2/13/2019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EC9402-E8FC-4929-AFC0-61366E4C8D4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11" y="0"/>
            <a:ext cx="8133395" cy="1143000"/>
          </a:xfrm>
        </p:spPr>
        <p:txBody>
          <a:bodyPr/>
          <a:lstStyle/>
          <a:p>
            <a:r>
              <a:rPr lang="en-US" dirty="0"/>
              <a:t>AP </a:t>
            </a:r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10" y="945524"/>
            <a:ext cx="8133395" cy="4800600"/>
          </a:xfrm>
        </p:spPr>
        <p:txBody>
          <a:bodyPr/>
          <a:lstStyle/>
          <a:p>
            <a:r>
              <a:rPr lang="en-US" dirty="0"/>
              <a:t>Take out HW to be checked</a:t>
            </a:r>
          </a:p>
          <a:p>
            <a:r>
              <a:rPr lang="en-US" dirty="0"/>
              <a:t>Today: Strong vs. Weak Base Calculations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097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AB2D-DAF4-45A2-9997-E4C099C0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033" y="38100"/>
            <a:ext cx="7498080" cy="1143000"/>
          </a:xfrm>
        </p:spPr>
        <p:txBody>
          <a:bodyPr/>
          <a:lstStyle/>
          <a:p>
            <a:r>
              <a:rPr lang="en-US" dirty="0"/>
              <a:t>Calculating pH of a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A0F26-6EC5-46C3-9CD2-444354117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033" y="914400"/>
            <a:ext cx="7990713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Calculations for bases work similarly to acids</a:t>
            </a:r>
          </a:p>
          <a:p>
            <a:pPr lvl="0"/>
            <a:r>
              <a:rPr lang="en-US" dirty="0"/>
              <a:t>Strong bases ionize completely, so you know [OH-]</a:t>
            </a:r>
          </a:p>
          <a:p>
            <a:pPr lvl="0"/>
            <a:r>
              <a:rPr lang="en-US" dirty="0"/>
              <a:t>Weak bases do not ionize completely, so you need to use </a:t>
            </a:r>
            <a:r>
              <a:rPr lang="en-US" dirty="0" err="1"/>
              <a:t>K</a:t>
            </a:r>
            <a:r>
              <a:rPr lang="en-US" baseline="-25000" dirty="0" err="1"/>
              <a:t>b</a:t>
            </a:r>
            <a:r>
              <a:rPr lang="en-US" dirty="0"/>
              <a:t> and an ICE table. </a:t>
            </a:r>
          </a:p>
          <a:p>
            <a:pPr lvl="0"/>
            <a:r>
              <a:rPr lang="en-US" b="1" dirty="0"/>
              <a:t>Be careful! For bases, you know [OH-]. -log[OH-]=pOH, but most questions ask for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7A55F2-7F97-463B-80E8-F41102C1D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7142" y="136415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Strong Base</a:t>
            </a:r>
            <a:br>
              <a:rPr lang="en-US" altLang="en-US" dirty="0"/>
            </a:br>
            <a:r>
              <a:rPr lang="en-US" altLang="en-US" sz="4400" dirty="0"/>
              <a:t>Find the pH of 5.0 x 10</a:t>
            </a:r>
            <a:r>
              <a:rPr lang="en-US" altLang="en-US" sz="4400" baseline="30000" dirty="0"/>
              <a:t>-2</a:t>
            </a:r>
            <a:r>
              <a:rPr lang="en-US" altLang="en-US" sz="4400" dirty="0"/>
              <a:t> M NaOH.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72C280-EEA6-4B09-A531-3402E58AB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7142" y="1457473"/>
            <a:ext cx="487215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			   2 Ways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= 1.0 x 10</a:t>
            </a:r>
            <a:r>
              <a:rPr lang="en-US" altLang="en-US" sz="2800" baseline="30000" dirty="0"/>
              <a:t>-14</a:t>
            </a:r>
            <a:r>
              <a:rPr lang="en-US" altLang="en-US" sz="2800" dirty="0"/>
              <a:t>           	</a:t>
            </a:r>
            <a:br>
              <a:rPr lang="en-US" altLang="en-US" sz="2800" dirty="0"/>
            </a:br>
            <a:r>
              <a:rPr lang="en-US" altLang="en-US" sz="2800" dirty="0"/>
              <a:t>           5.0 x 10</a:t>
            </a:r>
            <a:r>
              <a:rPr lang="en-US" altLang="en-US" sz="2800" baseline="30000" dirty="0"/>
              <a:t>-2</a:t>
            </a:r>
            <a:r>
              <a:rPr lang="en-US" altLang="en-US" sz="2800" dirty="0"/>
              <a:t>		</a:t>
            </a:r>
            <a:br>
              <a:rPr lang="en-US" altLang="en-US" sz="2800" dirty="0"/>
            </a:br>
            <a:r>
              <a:rPr lang="en-US" altLang="en-US" sz="2800" dirty="0"/>
              <a:t>-log [2.0 x 10</a:t>
            </a:r>
            <a:r>
              <a:rPr lang="en-US" altLang="en-US" sz="2800" baseline="30000" dirty="0"/>
              <a:t>-13</a:t>
            </a:r>
            <a:r>
              <a:rPr lang="en-US" altLang="en-US" sz="2800" dirty="0"/>
              <a:t>]		 				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		pH = 12.70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06A46069-CE38-4FE8-9667-39B685487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9891" y="2473842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E4AD579B-74EA-4C29-9299-3CD36AA4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9044" y="1963479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F12ADF1-FD7F-4333-84E3-8D528255A317}"/>
              </a:ext>
            </a:extLst>
          </p:cNvPr>
          <p:cNvSpPr txBox="1">
            <a:spLocks noChangeArrowheads="1"/>
          </p:cNvSpPr>
          <p:nvPr/>
        </p:nvSpPr>
        <p:spPr>
          <a:xfrm>
            <a:off x="5145184" y="1279415"/>
            <a:ext cx="4176591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None/>
            </a:pPr>
            <a:r>
              <a:rPr lang="en-US" altLang="en-US" sz="2800" dirty="0"/>
              <a:t>				</a:t>
            </a:r>
          </a:p>
          <a:p>
            <a:pPr>
              <a:buFontTx/>
              <a:buNone/>
            </a:pPr>
            <a:r>
              <a:rPr lang="en-US" altLang="en-US" sz="2800" dirty="0"/>
              <a:t>	-log [5.0 x 10</a:t>
            </a:r>
            <a:r>
              <a:rPr lang="en-US" altLang="en-US" sz="2800" baseline="30000" dirty="0"/>
              <a:t>-2</a:t>
            </a:r>
            <a:r>
              <a:rPr lang="en-US" altLang="en-US" sz="2800" dirty="0"/>
              <a:t>]</a:t>
            </a:r>
          </a:p>
          <a:p>
            <a:pPr>
              <a:buFontTx/>
              <a:buNone/>
            </a:pPr>
            <a:r>
              <a:rPr lang="en-US" altLang="en-US" sz="2800" dirty="0"/>
              <a:t>	pOH = 1.30</a:t>
            </a:r>
          </a:p>
          <a:p>
            <a:pPr>
              <a:buFontTx/>
              <a:buNone/>
            </a:pPr>
            <a:r>
              <a:rPr lang="en-US" altLang="en-US" sz="2800" dirty="0"/>
              <a:t>	pH = 14-1.30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202854B-5F89-43D1-AC04-5574FEBE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95" y="274638"/>
            <a:ext cx="7955493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Be careful with group 2 hydroxides!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498D051-51E0-4660-AC1C-F1A73E9E1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1417638"/>
            <a:ext cx="8229600" cy="4572000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pH of 3.0 M Ca(OH)</a:t>
            </a:r>
            <a:r>
              <a:rPr lang="en-US" altLang="en-US" baseline="-25000" dirty="0"/>
              <a:t>2</a:t>
            </a:r>
            <a:r>
              <a:rPr lang="en-US" altLang="en-US" dirty="0"/>
              <a:t>?</a:t>
            </a:r>
          </a:p>
          <a:p>
            <a:pPr lvl="2" eaLnBrk="1" hangingPunct="1"/>
            <a:r>
              <a:rPr lang="en-US" altLang="en-US" dirty="0"/>
              <a:t>[OH</a:t>
            </a:r>
            <a:r>
              <a:rPr lang="en-US" altLang="en-US" baseline="30000" dirty="0"/>
              <a:t>-</a:t>
            </a:r>
            <a:r>
              <a:rPr lang="en-US" altLang="en-US" dirty="0"/>
              <a:t>] = 6.0 M (2 moles of OH- ions produced for every 1 mole of base)</a:t>
            </a:r>
          </a:p>
          <a:p>
            <a:pPr lvl="2" eaLnBrk="1" hangingPunct="1"/>
            <a:r>
              <a:rPr lang="en-US" altLang="en-US" dirty="0"/>
              <a:t>pOH = - 0.78</a:t>
            </a:r>
          </a:p>
          <a:p>
            <a:pPr lvl="2" eaLnBrk="1" hangingPunct="1"/>
            <a:r>
              <a:rPr lang="en-US" altLang="en-US" dirty="0"/>
              <a:t>pH = 14.78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7C41F5-E0CC-4F0B-8B06-A718F3893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1" y="0"/>
            <a:ext cx="7498080" cy="1143000"/>
          </a:xfrm>
        </p:spPr>
        <p:txBody>
          <a:bodyPr/>
          <a:lstStyle/>
          <a:p>
            <a:pPr marL="484632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Weak Base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6E2BF74-9DAD-41C7-AC25-B6EC2F91D8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877186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Some don’t have OH</a:t>
            </a:r>
            <a:r>
              <a:rPr lang="en-US" altLang="en-US" baseline="30000" dirty="0"/>
              <a:t>-</a:t>
            </a:r>
            <a:r>
              <a:rPr lang="en-US" altLang="en-US" dirty="0"/>
              <a:t> but still produce them.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800" dirty="0"/>
              <a:t>NH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 + HOH(l) &lt;==&gt; NH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  + 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</a:t>
            </a:r>
          </a:p>
          <a:p>
            <a:pPr eaLnBrk="1" hangingPunct="1"/>
            <a:endParaRPr lang="en-US" altLang="en-US" sz="2800" dirty="0"/>
          </a:p>
          <a:p>
            <a:pPr marL="658368" lvl="2" indent="0" eaLnBrk="1" hangingPunct="1">
              <a:buNone/>
            </a:pPr>
            <a:r>
              <a:rPr lang="en-US" altLang="en-US" sz="2800" dirty="0" err="1"/>
              <a:t>Kb</a:t>
            </a:r>
            <a:r>
              <a:rPr lang="en-US" altLang="en-US" sz="2800" dirty="0"/>
              <a:t> =     [NH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	</a:t>
            </a:r>
          </a:p>
          <a:p>
            <a:pPr lvl="4" eaLnBrk="1" hangingPunct="1">
              <a:buFontTx/>
              <a:buNone/>
            </a:pPr>
            <a:r>
              <a:rPr lang="en-US" altLang="en-US" sz="2400" dirty="0"/>
              <a:t>                 [NH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]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06F16B0F-363E-443B-8743-F32D4D44C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499611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D1DEDA3D-6D56-499E-92DA-0E2B6DB91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423411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B48E8438-6E4F-42A9-87B3-8837E924B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8925" y="3581399"/>
            <a:ext cx="20764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DD0EC23-FCB6-4C31-A29E-E1DF35F5C64D}"/>
              </a:ext>
            </a:extLst>
          </p:cNvPr>
          <p:cNvGrpSpPr>
            <a:grpSpLocks/>
          </p:cNvGrpSpPr>
          <p:nvPr/>
        </p:nvGrpSpPr>
        <p:grpSpPr bwMode="auto">
          <a:xfrm>
            <a:off x="5570574" y="2423412"/>
            <a:ext cx="3200400" cy="1767633"/>
            <a:chOff x="5219700" y="4038601"/>
            <a:chExt cx="3200400" cy="1767760"/>
          </a:xfrm>
        </p:grpSpPr>
        <p:cxnSp>
          <p:nvCxnSpPr>
            <p:cNvPr id="12296" name="Straight Arrow Connector 2">
              <a:extLst>
                <a:ext uri="{FF2B5EF4-FFF2-40B4-BE49-F238E27FC236}">
                  <a16:creationId xmlns:a16="http://schemas.microsoft.com/office/drawing/2014/main" id="{6AC4BC85-6577-433A-B93C-60A19BDFA1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878601" y="4038601"/>
              <a:ext cx="207999" cy="4817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7" name="TextBox 3">
              <a:extLst>
                <a:ext uri="{FF2B5EF4-FFF2-40B4-BE49-F238E27FC236}">
                  <a16:creationId xmlns:a16="http://schemas.microsoft.com/office/drawing/2014/main" id="{4CAB4309-97CE-424C-AE2B-44BEA35F6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9700" y="4606032"/>
              <a:ext cx="32004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/>
                <a:t>If it makes OH</a:t>
              </a:r>
              <a:r>
                <a:rPr lang="en-US" altLang="en-US" baseline="30000" dirty="0"/>
                <a:t>-</a:t>
              </a:r>
              <a:r>
                <a:rPr lang="en-US" altLang="en-US" dirty="0"/>
                <a:t>, you have to use </a:t>
              </a:r>
              <a:r>
                <a:rPr lang="en-US" altLang="en-US" dirty="0" err="1"/>
                <a:t>K</a:t>
              </a:r>
              <a:r>
                <a:rPr lang="en-US" altLang="en-US" baseline="-25000" dirty="0" err="1"/>
                <a:t>b</a:t>
              </a:r>
              <a:r>
                <a:rPr lang="en-US" altLang="en-US" dirty="0"/>
                <a:t> instead of K</a:t>
              </a:r>
              <a:r>
                <a:rPr lang="en-US" altLang="en-US" baseline="-25000" dirty="0"/>
                <a:t>a</a:t>
              </a:r>
              <a:endParaRPr lang="en-US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22D89D-3260-47A5-939C-0F216E226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790" y="-89565"/>
            <a:ext cx="8410353" cy="1143000"/>
          </a:xfrm>
        </p:spPr>
        <p:txBody>
          <a:bodyPr>
            <a:noAutofit/>
          </a:bodyPr>
          <a:lstStyle/>
          <a:p>
            <a:pPr marL="484632">
              <a:defRPr/>
            </a:pPr>
            <a:r>
              <a:rPr lang="en-US" altLang="en-US" sz="3600" dirty="0"/>
              <a:t>Weak Base: Find the pH of 15 M 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.</a:t>
            </a:r>
            <a:br>
              <a:rPr lang="en-US" altLang="en-US" sz="3600" dirty="0"/>
            </a:br>
            <a:r>
              <a:rPr lang="en-US" altLang="en-US" sz="3600" dirty="0" err="1"/>
              <a:t>K</a:t>
            </a:r>
            <a:r>
              <a:rPr lang="en-US" altLang="en-US" sz="3600" baseline="-25000" dirty="0" err="1"/>
              <a:t>b</a:t>
            </a:r>
            <a:r>
              <a:rPr lang="en-US" altLang="en-US" sz="3600" dirty="0"/>
              <a:t> = 1.8 x 10</a:t>
            </a:r>
            <a:r>
              <a:rPr lang="en-US" altLang="en-US" sz="3600" baseline="30000" dirty="0"/>
              <a:t>-5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FA452ED-7163-413B-8D68-2A83511E7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2624" y="936477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   NH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 +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(l) &lt;==&gt; NH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  + 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aq</a:t>
            </a:r>
            <a:r>
              <a:rPr lang="en-US" altLang="en-US" sz="28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I	  15 M			       0			0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C    -x			       +x                	+x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E   15-x			       +x      		+x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	1.8 x 10</a:t>
            </a:r>
            <a:r>
              <a:rPr lang="en-US" altLang="en-US" sz="2800" baseline="30000" dirty="0"/>
              <a:t>-5</a:t>
            </a:r>
            <a:r>
              <a:rPr lang="en-US" altLang="en-US" sz="2800" dirty="0"/>
              <a:t> =     x</a:t>
            </a:r>
            <a:r>
              <a:rPr lang="en-US" altLang="en-US" sz="2800" baseline="30000" dirty="0"/>
              <a:t>2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			         [15-x]  		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x = [OH-] = 1.6 x 10</a:t>
            </a:r>
            <a:r>
              <a:rPr lang="en-US" altLang="en-US" sz="2800" baseline="30000" dirty="0"/>
              <a:t>-2</a:t>
            </a:r>
            <a:r>
              <a:rPr lang="en-US" altLang="en-US" sz="2800" dirty="0"/>
              <a:t>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- log 1.6 x 10</a:t>
            </a:r>
            <a:r>
              <a:rPr lang="en-US" altLang="en-US" sz="2800" baseline="30000" dirty="0"/>
              <a:t>-2</a:t>
            </a:r>
            <a:r>
              <a:rPr lang="en-US" altLang="en-US" sz="2800" dirty="0"/>
              <a:t>  = pOH = 1.80   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    pH = 14-1.80 = 12.20</a:t>
            </a:r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4B8A1F2E-0ACA-40FB-8CBC-AF50784C1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4018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61A391-47F0-422D-A35D-49E83C0B6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7562" y="179942"/>
            <a:ext cx="8261498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Find the pH of 1.0 M methylamine. </a:t>
            </a:r>
            <a:br>
              <a:rPr lang="en-US" altLang="en-US" sz="3600" dirty="0"/>
            </a:br>
            <a:r>
              <a:rPr lang="en-US" altLang="en-US" sz="3600" dirty="0" err="1"/>
              <a:t>K</a:t>
            </a:r>
            <a:r>
              <a:rPr lang="en-US" altLang="en-US" sz="3600" baseline="-25000" dirty="0" err="1"/>
              <a:t>b</a:t>
            </a:r>
            <a:r>
              <a:rPr lang="en-US" altLang="en-US" sz="3600" dirty="0"/>
              <a:t> = 4.38 x 10</a:t>
            </a:r>
            <a:r>
              <a:rPr lang="en-US" altLang="en-US" sz="3600" baseline="30000" dirty="0"/>
              <a:t>-4</a:t>
            </a:r>
            <a:br>
              <a:rPr lang="en-US" altLang="en-US" sz="3600" dirty="0"/>
            </a:b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1369A5C-D3A6-407E-B8EB-68F4416111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9460" y="1074701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800" dirty="0"/>
              <a:t>CH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NH</a:t>
            </a:r>
            <a:r>
              <a:rPr lang="en-US" altLang="en-US" sz="2800" baseline="-25000" dirty="0"/>
              <a:t>2 </a:t>
            </a:r>
            <a:r>
              <a:rPr lang="en-US" altLang="en-US" sz="2800" dirty="0"/>
              <a:t>+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 &lt;==&gt;  CH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NH</a:t>
            </a:r>
            <a:r>
              <a:rPr lang="en-US" altLang="en-US" sz="2800" baseline="-25000" dirty="0"/>
              <a:t>3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 +  OH</a:t>
            </a:r>
            <a:r>
              <a:rPr lang="en-US" altLang="en-US" sz="2800" baseline="30000" dirty="0"/>
              <a:t>-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I		1.0 M		      		    0		0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C		-x				+x		+x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E		1.0-x				+x		+x</a:t>
            </a:r>
          </a:p>
          <a:p>
            <a:pPr eaLnBrk="1" hangingPunct="1">
              <a:buFontTx/>
              <a:buNone/>
            </a:pPr>
            <a:endParaRPr lang="en-US" altLang="en-US" sz="11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4.38 x 10</a:t>
            </a:r>
            <a:r>
              <a:rPr lang="en-US" altLang="en-US" sz="2800" baseline="30000" dirty="0"/>
              <a:t>-4</a:t>
            </a:r>
            <a:r>
              <a:rPr lang="en-US" altLang="en-US" sz="2800" dirty="0"/>
              <a:t> =    x</a:t>
            </a:r>
            <a:r>
              <a:rPr lang="en-US" altLang="en-US" sz="2800" baseline="30000" dirty="0"/>
              <a:t>2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		   [1.0-x]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08BE2775-0AB8-4F45-89AB-398A53CB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3312" y="388974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E4CD08-B5F6-4E70-B928-95BEA6FF0DB5}"/>
              </a:ext>
            </a:extLst>
          </p:cNvPr>
          <p:cNvSpPr txBox="1">
            <a:spLocks noChangeArrowheads="1"/>
          </p:cNvSpPr>
          <p:nvPr/>
        </p:nvSpPr>
        <p:spPr>
          <a:xfrm>
            <a:off x="4720856" y="3283838"/>
            <a:ext cx="4540102" cy="20422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None/>
            </a:pPr>
            <a:r>
              <a:rPr lang="en-US" altLang="en-US" dirty="0"/>
              <a:t>    x = </a:t>
            </a:r>
            <a:r>
              <a:rPr lang="en-US" altLang="en-US" sz="2800" dirty="0"/>
              <a:t>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= 2.1 x 10</a:t>
            </a:r>
            <a:r>
              <a:rPr lang="en-US" altLang="en-US" sz="2800" baseline="30000" dirty="0"/>
              <a:t>-2</a:t>
            </a:r>
          </a:p>
          <a:p>
            <a:pPr>
              <a:buFontTx/>
              <a:buNone/>
            </a:pPr>
            <a:r>
              <a:rPr lang="en-US" altLang="en-US" sz="2800" baseline="30000" dirty="0"/>
              <a:t>	</a:t>
            </a:r>
            <a:r>
              <a:rPr lang="en-US" altLang="en-US" sz="2800" dirty="0"/>
              <a:t>pOH = 1.68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b="1" dirty="0">
                <a:solidFill>
                  <a:srgbClr val="FF0000"/>
                </a:solidFill>
              </a:rPr>
              <a:t>pH = 14-1.68 = 12.32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238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Verdana</vt:lpstr>
      <vt:lpstr>Wingdings 2</vt:lpstr>
      <vt:lpstr>Solstice</vt:lpstr>
      <vt:lpstr>AP Chem</vt:lpstr>
      <vt:lpstr>Calculating pH of a base</vt:lpstr>
      <vt:lpstr>Strong Base Find the pH of 5.0 x 10-2 M NaOH.</vt:lpstr>
      <vt:lpstr>Be careful with group 2 hydroxides!</vt:lpstr>
      <vt:lpstr>Weak Base</vt:lpstr>
      <vt:lpstr>Weak Base: Find the pH of 15 M NH3. Kb = 1.8 x 10-5</vt:lpstr>
      <vt:lpstr>Find the pH of 1.0 M methylamine.  Kb = 4.38 x 10-4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</dc:title>
  <dc:creator>Karen Ye</dc:creator>
  <cp:lastModifiedBy>Miller School</cp:lastModifiedBy>
  <cp:revision>7</cp:revision>
  <dcterms:created xsi:type="dcterms:W3CDTF">2019-02-10T23:35:01Z</dcterms:created>
  <dcterms:modified xsi:type="dcterms:W3CDTF">2019-02-13T14:34:25Z</dcterms:modified>
</cp:coreProperties>
</file>