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0" r:id="rId4"/>
    <p:sldId id="262" r:id="rId5"/>
    <p:sldId id="263" r:id="rId6"/>
    <p:sldId id="266" r:id="rId7"/>
    <p:sldId id="267" r:id="rId8"/>
    <p:sldId id="258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62943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4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5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6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50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97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03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50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75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32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64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6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68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14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75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5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64709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8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5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1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98282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9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096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2876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F8829E-E2DE-4751-B7F9-E80D37610D1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94513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4E2C3-FA5C-495E-82C4-35162E27DFD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097F3-3F18-4F58-849F-BE82533C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458" y="131763"/>
            <a:ext cx="7498080" cy="1143000"/>
          </a:xfrm>
        </p:spPr>
        <p:txBody>
          <a:bodyPr/>
          <a:lstStyle/>
          <a:p>
            <a:r>
              <a:rPr lang="en-US" dirty="0"/>
              <a:t>AP </a:t>
            </a:r>
            <a:r>
              <a:rPr lang="en-US" dirty="0" err="1"/>
              <a:t>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447800"/>
            <a:ext cx="7847838" cy="4800600"/>
          </a:xfrm>
        </p:spPr>
        <p:txBody>
          <a:bodyPr/>
          <a:lstStyle/>
          <a:p>
            <a:r>
              <a:rPr lang="en-US" dirty="0"/>
              <a:t>Get Equilibrium Practice Stamped</a:t>
            </a:r>
          </a:p>
          <a:p>
            <a:r>
              <a:rPr lang="en-US" dirty="0"/>
              <a:t>Today: Solubility Equilibrium (</a:t>
            </a:r>
            <a:r>
              <a:rPr lang="en-US" dirty="0" err="1"/>
              <a:t>K</a:t>
            </a:r>
            <a:r>
              <a:rPr lang="en-US" baseline="-25000" dirty="0" err="1"/>
              <a:t>sp</a:t>
            </a:r>
            <a:r>
              <a:rPr lang="en-US" dirty="0"/>
              <a:t>)</a:t>
            </a:r>
          </a:p>
          <a:p>
            <a:r>
              <a:rPr lang="en-US" dirty="0"/>
              <a:t>Unit 6 Test: Th 1/31 (MC) and Fri 2/1(FRQ)</a:t>
            </a:r>
          </a:p>
        </p:txBody>
      </p:sp>
    </p:spTree>
    <p:extLst>
      <p:ext uri="{BB962C8B-B14F-4D97-AF65-F5344CB8AC3E}">
        <p14:creationId xmlns:p14="http://schemas.microsoft.com/office/powerpoint/2010/main" val="54950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F3CE756-A849-4F06-B96C-D71C22E69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3012" y="0"/>
            <a:ext cx="803177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Solubility &amp; Equilibrium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951388D-92FE-4903-BEBF-6FCCC75AE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3012" y="1173162"/>
            <a:ext cx="8031777" cy="4800600"/>
          </a:xfrm>
        </p:spPr>
        <p:txBody>
          <a:bodyPr/>
          <a:lstStyle/>
          <a:p>
            <a:pPr>
              <a:buFont typeface="Tahoma" pitchFamily="-28" charset="0"/>
              <a:buChar char="•"/>
              <a:defRPr/>
            </a:pPr>
            <a:r>
              <a:rPr lang="en-US" dirty="0"/>
              <a:t>Initially, when a solid is placed in water: </a:t>
            </a:r>
          </a:p>
          <a:p>
            <a:pPr>
              <a:buNone/>
              <a:defRPr/>
            </a:pPr>
            <a:r>
              <a:rPr lang="en-US" dirty="0"/>
              <a:t>		</a:t>
            </a:r>
            <a:r>
              <a:rPr lang="en-US" b="1" dirty="0"/>
              <a:t>XY(s)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 X</a:t>
            </a:r>
            <a:r>
              <a:rPr lang="en-US" b="1" baseline="30000" dirty="0"/>
              <a:t>+ </a:t>
            </a:r>
            <a:r>
              <a:rPr lang="en-US" b="1" dirty="0"/>
              <a:t>(</a:t>
            </a:r>
            <a:r>
              <a:rPr lang="en-US" b="1" dirty="0" err="1"/>
              <a:t>aq</a:t>
            </a:r>
            <a:r>
              <a:rPr lang="en-US" b="1" dirty="0"/>
              <a:t>)  +  Y</a:t>
            </a:r>
            <a:r>
              <a:rPr lang="en-US" b="1" baseline="30000" dirty="0"/>
              <a:t>- </a:t>
            </a:r>
            <a:r>
              <a:rPr lang="en-US" b="1" dirty="0"/>
              <a:t>(</a:t>
            </a:r>
            <a:r>
              <a:rPr lang="en-US" b="1" dirty="0" err="1"/>
              <a:t>aq</a:t>
            </a:r>
            <a:r>
              <a:rPr lang="en-US" b="1" dirty="0"/>
              <a:t>)</a:t>
            </a:r>
          </a:p>
          <a:p>
            <a:pPr>
              <a:buFont typeface="Tahoma" pitchFamily="-28" charset="0"/>
              <a:buChar char="•"/>
              <a:defRPr/>
            </a:pPr>
            <a:r>
              <a:rPr lang="en-US" dirty="0"/>
              <a:t>As time continues, more of the solid dissolves and the [ions] begins to increase.   </a:t>
            </a:r>
          </a:p>
          <a:p>
            <a:pPr eaLnBrk="1" hangingPunct="1">
              <a:buFont typeface="Tahoma" pitchFamily="-28" charset="0"/>
              <a:buChar char="•"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 eaLnBrk="1" hangingPunct="1">
              <a:buFont typeface="Tahoma" pitchFamily="-28" charset="0"/>
              <a:buNone/>
              <a:defRPr/>
            </a:pPr>
            <a:endParaRPr lang="en-US" dirty="0"/>
          </a:p>
          <a:p>
            <a:pPr eaLnBrk="1" hangingPunct="1">
              <a:buFont typeface="Tahoma" pitchFamily="-28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77F8604-9335-42B8-8B5F-14746F911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5314" y="0"/>
            <a:ext cx="809868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Solubility &amp; Equilibrium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BB516A6-3F92-4802-9A9E-695ABFA16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5314" y="1173162"/>
            <a:ext cx="8098685" cy="4800600"/>
          </a:xfrm>
        </p:spPr>
        <p:txBody>
          <a:bodyPr>
            <a:normAutofit/>
          </a:bodyPr>
          <a:lstStyle/>
          <a:p>
            <a:pPr>
              <a:buFont typeface="Tahoma" pitchFamily="-28" charset="0"/>
              <a:buChar char="•"/>
              <a:defRPr/>
            </a:pPr>
            <a:r>
              <a:rPr lang="en-US" sz="2800" dirty="0"/>
              <a:t>When the concentration of ions increases, eventually there is a greater the chance that they will collide and reform the solid</a:t>
            </a:r>
          </a:p>
          <a:p>
            <a:pPr marL="82296" indent="0" algn="ctr">
              <a:buNone/>
              <a:defRPr/>
            </a:pPr>
            <a:r>
              <a:rPr lang="en-US" sz="2800" dirty="0"/>
              <a:t>XY(s)  </a:t>
            </a:r>
            <a:r>
              <a:rPr lang="en-US" sz="2800" dirty="0">
                <a:sym typeface="Wingdings" panose="05000000000000000000" pitchFamily="2" charset="2"/>
              </a:rPr>
              <a:t> </a:t>
            </a:r>
            <a:r>
              <a:rPr lang="en-US" sz="2800" dirty="0"/>
              <a:t>X</a:t>
            </a:r>
            <a:r>
              <a:rPr lang="en-US" sz="2800" baseline="30000" dirty="0"/>
              <a:t>+ 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 +  Y</a:t>
            </a:r>
            <a:r>
              <a:rPr lang="en-US" sz="2800" baseline="30000" dirty="0"/>
              <a:t>- 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</a:t>
            </a:r>
          </a:p>
          <a:p>
            <a:pPr lvl="1" eaLnBrk="1" hangingPunct="1">
              <a:buFont typeface="Tahoma" pitchFamily="-28" charset="0"/>
              <a:buChar char="•"/>
              <a:defRPr/>
            </a:pPr>
            <a:r>
              <a:rPr lang="en-US" sz="3200" dirty="0"/>
              <a:t>When it </a:t>
            </a:r>
            <a:r>
              <a:rPr lang="en-US" sz="3200" b="1" u="sng" dirty="0">
                <a:solidFill>
                  <a:srgbClr val="FF0000"/>
                </a:solidFill>
              </a:rPr>
              <a:t>becomes saturated it reaches equilibrium.</a:t>
            </a:r>
          </a:p>
          <a:p>
            <a:pPr>
              <a:buNone/>
              <a:defRPr/>
            </a:pPr>
            <a:r>
              <a:rPr lang="en-US" dirty="0"/>
              <a:t>			</a:t>
            </a:r>
            <a:r>
              <a:rPr lang="en-US" b="1" dirty="0"/>
              <a:t>XY(s) ⇌ X</a:t>
            </a:r>
            <a:r>
              <a:rPr lang="en-US" b="1" baseline="30000" dirty="0"/>
              <a:t>+  </a:t>
            </a:r>
            <a:r>
              <a:rPr lang="en-US" b="1" dirty="0"/>
              <a:t>(</a:t>
            </a:r>
            <a:r>
              <a:rPr lang="en-US" b="1" dirty="0" err="1"/>
              <a:t>aq</a:t>
            </a:r>
            <a:r>
              <a:rPr lang="en-US" b="1" dirty="0"/>
              <a:t>)  +  Y</a:t>
            </a:r>
            <a:r>
              <a:rPr lang="en-US" b="1" baseline="30000" dirty="0"/>
              <a:t>-  </a:t>
            </a:r>
            <a:r>
              <a:rPr lang="en-US" b="1" dirty="0"/>
              <a:t>(</a:t>
            </a:r>
            <a:r>
              <a:rPr lang="en-US" b="1" dirty="0" err="1"/>
              <a:t>aq</a:t>
            </a:r>
            <a:r>
              <a:rPr lang="en-US" b="1" dirty="0"/>
              <a:t>) </a:t>
            </a:r>
            <a:endParaRPr lang="en-US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5478DA0-D982-4BCD-A150-34F816F44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5316" y="0"/>
            <a:ext cx="8187894" cy="114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XY(s) ⇌ X</a:t>
            </a:r>
            <a:r>
              <a:rPr lang="en-US" b="1" baseline="30000" dirty="0"/>
              <a:t>+  </a:t>
            </a:r>
            <a:r>
              <a:rPr lang="en-US" b="1" dirty="0"/>
              <a:t>(</a:t>
            </a:r>
            <a:r>
              <a:rPr lang="en-US" b="1" dirty="0" err="1"/>
              <a:t>aq</a:t>
            </a:r>
            <a:r>
              <a:rPr lang="en-US" b="1" dirty="0"/>
              <a:t>)  +  Y</a:t>
            </a:r>
            <a:r>
              <a:rPr lang="en-US" b="1" baseline="30000" dirty="0"/>
              <a:t>-  </a:t>
            </a:r>
            <a:r>
              <a:rPr lang="en-US" b="1" dirty="0"/>
              <a:t>(</a:t>
            </a:r>
            <a:r>
              <a:rPr lang="en-US" b="1" dirty="0" err="1"/>
              <a:t>aq</a:t>
            </a:r>
            <a:r>
              <a:rPr lang="en-US" b="1" dirty="0"/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8E9E5AF-5410-4C01-9792-8A7DE6270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5316" y="1173162"/>
            <a:ext cx="8187894" cy="4800600"/>
          </a:xfrm>
        </p:spPr>
        <p:txBody>
          <a:bodyPr/>
          <a:lstStyle/>
          <a:p>
            <a:pPr>
              <a:defRPr/>
            </a:pPr>
            <a:r>
              <a:rPr lang="en-US" dirty="0"/>
              <a:t>Equilibrium Constant for Solubility-</a:t>
            </a:r>
            <a:r>
              <a:rPr lang="en-US" dirty="0" err="1"/>
              <a:t>K</a:t>
            </a:r>
            <a:r>
              <a:rPr lang="en-US" baseline="-25000" dirty="0" err="1"/>
              <a:t>sp</a:t>
            </a:r>
            <a:endParaRPr lang="en-US" baseline="-25000" dirty="0"/>
          </a:p>
          <a:p>
            <a:pPr eaLnBrk="1" hangingPunct="1">
              <a:buFont typeface="Tahoma" pitchFamily="-28" charset="0"/>
              <a:buNone/>
              <a:defRPr/>
            </a:pPr>
            <a:r>
              <a:rPr lang="en-US" dirty="0"/>
              <a:t>		</a:t>
            </a:r>
            <a:r>
              <a:rPr lang="en-US" b="1" dirty="0"/>
              <a:t>	</a:t>
            </a:r>
            <a:r>
              <a:rPr lang="en-US" b="1" dirty="0" err="1"/>
              <a:t>K</a:t>
            </a:r>
            <a:r>
              <a:rPr lang="en-US" b="1" baseline="-25000" dirty="0" err="1"/>
              <a:t>sp</a:t>
            </a:r>
            <a:r>
              <a:rPr lang="en-US" b="1" dirty="0"/>
              <a:t> = [X</a:t>
            </a:r>
            <a:r>
              <a:rPr lang="en-US" b="1" baseline="30000" dirty="0"/>
              <a:t>+</a:t>
            </a:r>
            <a:r>
              <a:rPr lang="en-US" b="1" dirty="0"/>
              <a:t>]</a:t>
            </a:r>
            <a:r>
              <a:rPr lang="en-US" b="1" baseline="30000" dirty="0"/>
              <a:t>x</a:t>
            </a:r>
            <a:r>
              <a:rPr lang="en-US" b="1" dirty="0"/>
              <a:t> [Y</a:t>
            </a:r>
            <a:r>
              <a:rPr lang="en-US" b="1" baseline="30000" dirty="0"/>
              <a:t>-</a:t>
            </a:r>
            <a:r>
              <a:rPr lang="en-US" b="1" dirty="0"/>
              <a:t>]</a:t>
            </a:r>
            <a:r>
              <a:rPr lang="en-US" b="1" baseline="30000" dirty="0"/>
              <a:t>y</a:t>
            </a:r>
            <a:endParaRPr lang="en-US" b="1" dirty="0"/>
          </a:p>
          <a:p>
            <a:pPr>
              <a:defRPr/>
            </a:pPr>
            <a:r>
              <a:rPr lang="en-US" dirty="0"/>
              <a:t>The </a:t>
            </a:r>
            <a:r>
              <a:rPr lang="en-US" b="1" u="sng" dirty="0">
                <a:solidFill>
                  <a:srgbClr val="FF0000"/>
                </a:solidFill>
              </a:rPr>
              <a:t>concentrations of the ions at equilibrium is known as the solubility or molar solubility</a:t>
            </a:r>
            <a:r>
              <a:rPr lang="en-US" b="1" u="sng" dirty="0"/>
              <a:t> </a:t>
            </a:r>
            <a:r>
              <a:rPr lang="en-US" dirty="0"/>
              <a:t>of the substance. 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buFont typeface="Tahoma" pitchFamily="-28" charset="0"/>
              <a:buNone/>
              <a:defRPr/>
            </a:pP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3665-A03A-4076-8AC9-61710DA8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64" y="0"/>
            <a:ext cx="8109835" cy="1143000"/>
          </a:xfrm>
        </p:spPr>
        <p:txBody>
          <a:bodyPr/>
          <a:lstStyle/>
          <a:p>
            <a:r>
              <a:rPr lang="en-US" dirty="0"/>
              <a:t>Meaning of </a:t>
            </a:r>
            <a:r>
              <a:rPr lang="en-US" dirty="0" err="1"/>
              <a:t>K</a:t>
            </a:r>
            <a:r>
              <a:rPr lang="en-US" baseline="-25000" dirty="0" err="1"/>
              <a:t>sp</a:t>
            </a:r>
            <a:endParaRPr lang="en-US" baseline="-2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8FC0-600C-428B-AC45-0C7AA4632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164" y="1173162"/>
            <a:ext cx="8109835" cy="4800600"/>
          </a:xfrm>
        </p:spPr>
        <p:txBody>
          <a:bodyPr/>
          <a:lstStyle/>
          <a:p>
            <a:pPr lvl="0"/>
            <a:r>
              <a:rPr lang="en-US" dirty="0"/>
              <a:t>The value of </a:t>
            </a:r>
            <a:r>
              <a:rPr lang="en-US" dirty="0" err="1"/>
              <a:t>Ksp</a:t>
            </a:r>
            <a:r>
              <a:rPr lang="en-US" dirty="0"/>
              <a:t> tells you </a:t>
            </a:r>
            <a:r>
              <a:rPr lang="en-US" b="1" u="sng" dirty="0">
                <a:solidFill>
                  <a:srgbClr val="FF0000"/>
                </a:solidFill>
              </a:rPr>
              <a:t>how soluble a substance is </a:t>
            </a:r>
            <a:r>
              <a:rPr lang="en-US" dirty="0"/>
              <a:t>(how much it will dissolve and dissociate into ions). </a:t>
            </a:r>
            <a:endParaRPr lang="en-US" sz="2400" dirty="0"/>
          </a:p>
          <a:p>
            <a:pPr lvl="1"/>
            <a:r>
              <a:rPr lang="en-US" dirty="0"/>
              <a:t>A </a:t>
            </a:r>
            <a:r>
              <a:rPr lang="en-US" b="1" u="sng" dirty="0">
                <a:solidFill>
                  <a:srgbClr val="FF0000"/>
                </a:solidFill>
              </a:rPr>
              <a:t>really small </a:t>
            </a:r>
            <a:r>
              <a:rPr lang="en-US" b="1" u="sng" dirty="0" err="1">
                <a:solidFill>
                  <a:srgbClr val="FF0000"/>
                </a:solidFill>
              </a:rPr>
              <a:t>K</a:t>
            </a:r>
            <a:r>
              <a:rPr lang="en-US" b="1" u="sng" baseline="-25000" dirty="0" err="1">
                <a:solidFill>
                  <a:srgbClr val="FF0000"/>
                </a:solidFill>
              </a:rPr>
              <a:t>sp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means the substance is relatively </a:t>
            </a:r>
            <a:r>
              <a:rPr lang="en-US" b="1" u="sng" dirty="0">
                <a:solidFill>
                  <a:srgbClr val="FF0000"/>
                </a:solidFill>
              </a:rPr>
              <a:t>not that soluble in water </a:t>
            </a:r>
            <a:r>
              <a:rPr lang="en-US" u="sng" dirty="0"/>
              <a:t>(</a:t>
            </a:r>
            <a:r>
              <a:rPr lang="en-US" dirty="0"/>
              <a:t>not much will dissolve and dissociate into ions)</a:t>
            </a:r>
            <a:endParaRPr lang="en-US" sz="2000" b="1" u="sng" dirty="0"/>
          </a:p>
          <a:p>
            <a:pPr lvl="0"/>
            <a:r>
              <a:rPr lang="en-US" dirty="0"/>
              <a:t>We can still use ICE tables to solve </a:t>
            </a:r>
            <a:r>
              <a:rPr lang="en-US" dirty="0" err="1"/>
              <a:t>Ksp</a:t>
            </a:r>
            <a:r>
              <a:rPr lang="en-US" dirty="0"/>
              <a:t> problems.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7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54E49-3E3A-4B8E-8E4E-DA88E55F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AgI</a:t>
            </a:r>
            <a:r>
              <a:rPr lang="en-US" sz="3600" dirty="0"/>
              <a:t>(s) </a:t>
            </a:r>
            <a:r>
              <a:rPr lang="en-US" sz="4400" dirty="0"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⇆</a:t>
            </a:r>
            <a:r>
              <a:rPr lang="en-US" sz="4400" dirty="0"/>
              <a:t> Ag</a:t>
            </a:r>
            <a:r>
              <a:rPr lang="en-US" sz="4400" baseline="30000" dirty="0"/>
              <a:t>+</a:t>
            </a:r>
            <a:r>
              <a:rPr lang="en-US" sz="3600" dirty="0"/>
              <a:t>(</a:t>
            </a:r>
            <a:r>
              <a:rPr lang="en-US" sz="3600" dirty="0" err="1"/>
              <a:t>aq</a:t>
            </a:r>
            <a:r>
              <a:rPr lang="en-US" sz="3600" dirty="0"/>
              <a:t>)</a:t>
            </a:r>
            <a:r>
              <a:rPr lang="en-US" sz="4400" dirty="0"/>
              <a:t>+  I</a:t>
            </a:r>
            <a:r>
              <a:rPr lang="en-US" sz="4400" baseline="30000" dirty="0"/>
              <a:t>-</a:t>
            </a:r>
            <a:r>
              <a:rPr lang="en-US" sz="3600" dirty="0"/>
              <a:t>(</a:t>
            </a:r>
            <a:r>
              <a:rPr lang="en-US" sz="3600" dirty="0" err="1"/>
              <a:t>aq</a:t>
            </a:r>
            <a:r>
              <a:rPr lang="en-US" sz="36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7F89E-1562-47CB-8094-53F96AF84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</a:t>
            </a:r>
            <a:r>
              <a:rPr lang="en-US" dirty="0" err="1"/>
              <a:t>Ksp</a:t>
            </a:r>
            <a:r>
              <a:rPr lang="en-US" dirty="0"/>
              <a:t> expression for this solubility equilibrium.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8E949F-6336-435A-AF63-C07B85EF5880}"/>
              </a:ext>
            </a:extLst>
          </p:cNvPr>
          <p:cNvSpPr txBox="1"/>
          <p:nvPr/>
        </p:nvSpPr>
        <p:spPr>
          <a:xfrm>
            <a:off x="2930712" y="2640412"/>
            <a:ext cx="3953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[Ag</a:t>
            </a:r>
            <a:r>
              <a:rPr kumimoji="0" lang="en-US" sz="4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][I</a:t>
            </a:r>
            <a:r>
              <a:rPr kumimoji="0" lang="en-US" sz="4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kumimoji="0" lang="en-US" sz="44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475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021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err="1"/>
              <a:t>AgI</a:t>
            </a:r>
            <a:r>
              <a:rPr lang="en-US" sz="3200" dirty="0"/>
              <a:t>(s) </a:t>
            </a:r>
            <a:r>
              <a:rPr lang="en-US" sz="4000" dirty="0"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⇆</a:t>
            </a:r>
            <a:r>
              <a:rPr lang="en-US" sz="4000" dirty="0"/>
              <a:t> Ag</a:t>
            </a:r>
            <a:r>
              <a:rPr lang="en-US" sz="4000" baseline="30000" dirty="0"/>
              <a:t>+</a:t>
            </a:r>
            <a:r>
              <a:rPr lang="en-US" sz="3200" dirty="0"/>
              <a:t>(</a:t>
            </a:r>
            <a:r>
              <a:rPr lang="en-US" sz="3200" dirty="0" err="1"/>
              <a:t>aq</a:t>
            </a:r>
            <a:r>
              <a:rPr lang="en-US" sz="3200" dirty="0"/>
              <a:t>)</a:t>
            </a:r>
            <a:r>
              <a:rPr lang="en-US" sz="4000" dirty="0"/>
              <a:t>+  I</a:t>
            </a:r>
            <a:r>
              <a:rPr lang="en-US" sz="4000" baseline="30000" dirty="0"/>
              <a:t>-</a:t>
            </a:r>
            <a:r>
              <a:rPr lang="en-US" sz="3200" dirty="0"/>
              <a:t>(</a:t>
            </a:r>
            <a:r>
              <a:rPr lang="en-US" sz="3200" dirty="0" err="1"/>
              <a:t>aq</a:t>
            </a:r>
            <a:r>
              <a:rPr lang="en-US" sz="3200" dirty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3837" y="1335090"/>
            <a:ext cx="3920163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Consider the solubility equilibrium:  </a:t>
            </a:r>
            <a:br>
              <a:rPr lang="en-US" dirty="0"/>
            </a:br>
            <a:r>
              <a:rPr lang="en-US" dirty="0" err="1"/>
              <a:t>AgI</a:t>
            </a:r>
            <a:r>
              <a:rPr lang="en-US" dirty="0"/>
              <a:t> (s) ⇌ Ag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I</a:t>
            </a:r>
            <a:r>
              <a:rPr lang="en-US" baseline="30000" dirty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 (</a:t>
            </a:r>
            <a:r>
              <a:rPr lang="en-US" dirty="0" err="1"/>
              <a:t>K</a:t>
            </a:r>
            <a:r>
              <a:rPr lang="en-US" baseline="-25000" dirty="0" err="1"/>
              <a:t>sp</a:t>
            </a:r>
            <a:r>
              <a:rPr lang="en-US" dirty="0"/>
              <a:t> = 8.52 x 10</a:t>
            </a:r>
            <a:r>
              <a:rPr lang="en-US" baseline="30000" dirty="0"/>
              <a:t>-17</a:t>
            </a:r>
            <a:r>
              <a:rPr lang="en-US" dirty="0"/>
              <a:t>). Calculate the solubility of </a:t>
            </a:r>
            <a:r>
              <a:rPr lang="en-US" dirty="0" err="1"/>
              <a:t>AgI</a:t>
            </a:r>
            <a:r>
              <a:rPr lang="en-US" dirty="0"/>
              <a:t> in pure water.  </a:t>
            </a:r>
            <a:endParaRPr lang="en-US" sz="1800" dirty="0"/>
          </a:p>
          <a:p>
            <a:endParaRPr lang="en-US" dirty="0"/>
          </a:p>
        </p:txBody>
      </p:sp>
      <p:graphicFrame>
        <p:nvGraphicFramePr>
          <p:cNvPr id="4" name="Group 31"/>
          <p:cNvGraphicFramePr>
            <a:graphicFrameLocks/>
          </p:cNvGraphicFramePr>
          <p:nvPr>
            <p:extLst/>
          </p:nvPr>
        </p:nvGraphicFramePr>
        <p:xfrm>
          <a:off x="0" y="1335090"/>
          <a:ext cx="5223839" cy="2362200"/>
        </p:xfrm>
        <a:graphic>
          <a:graphicData uri="http://schemas.openxmlformats.org/drawingml/2006/table">
            <a:tbl>
              <a:tblPr/>
              <a:tblGrid>
                <a:gridCol w="1469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22436" y="1449390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1918" y="1449390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4518" y="2150630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65079" y="2148465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3418" y="2925984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9678" y="2925983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22436" y="4400775"/>
            <a:ext cx="3953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8.52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-17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x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16517" y="4936106"/>
            <a:ext cx="5350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-9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 molar solubility of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AgI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in pure water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2136" y="3844744"/>
            <a:ext cx="3953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[Ag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][I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60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A549-F62C-4967-91E9-AFAF713B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A31EC-34A7-4758-A67B-4527A9237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adding your solute to water, you’re adding it to a solution that contains a common ion as your solute</a:t>
            </a:r>
          </a:p>
          <a:p>
            <a:r>
              <a:rPr lang="en-US" dirty="0"/>
              <a:t>This means the </a:t>
            </a:r>
            <a:r>
              <a:rPr lang="en-US" b="1" u="sng" dirty="0"/>
              <a:t>starting concentration of one of your ions will NOT be 0. </a:t>
            </a:r>
          </a:p>
        </p:txBody>
      </p:sp>
    </p:spTree>
    <p:extLst>
      <p:ext uri="{BB962C8B-B14F-4D97-AF65-F5344CB8AC3E}">
        <p14:creationId xmlns:p14="http://schemas.microsoft.com/office/powerpoint/2010/main" val="126505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0437" y="1487201"/>
            <a:ext cx="3183564" cy="3140361"/>
          </a:xfrm>
        </p:spPr>
        <p:txBody>
          <a:bodyPr>
            <a:normAutofit/>
          </a:bodyPr>
          <a:lstStyle/>
          <a:p>
            <a:r>
              <a:rPr lang="en-US" dirty="0"/>
              <a:t>Then calculate the new solubility of </a:t>
            </a:r>
            <a:r>
              <a:rPr lang="en-US" dirty="0" err="1"/>
              <a:t>AgI</a:t>
            </a:r>
            <a:r>
              <a:rPr lang="en-US" dirty="0"/>
              <a:t> in a solution containing </a:t>
            </a:r>
            <a:br>
              <a:rPr lang="en-US" dirty="0"/>
            </a:br>
            <a:r>
              <a:rPr lang="en-US" dirty="0"/>
              <a:t>1.00 x 10</a:t>
            </a:r>
            <a:r>
              <a:rPr lang="en-US" baseline="30000" dirty="0"/>
              <a:t>-3</a:t>
            </a:r>
            <a:r>
              <a:rPr lang="en-US" dirty="0"/>
              <a:t> M </a:t>
            </a:r>
            <a:r>
              <a:rPr lang="en-US" dirty="0" err="1"/>
              <a:t>NaI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2569" y="366426"/>
            <a:ext cx="7886700" cy="1325563"/>
          </a:xfrm>
        </p:spPr>
        <p:txBody>
          <a:bodyPr/>
          <a:lstStyle/>
          <a:p>
            <a:r>
              <a:rPr lang="en-US" dirty="0" err="1"/>
              <a:t>AgI</a:t>
            </a:r>
            <a:r>
              <a:rPr lang="en-US" dirty="0"/>
              <a:t> (s)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⇆</a:t>
            </a:r>
            <a:r>
              <a:rPr lang="en-US" dirty="0"/>
              <a:t>  Ag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+  I</a:t>
            </a:r>
            <a:r>
              <a:rPr lang="en-US" baseline="30000" dirty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</p:txBody>
      </p:sp>
      <p:graphicFrame>
        <p:nvGraphicFramePr>
          <p:cNvPr id="6" name="Group 31"/>
          <p:cNvGraphicFramePr>
            <a:graphicFrameLocks/>
          </p:cNvGraphicFramePr>
          <p:nvPr>
            <p:extLst/>
          </p:nvPr>
        </p:nvGraphicFramePr>
        <p:xfrm>
          <a:off x="736600" y="1385890"/>
          <a:ext cx="5223839" cy="2362200"/>
        </p:xfrm>
        <a:graphic>
          <a:graphicData uri="http://schemas.openxmlformats.org/drawingml/2006/table">
            <a:tbl>
              <a:tblPr/>
              <a:tblGrid>
                <a:gridCol w="1469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76536" y="1487202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5162" y="1514479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61118" y="2187866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5036" y="2227843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6535" y="2928872"/>
            <a:ext cx="1574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35919" y="2987966"/>
            <a:ext cx="1988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0.001 + 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82136" y="3844744"/>
            <a:ext cx="3953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[Ag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][I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2436" y="4400775"/>
            <a:ext cx="4402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8.52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-17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x(.001+x)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2136" y="5045367"/>
            <a:ext cx="553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= 8.52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-14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 solubility in a solution containing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NaI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148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360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Lucida Sans Unicode</vt:lpstr>
      <vt:lpstr>Tahoma</vt:lpstr>
      <vt:lpstr>Verdana</vt:lpstr>
      <vt:lpstr>Wingdings 2</vt:lpstr>
      <vt:lpstr>Solstice</vt:lpstr>
      <vt:lpstr>Office Theme</vt:lpstr>
      <vt:lpstr>AP Chem</vt:lpstr>
      <vt:lpstr>Solubility &amp; Equilibrium</vt:lpstr>
      <vt:lpstr>Solubility &amp; Equilibrium</vt:lpstr>
      <vt:lpstr>XY(s) ⇌ X+  (aq)  +  Y-  (aq)</vt:lpstr>
      <vt:lpstr>Meaning of Ksp</vt:lpstr>
      <vt:lpstr>AgI(s) ⇆ Ag+(aq)+  I-(aq)</vt:lpstr>
      <vt:lpstr>AgI(s) ⇆ Ag+(aq)+  I-(aq)</vt:lpstr>
      <vt:lpstr>Common Ion Effect</vt:lpstr>
      <vt:lpstr>AgI (s) ⇆  Ag+(aq)  +  I-(aq)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Chem</dc:title>
  <dc:creator>Ye, Karen</dc:creator>
  <cp:lastModifiedBy>Miller School</cp:lastModifiedBy>
  <cp:revision>7</cp:revision>
  <dcterms:created xsi:type="dcterms:W3CDTF">2019-01-21T20:07:35Z</dcterms:created>
  <dcterms:modified xsi:type="dcterms:W3CDTF">2019-01-25T21:32:25Z</dcterms:modified>
</cp:coreProperties>
</file>