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4" r:id="rId2"/>
    <p:sldId id="275" r:id="rId3"/>
    <p:sldId id="257" r:id="rId4"/>
    <p:sldId id="277" r:id="rId5"/>
    <p:sldId id="280" r:id="rId6"/>
    <p:sldId id="261" r:id="rId7"/>
    <p:sldId id="262" r:id="rId8"/>
    <p:sldId id="266" r:id="rId9"/>
    <p:sldId id="267" r:id="rId10"/>
    <p:sldId id="268" r:id="rId11"/>
    <p:sldId id="278" r:id="rId12"/>
    <p:sldId id="276" r:id="rId13"/>
    <p:sldId id="279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5B231-5C0C-4707-ABCC-880C578067EC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D7763-9A25-482E-990C-7C6D408A9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55C9E-BE5A-4FD3-8D44-58C1D83E340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9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0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2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5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6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9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1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6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7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9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9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72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6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11/30/2018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76300"/>
            <a:ext cx="7943088" cy="4800600"/>
          </a:xfrm>
        </p:spPr>
        <p:txBody>
          <a:bodyPr/>
          <a:lstStyle/>
          <a:p>
            <a:r>
              <a:rPr lang="en-US" dirty="0"/>
              <a:t>Get Phase Diagram WS stamped off from last class</a:t>
            </a:r>
          </a:p>
          <a:p>
            <a:r>
              <a:rPr lang="en-US" dirty="0"/>
              <a:t>Work on Phase diagram practice</a:t>
            </a:r>
          </a:p>
          <a:p>
            <a:r>
              <a:rPr lang="en-US" dirty="0"/>
              <a:t>Today: Heating Curve, Heat Energy</a:t>
            </a:r>
          </a:p>
        </p:txBody>
      </p:sp>
    </p:spTree>
    <p:extLst>
      <p:ext uri="{BB962C8B-B14F-4D97-AF65-F5344CB8AC3E}">
        <p14:creationId xmlns:p14="http://schemas.microsoft.com/office/powerpoint/2010/main" val="2185222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700" y="990604"/>
            <a:ext cx="4421414" cy="1267691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We can also apply the same concepts to a </a:t>
            </a:r>
            <a:r>
              <a:rPr lang="en-US" sz="2800" b="1" dirty="0">
                <a:effectLst/>
              </a:rPr>
              <a:t>cooling curve</a:t>
            </a:r>
            <a:r>
              <a:rPr lang="en-US" sz="2800" dirty="0">
                <a:effectLst/>
              </a:rPr>
              <a:t>, in which a substance is cooled (or heat is removed from a substance) over time. 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743200"/>
            <a:ext cx="810173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405130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↓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2900" y="405130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↓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8072" y="405864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None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6526" y="45203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None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1808" y="452031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None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49133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↓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8143" y="0"/>
            <a:ext cx="4495800" cy="2743200"/>
            <a:chOff x="-18143" y="0"/>
            <a:chExt cx="4495800" cy="2743200"/>
          </a:xfrm>
        </p:grpSpPr>
        <p:pic>
          <p:nvPicPr>
            <p:cNvPr id="5" name="Picture 4"/>
            <p:cNvPicPr/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l="3944" t="6223" r="21127" b="-46"/>
            <a:stretch/>
          </p:blipFill>
          <p:spPr bwMode="auto">
            <a:xfrm>
              <a:off x="-18143" y="0"/>
              <a:ext cx="4495800" cy="27432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609600" y="152400"/>
              <a:ext cx="533400" cy="37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gas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733425" y="457200"/>
              <a:ext cx="1323975" cy="37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condensation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1898898" y="818989"/>
              <a:ext cx="920502" cy="37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liquid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2362200" y="1066800"/>
              <a:ext cx="1184724" cy="37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freezing</a:t>
              </a:r>
            </a:p>
          </p:txBody>
        </p:sp>
        <p:sp>
          <p:nvSpPr>
            <p:cNvPr id="32" name="Text Box 2"/>
            <p:cNvSpPr txBox="1">
              <a:spLocks noChangeArrowheads="1"/>
            </p:cNvSpPr>
            <p:nvPr/>
          </p:nvSpPr>
          <p:spPr bwMode="auto">
            <a:xfrm>
              <a:off x="3619499" y="1340918"/>
              <a:ext cx="858157" cy="37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solid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673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848" y="0"/>
            <a:ext cx="8159152" cy="4800600"/>
          </a:xfrm>
        </p:spPr>
        <p:txBody>
          <a:bodyPr/>
          <a:lstStyle/>
          <a:p>
            <a:r>
              <a:rPr lang="en-US" b="1" dirty="0"/>
              <a:t>Heat</a:t>
            </a:r>
            <a:r>
              <a:rPr lang="en-US" dirty="0"/>
              <a:t> = Energy transferred due to a difference in temperatures. The amount of heat </a:t>
            </a:r>
            <a:r>
              <a:rPr lang="en-US" u="sng" dirty="0"/>
              <a:t>absorbed</a:t>
            </a:r>
            <a:r>
              <a:rPr lang="en-US" dirty="0"/>
              <a:t> or </a:t>
            </a:r>
            <a:r>
              <a:rPr lang="en-US" u="sng" dirty="0"/>
              <a:t>released</a:t>
            </a:r>
            <a:r>
              <a:rPr lang="en-US" dirty="0"/>
              <a:t> in a physical or chemical reaction can be calculated using the equation </a:t>
            </a:r>
            <a:r>
              <a:rPr lang="en-US" b="1" dirty="0">
                <a:solidFill>
                  <a:srgbClr val="FF0000"/>
                </a:solidFill>
              </a:rPr>
              <a:t>q = </a:t>
            </a:r>
            <a:r>
              <a:rPr lang="en-US" b="1" dirty="0" err="1">
                <a:solidFill>
                  <a:srgbClr val="FF0000"/>
                </a:solidFill>
              </a:rPr>
              <a:t>mCΔT</a:t>
            </a:r>
            <a:r>
              <a:rPr lang="en-US" dirty="0">
                <a:solidFill>
                  <a:srgbClr val="FF0000"/>
                </a:solidFill>
              </a:rPr>
              <a:t> 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079" t="52421" r="13970" b="24340"/>
          <a:stretch/>
        </p:blipFill>
        <p:spPr>
          <a:xfrm>
            <a:off x="0" y="4314423"/>
            <a:ext cx="9144000" cy="163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1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heat is required to raise the temperature of 5 grams of water from 20°C to 100°C? The specific heat of water is 4.18 J/</a:t>
            </a:r>
            <a:r>
              <a:rPr lang="en-US" dirty="0" err="1"/>
              <a:t>g°C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72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 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13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153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Why can’t we use this formula when there is a </a:t>
            </a:r>
            <a:r>
              <a:rPr lang="en-US" sz="3600" b="1" dirty="0"/>
              <a:t>phase change</a:t>
            </a:r>
            <a:r>
              <a:rPr lang="en-US" sz="3600" dirty="0"/>
              <a:t>? </a:t>
            </a:r>
            <a:br>
              <a:rPr lang="en-US" sz="3600" dirty="0"/>
            </a:br>
            <a:r>
              <a:rPr lang="en-US" sz="3200" dirty="0"/>
              <a:t>Consider the problem “how many joules are required to melt 100 grams of ice at 0°C?”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153400" cy="3505200"/>
          </a:xfrm>
        </p:spPr>
        <p:txBody>
          <a:bodyPr/>
          <a:lstStyle/>
          <a:p>
            <a:r>
              <a:rPr lang="en-US" dirty="0"/>
              <a:t>If we actually tried to use q=</a:t>
            </a:r>
            <a:r>
              <a:rPr lang="en-US" dirty="0" err="1"/>
              <a:t>mC</a:t>
            </a:r>
            <a:r>
              <a:rPr lang="el-GR" dirty="0"/>
              <a:t>Δ</a:t>
            </a:r>
            <a:r>
              <a:rPr lang="en-US" dirty="0"/>
              <a:t>T to solve this problem…</a:t>
            </a:r>
          </a:p>
          <a:p>
            <a:r>
              <a:rPr lang="en-US" dirty="0"/>
              <a:t>q = 100 g x 4.18 J/</a:t>
            </a:r>
            <a:r>
              <a:rPr lang="en-US" dirty="0" err="1"/>
              <a:t>g°C</a:t>
            </a:r>
            <a:r>
              <a:rPr lang="en-US" dirty="0"/>
              <a:t> x 0°C</a:t>
            </a:r>
          </a:p>
          <a:p>
            <a:r>
              <a:rPr lang="en-US" dirty="0"/>
              <a:t>q = 0 Joules….</a:t>
            </a:r>
          </a:p>
          <a:p>
            <a:r>
              <a:rPr lang="en-US" dirty="0"/>
              <a:t>But we know that you need heat energy to melt something…!</a:t>
            </a:r>
          </a:p>
        </p:txBody>
      </p:sp>
    </p:spTree>
    <p:extLst>
      <p:ext uri="{BB962C8B-B14F-4D97-AF65-F5344CB8AC3E}">
        <p14:creationId xmlns:p14="http://schemas.microsoft.com/office/powerpoint/2010/main" val="1985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www.e-education.psu.edu/worldofweather/files/worldofweather/Energy_ladderpng%20(Custom)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7"/>
          <a:stretch/>
        </p:blipFill>
        <p:spPr bwMode="auto">
          <a:xfrm>
            <a:off x="2133600" y="2937169"/>
            <a:ext cx="6096000" cy="356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27"/>
            <a:ext cx="8305800" cy="3726874"/>
          </a:xfrm>
        </p:spPr>
        <p:txBody>
          <a:bodyPr>
            <a:normAutofit/>
          </a:bodyPr>
          <a:lstStyle/>
          <a:p>
            <a:r>
              <a:rPr lang="en-US" b="1" dirty="0"/>
              <a:t>Heat of Fusion</a:t>
            </a:r>
            <a:r>
              <a:rPr lang="en-US" dirty="0"/>
              <a:t>: amount of </a:t>
            </a:r>
            <a:r>
              <a:rPr lang="en-US" b="1" u="sng" dirty="0">
                <a:solidFill>
                  <a:srgbClr val="FF0000"/>
                </a:solidFill>
              </a:rPr>
              <a:t>heat energy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required to change a substance from a </a:t>
            </a:r>
            <a:r>
              <a:rPr lang="en-US" b="1" u="sng" dirty="0">
                <a:solidFill>
                  <a:srgbClr val="FF0000"/>
                </a:solidFill>
              </a:rPr>
              <a:t>solid</a:t>
            </a:r>
            <a:r>
              <a:rPr lang="en-US" dirty="0"/>
              <a:t> to a </a:t>
            </a:r>
            <a:r>
              <a:rPr lang="en-US" b="1" u="sng" dirty="0">
                <a:solidFill>
                  <a:srgbClr val="FF0000"/>
                </a:solidFill>
              </a:rPr>
              <a:t>liquid</a:t>
            </a:r>
            <a:r>
              <a:rPr lang="en-US" dirty="0"/>
              <a:t>; Heat energy required to melt a substance: </a:t>
            </a:r>
            <a:r>
              <a:rPr lang="en-US" b="1" dirty="0"/>
              <a:t>q=</a:t>
            </a:r>
            <a:r>
              <a:rPr lang="en-US" b="1" dirty="0" err="1"/>
              <a:t>mH</a:t>
            </a:r>
            <a:r>
              <a:rPr lang="en-US" b="1" baseline="-25000" dirty="0" err="1"/>
              <a:t>f</a:t>
            </a:r>
            <a:r>
              <a:rPr lang="en-US" b="1" baseline="-25000" dirty="0"/>
              <a:t> </a:t>
            </a:r>
          </a:p>
          <a:p>
            <a:pPr lvl="1"/>
            <a:r>
              <a:rPr lang="en-US" dirty="0"/>
              <a:t>Note: The amount of energy released when a substance changes from liquid to solid is equal to the Heat of Fusion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441960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q=</a:t>
            </a:r>
            <a:r>
              <a:rPr lang="en-US" sz="3200" dirty="0" err="1">
                <a:solidFill>
                  <a:srgbClr val="FF0000"/>
                </a:solidFill>
              </a:rPr>
              <a:t>mH</a:t>
            </a:r>
            <a:r>
              <a:rPr lang="en-US" sz="3200" baseline="-25000" dirty="0" err="1">
                <a:solidFill>
                  <a:srgbClr val="FF0000"/>
                </a:solidFill>
              </a:rPr>
              <a:t>f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486406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q=-</a:t>
            </a:r>
            <a:r>
              <a:rPr lang="en-US" sz="3200" dirty="0" err="1">
                <a:solidFill>
                  <a:srgbClr val="0070C0"/>
                </a:solidFill>
              </a:rPr>
              <a:t>mH</a:t>
            </a:r>
            <a:r>
              <a:rPr lang="en-US" sz="3200" baseline="-25000" dirty="0" err="1">
                <a:solidFill>
                  <a:srgbClr val="0070C0"/>
                </a:solidFill>
              </a:rPr>
              <a:t>f</a:t>
            </a:r>
            <a:endParaRPr lang="en-US" sz="32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ww.e-education.psu.edu/worldofweather/files/worldofweather/Energy_ladderpng%20(Custom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7"/>
          <a:stretch/>
        </p:blipFill>
        <p:spPr bwMode="auto">
          <a:xfrm>
            <a:off x="1981200" y="2518227"/>
            <a:ext cx="6096000" cy="356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4800600"/>
          </a:xfrm>
        </p:spPr>
        <p:txBody>
          <a:bodyPr>
            <a:normAutofit/>
          </a:bodyPr>
          <a:lstStyle/>
          <a:p>
            <a:r>
              <a:rPr lang="en-US" sz="2800" b="1" dirty="0"/>
              <a:t>Heat of Vaporization</a:t>
            </a:r>
            <a:r>
              <a:rPr lang="en-US" sz="2800" dirty="0"/>
              <a:t>: amount of </a:t>
            </a:r>
            <a:r>
              <a:rPr lang="en-US" sz="2800" b="1" u="sng" dirty="0">
                <a:solidFill>
                  <a:srgbClr val="FF0000"/>
                </a:solidFill>
              </a:rPr>
              <a:t>heat energy</a:t>
            </a:r>
            <a:r>
              <a:rPr lang="en-US" sz="2800" dirty="0"/>
              <a:t> required to change a substance from a </a:t>
            </a:r>
            <a:r>
              <a:rPr lang="en-US" sz="2800" b="1" u="sng" dirty="0">
                <a:solidFill>
                  <a:srgbClr val="FF0000"/>
                </a:solidFill>
              </a:rPr>
              <a:t>liquid</a:t>
            </a:r>
            <a:r>
              <a:rPr lang="en-US" sz="2800" dirty="0"/>
              <a:t> to a </a:t>
            </a:r>
            <a:r>
              <a:rPr lang="en-US" sz="2800" b="1" u="sng" dirty="0">
                <a:solidFill>
                  <a:srgbClr val="FF0000"/>
                </a:solidFill>
              </a:rPr>
              <a:t>gas;</a:t>
            </a:r>
            <a:r>
              <a:rPr lang="en-US" sz="2800" dirty="0"/>
              <a:t> heat energy required to boil a substance: </a:t>
            </a:r>
            <a:r>
              <a:rPr lang="en-US" sz="2800" b="1" dirty="0"/>
              <a:t>q=</a:t>
            </a:r>
            <a:r>
              <a:rPr lang="en-US" sz="2800" b="1" dirty="0" err="1"/>
              <a:t>mH</a:t>
            </a:r>
            <a:r>
              <a:rPr lang="en-US" sz="2800" b="1" baseline="-25000" dirty="0" err="1"/>
              <a:t>v</a:t>
            </a:r>
            <a:r>
              <a:rPr lang="en-US" sz="2800" b="1" baseline="-25000" dirty="0"/>
              <a:t> </a:t>
            </a:r>
          </a:p>
          <a:p>
            <a:pPr lvl="1"/>
            <a:r>
              <a:rPr lang="en-US" sz="2000" dirty="0"/>
              <a:t>Note: the amount of energy released when a substance changes from a gas to a liquid is equal to the Heat of Vaporization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342900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q=</a:t>
            </a:r>
            <a:r>
              <a:rPr lang="en-US" sz="3200" dirty="0" err="1">
                <a:solidFill>
                  <a:srgbClr val="FF0000"/>
                </a:solidFill>
              </a:rPr>
              <a:t>mH</a:t>
            </a:r>
            <a:r>
              <a:rPr lang="en-US" sz="3200" baseline="-25000" dirty="0" err="1">
                <a:solidFill>
                  <a:srgbClr val="FF0000"/>
                </a:solidFill>
              </a:rPr>
              <a:t>v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724278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q=-</a:t>
            </a:r>
            <a:r>
              <a:rPr lang="en-US" sz="3200" dirty="0" err="1">
                <a:solidFill>
                  <a:srgbClr val="0070C0"/>
                </a:solidFill>
              </a:rPr>
              <a:t>mH</a:t>
            </a:r>
            <a:r>
              <a:rPr lang="en-US" sz="3200" baseline="-25000" dirty="0" err="1">
                <a:solidFill>
                  <a:srgbClr val="0070C0"/>
                </a:solidFill>
              </a:rPr>
              <a:t>v</a:t>
            </a:r>
            <a:endParaRPr lang="en-US" sz="32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498080" cy="1143000"/>
          </a:xfrm>
        </p:spPr>
        <p:txBody>
          <a:bodyPr/>
          <a:lstStyle/>
          <a:p>
            <a:r>
              <a:rPr lang="en-US" dirty="0"/>
              <a:t>q=</a:t>
            </a:r>
            <a:r>
              <a:rPr lang="en-US" dirty="0" err="1"/>
              <a:t>mH</a:t>
            </a:r>
            <a:r>
              <a:rPr lang="en-US" baseline="-25000" dirty="0" err="1"/>
              <a:t>f</a:t>
            </a:r>
            <a:r>
              <a:rPr lang="en-US" dirty="0"/>
              <a:t> and q=</a:t>
            </a:r>
            <a:r>
              <a:rPr lang="en-US" dirty="0" err="1"/>
              <a:t>mH</a:t>
            </a:r>
            <a:r>
              <a:rPr lang="en-US" baseline="-25000" dirty="0" err="1"/>
              <a:t>v</a:t>
            </a:r>
            <a:r>
              <a:rPr lang="en-US" dirty="0"/>
              <a:t> Problems: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1. How many joules are required to melt 100 grams of ice at 0°C? The heat of fusion for water is 334 J/g</a:t>
            </a:r>
          </a:p>
          <a:p>
            <a:pPr marL="82296" indent="0">
              <a:buNone/>
            </a:pPr>
            <a:r>
              <a:rPr lang="en-US" dirty="0"/>
              <a:t>q=</a:t>
            </a:r>
          </a:p>
          <a:p>
            <a:pPr marL="82296" indent="0">
              <a:buNone/>
            </a:pPr>
            <a:r>
              <a:rPr lang="en-US" dirty="0"/>
              <a:t>m=</a:t>
            </a:r>
          </a:p>
          <a:p>
            <a:pPr marL="82296" indent="0">
              <a:buNone/>
            </a:pPr>
            <a:r>
              <a:rPr lang="en-US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818" y="3023544"/>
            <a:ext cx="216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100 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3607568"/>
            <a:ext cx="216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334 J/g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7228" y="2825216"/>
            <a:ext cx="3462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 = 100 g x 334 J/g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8010" y="3348436"/>
            <a:ext cx="243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 = 33,400 J</a:t>
            </a:r>
          </a:p>
        </p:txBody>
      </p:sp>
    </p:spTree>
    <p:extLst>
      <p:ext uri="{BB962C8B-B14F-4D97-AF65-F5344CB8AC3E}">
        <p14:creationId xmlns:p14="http://schemas.microsoft.com/office/powerpoint/2010/main" val="103723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556174"/>
            <a:ext cx="7498080" cy="2743200"/>
          </a:xfrm>
        </p:spPr>
        <p:txBody>
          <a:bodyPr/>
          <a:lstStyle/>
          <a:p>
            <a:r>
              <a:rPr lang="en-US" dirty="0"/>
              <a:t>q=</a:t>
            </a:r>
          </a:p>
          <a:p>
            <a:r>
              <a:rPr lang="en-US" dirty="0"/>
              <a:t>m=</a:t>
            </a:r>
          </a:p>
          <a:p>
            <a:r>
              <a:rPr lang="en-US" dirty="0" err="1"/>
              <a:t>H</a:t>
            </a:r>
            <a:r>
              <a:rPr lang="en-US" baseline="-25000" dirty="0" err="1"/>
              <a:t>v</a:t>
            </a:r>
            <a:r>
              <a:rPr lang="en-US" dirty="0"/>
              <a:t>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5192" y="152404"/>
            <a:ext cx="80526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How many joules are absorbed by a 50 gram sample of H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O that is boiling? The heat of vaporization of water is 2260 J/g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1929" y="2219460"/>
            <a:ext cx="216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50 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301" y="2676660"/>
            <a:ext cx="216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2260 J/g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97929" y="2157115"/>
            <a:ext cx="340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 = 50 g x 2260 J/g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7929" y="263347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 = 113,000 J</a:t>
            </a:r>
          </a:p>
        </p:txBody>
      </p:sp>
    </p:spTree>
    <p:extLst>
      <p:ext uri="{BB962C8B-B14F-4D97-AF65-F5344CB8AC3E}">
        <p14:creationId xmlns:p14="http://schemas.microsoft.com/office/powerpoint/2010/main" val="8631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14957" t="9687" r="6227" b="58882"/>
          <a:stretch/>
        </p:blipFill>
        <p:spPr bwMode="auto">
          <a:xfrm>
            <a:off x="618186" y="274638"/>
            <a:ext cx="8525814" cy="5434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830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498080" cy="1143000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Kinetic Energy=</a:t>
            </a:r>
            <a:r>
              <a:rPr lang="en-US" dirty="0"/>
              <a:t>the energy associated with </a:t>
            </a:r>
            <a:r>
              <a:rPr lang="en-US" b="1" u="sng" dirty="0">
                <a:solidFill>
                  <a:srgbClr val="FF0000"/>
                </a:solidFill>
              </a:rPr>
              <a:t>moving particles (i.e. atoms)</a:t>
            </a:r>
          </a:p>
          <a:p>
            <a:endParaRPr lang="en-US" dirty="0"/>
          </a:p>
          <a:p>
            <a:r>
              <a:rPr lang="en-US" b="1" dirty="0"/>
              <a:t>Temperature=</a:t>
            </a:r>
            <a:r>
              <a:rPr lang="en-US" dirty="0"/>
              <a:t>measure of the </a:t>
            </a:r>
            <a:r>
              <a:rPr lang="en-US" b="1" u="sng" dirty="0">
                <a:solidFill>
                  <a:srgbClr val="FF0000"/>
                </a:solidFill>
              </a:rPr>
              <a:t>average kinetic energy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of a sample of a substance. </a:t>
            </a:r>
          </a:p>
          <a:p>
            <a:endParaRPr lang="en-US" dirty="0"/>
          </a:p>
          <a:p>
            <a:r>
              <a:rPr lang="en-US" b="1" dirty="0"/>
              <a:t>Heat=</a:t>
            </a:r>
            <a:r>
              <a:rPr lang="en-US" dirty="0"/>
              <a:t>is measured as the </a:t>
            </a:r>
            <a:r>
              <a:rPr lang="en-US" b="1" u="sng" dirty="0">
                <a:solidFill>
                  <a:srgbClr val="FF0000"/>
                </a:solidFill>
              </a:rPr>
              <a:t>energy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that is </a:t>
            </a:r>
            <a:r>
              <a:rPr lang="en-US" b="1" u="sng" dirty="0">
                <a:solidFill>
                  <a:srgbClr val="FF0000"/>
                </a:solidFill>
              </a:rPr>
              <a:t>transferred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from one object to another because of a </a:t>
            </a:r>
            <a:r>
              <a:rPr lang="en-US" b="1" u="sng" dirty="0">
                <a:solidFill>
                  <a:srgbClr val="FF0000"/>
                </a:solidFill>
              </a:rPr>
              <a:t>difference in temperature</a:t>
            </a:r>
            <a:r>
              <a:rPr lang="en-US" dirty="0"/>
              <a:t>. The direction of heat flow is always from the </a:t>
            </a:r>
            <a:r>
              <a:rPr lang="en-US" b="1" u="sng" dirty="0">
                <a:solidFill>
                  <a:srgbClr val="FF0000"/>
                </a:solidFill>
              </a:rPr>
              <a:t>hotter</a:t>
            </a:r>
            <a:r>
              <a:rPr lang="en-US" dirty="0"/>
              <a:t> object to the </a:t>
            </a:r>
            <a:r>
              <a:rPr lang="en-US" b="1" u="sng" dirty="0">
                <a:solidFill>
                  <a:srgbClr val="FF0000"/>
                </a:solidFill>
              </a:rPr>
              <a:t>colder</a:t>
            </a:r>
            <a:r>
              <a:rPr lang="en-US" dirty="0"/>
              <a:t> object.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2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Specific Heat Capacity: </a:t>
            </a:r>
            <a:r>
              <a:rPr lang="en-US" dirty="0"/>
              <a:t>The amount of </a:t>
            </a:r>
            <a:r>
              <a:rPr lang="en-US" b="1" u="sng" dirty="0">
                <a:solidFill>
                  <a:srgbClr val="FF0000"/>
                </a:solidFill>
              </a:rPr>
              <a:t>energy needed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</a:t>
            </a:r>
            <a:r>
              <a:rPr lang="en-US" b="1" u="sng" dirty="0">
                <a:solidFill>
                  <a:srgbClr val="FF0000"/>
                </a:solidFill>
              </a:rPr>
              <a:t>raise the temperature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b="1" u="sng" dirty="0">
                <a:solidFill>
                  <a:srgbClr val="FF0000"/>
                </a:solidFill>
              </a:rPr>
              <a:t>1 gram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a substance by </a:t>
            </a:r>
            <a:r>
              <a:rPr lang="en-US" b="1" u="sng" dirty="0">
                <a:solidFill>
                  <a:srgbClr val="FF0000"/>
                </a:solidFill>
              </a:rPr>
              <a:t>1°C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9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1311-077F-4E7C-B3EB-A53FB094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Capacity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CAACF-8F5D-4008-8C37-825EC05FB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 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Heat Capacity Questions</a:t>
            </a:r>
          </a:p>
        </p:txBody>
      </p:sp>
    </p:spTree>
    <p:extLst>
      <p:ext uri="{BB962C8B-B14F-4D97-AF65-F5344CB8AC3E}">
        <p14:creationId xmlns:p14="http://schemas.microsoft.com/office/powerpoint/2010/main" val="60124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709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 questions 1-6 based on the “Heating Curve”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447800"/>
            <a:ext cx="7848600" cy="3657600"/>
            <a:chOff x="990600" y="1447800"/>
            <a:chExt cx="7848600" cy="3657600"/>
          </a:xfrm>
        </p:grpSpPr>
        <p:pic>
          <p:nvPicPr>
            <p:cNvPr id="4" name="Picture 3"/>
            <p:cNvPicPr/>
            <p:nvPr/>
          </p:nvPicPr>
          <p:blipFill rotWithShape="1">
            <a:blip r:embed="rId2"/>
            <a:srcRect l="3365" t="3180"/>
            <a:stretch/>
          </p:blipFill>
          <p:spPr bwMode="auto">
            <a:xfrm>
              <a:off x="990600" y="1447800"/>
              <a:ext cx="7848600" cy="36576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295400" y="1447800"/>
              <a:ext cx="990600" cy="2190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985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498080" cy="1143000"/>
          </a:xfrm>
        </p:spPr>
        <p:txBody>
          <a:bodyPr/>
          <a:lstStyle/>
          <a:p>
            <a:r>
              <a:rPr lang="en-US" dirty="0"/>
              <a:t>Kinetic vs.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4800600"/>
          </a:xfrm>
        </p:spPr>
        <p:txBody>
          <a:bodyPr>
            <a:normAutofit/>
          </a:bodyPr>
          <a:lstStyle/>
          <a:p>
            <a:r>
              <a:rPr lang="en-US" b="1" dirty="0"/>
              <a:t>Kinetic Energy</a:t>
            </a:r>
            <a:r>
              <a:rPr lang="en-US" dirty="0"/>
              <a:t>=the energy associated with moving particles; related to temperature.</a:t>
            </a:r>
          </a:p>
          <a:p>
            <a:r>
              <a:rPr lang="en-US" b="1" dirty="0"/>
              <a:t>Potential Energy</a:t>
            </a:r>
            <a:r>
              <a:rPr lang="en-US" dirty="0"/>
              <a:t>=the energy associated with the </a:t>
            </a:r>
            <a:r>
              <a:rPr lang="en-US" b="1" u="sng" dirty="0">
                <a:solidFill>
                  <a:srgbClr val="FF0000"/>
                </a:solidFill>
              </a:rPr>
              <a:t>spaces between the atoms</a:t>
            </a:r>
            <a:br>
              <a:rPr lang="en-US" dirty="0"/>
            </a:br>
            <a:r>
              <a:rPr lang="en-US" dirty="0"/>
              <a:t>It is </a:t>
            </a:r>
            <a:r>
              <a:rPr lang="en-US" b="1" u="sng" dirty="0">
                <a:solidFill>
                  <a:srgbClr val="FF0000"/>
                </a:solidFill>
              </a:rPr>
              <a:t>NOT related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temperature; it is related with </a:t>
            </a:r>
            <a:r>
              <a:rPr lang="en-US" b="1" u="sng" dirty="0">
                <a:solidFill>
                  <a:srgbClr val="FF0000"/>
                </a:solidFill>
              </a:rPr>
              <a:t>phase change</a:t>
            </a:r>
          </a:p>
        </p:txBody>
      </p:sp>
    </p:spTree>
    <p:extLst>
      <p:ext uri="{BB962C8B-B14F-4D97-AF65-F5344CB8AC3E}">
        <p14:creationId xmlns:p14="http://schemas.microsoft.com/office/powerpoint/2010/main" val="256877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0782" y="4"/>
            <a:ext cx="4932218" cy="2878475"/>
            <a:chOff x="990600" y="1447800"/>
            <a:chExt cx="7848600" cy="3657600"/>
          </a:xfrm>
        </p:grpSpPr>
        <p:pic>
          <p:nvPicPr>
            <p:cNvPr id="6" name="Picture 5"/>
            <p:cNvPicPr/>
            <p:nvPr/>
          </p:nvPicPr>
          <p:blipFill rotWithShape="1">
            <a:blip r:embed="rId2"/>
            <a:srcRect l="3365" t="3180"/>
            <a:stretch/>
          </p:blipFill>
          <p:spPr bwMode="auto">
            <a:xfrm>
              <a:off x="990600" y="1447800"/>
              <a:ext cx="7848600" cy="36576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295400" y="1447800"/>
              <a:ext cx="990600" cy="2190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953000" y="4"/>
            <a:ext cx="419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*Heat energy is being transferred to either KE or PE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*When KE is changing, PE remains constant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*When PE is changing, KE remains constant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2334"/>
            <a:ext cx="7543800" cy="361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20091" y="406545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↑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9563" y="406545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↑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406545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None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0763" y="451819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None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0391" y="448693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None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75463" y="449580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2400" b="1" dirty="0">
                <a:solidFill>
                  <a:srgbClr val="FF0000"/>
                </a:solidFill>
                <a:latin typeface="Calibri"/>
              </a:rPr>
              <a:t>↑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3604" y="4188027"/>
            <a:ext cx="3155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1400" b="1" dirty="0">
                <a:solidFill>
                  <a:prstClr val="black"/>
                </a:solidFill>
                <a:latin typeface="Calibri"/>
              </a:rPr>
              <a:t>(molecules still pretty close together)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7090" y="4470488"/>
            <a:ext cx="3228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en-US" sz="1400" b="1" dirty="0">
                <a:solidFill>
                  <a:prstClr val="black"/>
                </a:solidFill>
                <a:latin typeface="Calibri"/>
              </a:rPr>
              <a:t>(Molecules are getting further apart as solid changes into liquid)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5" grpId="0"/>
      <p:bldP spid="16" grpId="0"/>
      <p:bldP spid="17" grpId="0"/>
      <p:bldP spid="1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630</Words>
  <Application>Microsoft Office PowerPoint</Application>
  <PresentationFormat>On-screen Show (4:3)</PresentationFormat>
  <Paragraphs>79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Corbel</vt:lpstr>
      <vt:lpstr>Gill Sans MT</vt:lpstr>
      <vt:lpstr>Times New Roman</vt:lpstr>
      <vt:lpstr>Verdana</vt:lpstr>
      <vt:lpstr>Wingdings 2</vt:lpstr>
      <vt:lpstr>Solstice</vt:lpstr>
      <vt:lpstr>Chem</vt:lpstr>
      <vt:lpstr>PowerPoint Presentation</vt:lpstr>
      <vt:lpstr>Definitions</vt:lpstr>
      <vt:lpstr>PowerPoint Presentation</vt:lpstr>
      <vt:lpstr>Heat Capacity Demo</vt:lpstr>
      <vt:lpstr>Answer practice questions</vt:lpstr>
      <vt:lpstr>Answer questions 1-6 based on the “Heating Curve” </vt:lpstr>
      <vt:lpstr>Kinetic vs. Potential Energy</vt:lpstr>
      <vt:lpstr>PowerPoint Presentation</vt:lpstr>
      <vt:lpstr>We can also apply the same concepts to a cooling curve, in which a substance is cooled (or heat is removed from a substance) over time.  </vt:lpstr>
      <vt:lpstr>PowerPoint Presentation</vt:lpstr>
      <vt:lpstr>Example </vt:lpstr>
      <vt:lpstr>Answer practice questions</vt:lpstr>
      <vt:lpstr>Why can’t we use this formula when there is a phase change?  Consider the problem “how many joules are required to melt 100 grams of ice at 0°C?”</vt:lpstr>
      <vt:lpstr>PowerPoint Presentation</vt:lpstr>
      <vt:lpstr>PowerPoint Presentation</vt:lpstr>
      <vt:lpstr>q=mHf and q=mHv Problems:</vt:lpstr>
      <vt:lpstr>PowerPoint Presentation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&amp; Announcements</dc:title>
  <dc:creator>Karen Ye</dc:creator>
  <cp:lastModifiedBy>Miller School</cp:lastModifiedBy>
  <cp:revision>25</cp:revision>
  <dcterms:created xsi:type="dcterms:W3CDTF">2015-10-14T22:11:42Z</dcterms:created>
  <dcterms:modified xsi:type="dcterms:W3CDTF">2018-11-30T17:02:23Z</dcterms:modified>
</cp:coreProperties>
</file>