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564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3/5/2018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3/5/2018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8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5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6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3/5/2018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495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6F528-3AEB-46AE-AAF0-0038AD354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2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3/5/2018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3/5/2018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06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3/5/2018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3/5/2018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4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3/5/2018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6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3/5/2018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3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3/5/2018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32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3/5/2018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9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450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8" y="21106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6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3/5/2018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9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b="0" i="0" u="none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607" y="0"/>
            <a:ext cx="8133395" cy="1143000"/>
          </a:xfrm>
        </p:spPr>
        <p:txBody>
          <a:bodyPr/>
          <a:lstStyle/>
          <a:p>
            <a:r>
              <a:rPr lang="en-US" dirty="0" smtClean="0"/>
              <a:t>AP </a:t>
            </a:r>
            <a:r>
              <a:rPr lang="en-US" dirty="0" err="1" smtClean="0"/>
              <a:t>Chem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606" y="945524"/>
            <a:ext cx="8133395" cy="4800600"/>
          </a:xfrm>
        </p:spPr>
        <p:txBody>
          <a:bodyPr/>
          <a:lstStyle/>
          <a:p>
            <a:r>
              <a:rPr lang="en-US" dirty="0" smtClean="0"/>
              <a:t>Take out HW to be checked</a:t>
            </a:r>
          </a:p>
          <a:p>
            <a:r>
              <a:rPr lang="en-US" dirty="0" smtClean="0"/>
              <a:t>Today: </a:t>
            </a:r>
            <a:r>
              <a:rPr lang="en-US" b="1" dirty="0" smtClean="0"/>
              <a:t>Acid-Base Titrations</a:t>
            </a:r>
          </a:p>
          <a:p>
            <a:r>
              <a:rPr lang="en-US" b="1" dirty="0" smtClean="0"/>
              <a:t>Unit 6 Test (Acids and Bases) next Thurs 3/15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505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638"/>
            <a:ext cx="9144000" cy="521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***</a:t>
            </a:r>
            <a:r>
              <a:rPr lang="en-US" dirty="0"/>
              <a:t>Since weak acids do not completely dissociate in solution, pH calculations are a little more complicated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Visually </a:t>
            </a:r>
            <a:r>
              <a:rPr lang="en-US" dirty="0"/>
              <a:t>speaking, what are some key differences between a strong acid-strong base titration curve and a weak acid-strong base titration curve?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508" y="711200"/>
            <a:ext cx="779018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At </a:t>
            </a:r>
            <a:r>
              <a:rPr lang="en-US" sz="2400" dirty="0"/>
              <a:t>point A, none of the base has been added yet. Calculate the initial pH of the solution at point A (Hint: Acetic Acid is a weak acid, so set up an equilibrium calculation using </a:t>
            </a:r>
            <a:r>
              <a:rPr lang="en-US" sz="2400" dirty="0" err="1"/>
              <a:t>Ka</a:t>
            </a:r>
            <a:r>
              <a:rPr lang="en-US" sz="2400" dirty="0"/>
              <a:t>).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/>
              <a:t>for acetic acid = 1.8 x 10</a:t>
            </a:r>
            <a:r>
              <a:rPr lang="en-US" sz="2400" baseline="30000" dirty="0"/>
              <a:t>-5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508" y="1638300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en-US" sz="2800" dirty="0" smtClean="0"/>
              <a:t>HC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⇆ </a:t>
            </a:r>
            <a:r>
              <a:rPr lang="en-US" sz="2800" dirty="0" smtClean="0">
                <a:latin typeface="+mj-lt"/>
                <a:cs typeface="Lucida Sans Unicode" panose="020B0602030504020204" pitchFamily="34" charset="0"/>
              </a:rPr>
              <a:t>H</a:t>
            </a:r>
            <a:r>
              <a:rPr lang="en-US" sz="2800" baseline="30000" dirty="0" smtClean="0">
                <a:latin typeface="+mj-lt"/>
                <a:cs typeface="Lucida Sans Unicode" panose="020B0602030504020204" pitchFamily="34" charset="0"/>
              </a:rPr>
              <a:t>+</a:t>
            </a:r>
            <a:r>
              <a:rPr lang="en-US" sz="2800" dirty="0" smtClean="0">
                <a:latin typeface="+mj-lt"/>
                <a:cs typeface="Lucida Sans Unicode" panose="020B0602030504020204" pitchFamily="34" charset="0"/>
              </a:rPr>
              <a:t>   +  C</a:t>
            </a:r>
            <a:r>
              <a:rPr lang="en-US" sz="2800" baseline="-25000" dirty="0" smtClean="0">
                <a:latin typeface="+mj-lt"/>
                <a:cs typeface="Lucida Sans Unicode" panose="020B0602030504020204" pitchFamily="34" charset="0"/>
              </a:rPr>
              <a:t>2</a:t>
            </a:r>
            <a:r>
              <a:rPr lang="en-US" sz="2800" dirty="0" smtClean="0">
                <a:latin typeface="+mj-lt"/>
                <a:cs typeface="Lucida Sans Unicode" panose="020B0602030504020204" pitchFamily="34" charset="0"/>
              </a:rPr>
              <a:t>H</a:t>
            </a:r>
            <a:r>
              <a:rPr lang="en-US" sz="2800" baseline="-25000" dirty="0" smtClean="0">
                <a:latin typeface="+mj-lt"/>
                <a:cs typeface="Lucida Sans Unicode" panose="020B0602030504020204" pitchFamily="34" charset="0"/>
              </a:rPr>
              <a:t>3</a:t>
            </a:r>
            <a:r>
              <a:rPr lang="en-US" sz="2800" dirty="0" smtClean="0">
                <a:latin typeface="+mj-lt"/>
                <a:cs typeface="Lucida Sans Unicode" panose="020B0602030504020204" pitchFamily="34" charset="0"/>
              </a:rPr>
              <a:t>O</a:t>
            </a:r>
            <a:r>
              <a:rPr lang="en-US" sz="2800" baseline="-25000" dirty="0" smtClean="0">
                <a:latin typeface="+mj-lt"/>
                <a:cs typeface="Lucida Sans Unicode" panose="020B0602030504020204" pitchFamily="34" charset="0"/>
              </a:rPr>
              <a:t>2</a:t>
            </a:r>
            <a:r>
              <a:rPr lang="en-US" sz="2800" baseline="30000" dirty="0" smtClean="0">
                <a:latin typeface="+mj-lt"/>
                <a:cs typeface="Lucida Sans Unicode" panose="020B0602030504020204" pitchFamily="34" charset="0"/>
              </a:rPr>
              <a:t>-</a:t>
            </a:r>
          </a:p>
          <a:p>
            <a:pPr marL="82296" indent="0">
              <a:buNone/>
            </a:pPr>
            <a:endParaRPr lang="en-US" baseline="30000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54835"/>
              </p:ext>
            </p:extLst>
          </p:nvPr>
        </p:nvGraphicFramePr>
        <p:xfrm>
          <a:off x="1041401" y="2223768"/>
          <a:ext cx="4419600" cy="1789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378425877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4015560604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4254374901"/>
                    </a:ext>
                  </a:extLst>
                </a:gridCol>
              </a:tblGrid>
              <a:tr h="5964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470238"/>
                  </a:ext>
                </a:extLst>
              </a:tr>
              <a:tr h="5964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918795"/>
                  </a:ext>
                </a:extLst>
              </a:tr>
              <a:tr h="5964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01746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2268835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0.1 M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60700" y="2311053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0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76751" y="2311052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0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73200" y="2910184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-x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97199" y="2860003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+</a:t>
            </a:r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76751" y="2860001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+</a:t>
            </a:r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08100" y="3461691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0.1-x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59099" y="3445471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76751" y="3469253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752594" y="2437463"/>
                <a:ext cx="3391406" cy="681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Ka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den>
                    </m:f>
                  </m:oMath>
                </a14:m>
                <a:r>
                  <a:rPr lang="en-US" sz="2400" b="1" dirty="0" smtClean="0"/>
                  <a:t> = 1.8 x 10</a:t>
                </a:r>
                <a:r>
                  <a:rPr lang="en-US" sz="2400" b="1" baseline="30000" dirty="0" smtClean="0"/>
                  <a:t>-5</a:t>
                </a:r>
                <a:endParaRPr lang="en-US" sz="2400" b="1" baseline="30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594" y="2437463"/>
                <a:ext cx="3391406" cy="681020"/>
              </a:xfrm>
              <a:prstGeom prst="rect">
                <a:avLst/>
              </a:prstGeom>
              <a:blipFill>
                <a:blip r:embed="rId2"/>
                <a:stretch>
                  <a:fillRect l="-2878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886068" y="3399056"/>
            <a:ext cx="3118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= [H+]= 0.00134 M 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52594" y="4045583"/>
            <a:ext cx="3181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pH = - log (0.00134) 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17818" y="4787821"/>
            <a:ext cx="3015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pH = 2.87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9493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962890"/>
            <a:ext cx="8445500" cy="489511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sz="2600" dirty="0"/>
              <a:t>W</a:t>
            </a:r>
            <a:r>
              <a:rPr lang="en-US" sz="2600" dirty="0" smtClean="0"/>
              <a:t>hen </a:t>
            </a:r>
            <a:r>
              <a:rPr lang="en-US" sz="2600" dirty="0"/>
              <a:t>5 mL of the </a:t>
            </a:r>
            <a:r>
              <a:rPr lang="en-US" sz="2600" dirty="0" err="1"/>
              <a:t>NaOH</a:t>
            </a:r>
            <a:r>
              <a:rPr lang="en-US" sz="2600" dirty="0"/>
              <a:t> has been added: </a:t>
            </a:r>
          </a:p>
          <a:p>
            <a:r>
              <a:rPr lang="en-US" sz="2600" dirty="0" err="1"/>
              <a:t>i</a:t>
            </a:r>
            <a:r>
              <a:rPr lang="en-US" sz="2600" dirty="0"/>
              <a:t>. Calculate the number of moles of HC</a:t>
            </a:r>
            <a:r>
              <a:rPr lang="en-US" sz="2600" baseline="-25000" dirty="0"/>
              <a:t>2</a:t>
            </a:r>
            <a:r>
              <a:rPr lang="en-US" sz="2600" dirty="0"/>
              <a:t>H</a:t>
            </a:r>
            <a:r>
              <a:rPr lang="en-US" sz="2600" baseline="-25000" dirty="0"/>
              <a:t>3</a:t>
            </a:r>
            <a:r>
              <a:rPr lang="en-US" sz="2600" dirty="0"/>
              <a:t>O</a:t>
            </a:r>
            <a:r>
              <a:rPr lang="en-US" sz="2600" baseline="-25000" dirty="0"/>
              <a:t>2</a:t>
            </a:r>
            <a:r>
              <a:rPr lang="en-US" sz="2600" dirty="0"/>
              <a:t> that is initially in the beaker</a:t>
            </a:r>
          </a:p>
          <a:p>
            <a:pPr lvl="1"/>
            <a:r>
              <a:rPr lang="en-US" b="1" dirty="0" smtClean="0"/>
              <a:t>(0.1 M) x (0.02 L) = 0.002 </a:t>
            </a:r>
            <a:r>
              <a:rPr lang="en-US" b="1" dirty="0" err="1" smtClean="0"/>
              <a:t>mol</a:t>
            </a:r>
            <a:r>
              <a:rPr lang="en-US" b="1" dirty="0" smtClean="0"/>
              <a:t> acid</a:t>
            </a:r>
            <a:endParaRPr lang="en-US" b="1" dirty="0"/>
          </a:p>
          <a:p>
            <a:r>
              <a:rPr lang="en-US" sz="2600" dirty="0"/>
              <a:t>ii. Calculate the number of moles of </a:t>
            </a:r>
            <a:r>
              <a:rPr lang="en-US" sz="2600" dirty="0" err="1"/>
              <a:t>NaOH</a:t>
            </a:r>
            <a:r>
              <a:rPr lang="en-US" sz="2600" dirty="0"/>
              <a:t> that was added. This value will be the same as the number of moles of C</a:t>
            </a:r>
            <a:r>
              <a:rPr lang="en-US" sz="2600" baseline="-25000" dirty="0"/>
              <a:t>2</a:t>
            </a:r>
            <a:r>
              <a:rPr lang="en-US" sz="2600" dirty="0"/>
              <a:t>H</a:t>
            </a:r>
            <a:r>
              <a:rPr lang="en-US" sz="2600" baseline="-25000" dirty="0"/>
              <a:t>3</a:t>
            </a:r>
            <a:r>
              <a:rPr lang="en-US" sz="2600" dirty="0"/>
              <a:t>O</a:t>
            </a:r>
            <a:r>
              <a:rPr lang="en-US" sz="2600" baseline="-25000" dirty="0"/>
              <a:t>2</a:t>
            </a:r>
            <a:r>
              <a:rPr lang="en-US" sz="2600" baseline="30000" dirty="0"/>
              <a:t>-1</a:t>
            </a:r>
            <a:r>
              <a:rPr lang="en-US" sz="2600" dirty="0"/>
              <a:t>, the conjugate base, that is formed. </a:t>
            </a:r>
            <a:endParaRPr lang="en-US" sz="2600" dirty="0" smtClean="0"/>
          </a:p>
          <a:p>
            <a:pPr lvl="1"/>
            <a:r>
              <a:rPr lang="en-US" b="1" dirty="0" smtClean="0"/>
              <a:t>(0.1 M) x (0.005 L) = 5 x 10</a:t>
            </a:r>
            <a:r>
              <a:rPr lang="en-US" b="1" baseline="30000" dirty="0" smtClean="0"/>
              <a:t>-4 </a:t>
            </a:r>
            <a:r>
              <a:rPr lang="en-US" b="1" dirty="0" err="1" smtClean="0"/>
              <a:t>mol</a:t>
            </a:r>
            <a:r>
              <a:rPr lang="en-US" b="1" dirty="0" smtClean="0"/>
              <a:t> base</a:t>
            </a:r>
            <a:endParaRPr lang="en-US" b="1" dirty="0"/>
          </a:p>
          <a:p>
            <a:r>
              <a:rPr lang="en-US" sz="2600" dirty="0" smtClean="0"/>
              <a:t>iii</a:t>
            </a:r>
            <a:r>
              <a:rPr lang="en-US" sz="2600" dirty="0"/>
              <a:t>. Calculate the number of moles of HC</a:t>
            </a:r>
            <a:r>
              <a:rPr lang="en-US" sz="2600" baseline="-25000" dirty="0"/>
              <a:t>2</a:t>
            </a:r>
            <a:r>
              <a:rPr lang="en-US" sz="2600" dirty="0"/>
              <a:t>H</a:t>
            </a:r>
            <a:r>
              <a:rPr lang="en-US" sz="2600" baseline="-25000" dirty="0"/>
              <a:t>3</a:t>
            </a:r>
            <a:r>
              <a:rPr lang="en-US" sz="2600" dirty="0"/>
              <a:t>O</a:t>
            </a:r>
            <a:r>
              <a:rPr lang="en-US" sz="2600" baseline="-25000" dirty="0"/>
              <a:t>2</a:t>
            </a:r>
            <a:r>
              <a:rPr lang="en-US" sz="2600" dirty="0"/>
              <a:t> that is still unreacted after the addition of </a:t>
            </a:r>
            <a:r>
              <a:rPr lang="en-US" sz="2600" dirty="0" err="1"/>
              <a:t>NaOH</a:t>
            </a:r>
            <a:endParaRPr lang="en-US" sz="2600" dirty="0"/>
          </a:p>
          <a:p>
            <a:pPr lvl="1"/>
            <a:r>
              <a:rPr lang="en-US" b="1" dirty="0" smtClean="0"/>
              <a:t>0.002 </a:t>
            </a:r>
            <a:r>
              <a:rPr lang="en-US" b="1" dirty="0" err="1" smtClean="0"/>
              <a:t>mol</a:t>
            </a:r>
            <a:r>
              <a:rPr lang="en-US" b="1" dirty="0" smtClean="0"/>
              <a:t> acid – 5 x 10</a:t>
            </a:r>
            <a:r>
              <a:rPr lang="en-US" b="1" baseline="30000" dirty="0" smtClean="0"/>
              <a:t>-4</a:t>
            </a:r>
            <a:r>
              <a:rPr lang="en-US" b="1" dirty="0" smtClean="0"/>
              <a:t> </a:t>
            </a:r>
            <a:r>
              <a:rPr lang="en-US" b="1" dirty="0" err="1" smtClean="0"/>
              <a:t>mol</a:t>
            </a:r>
            <a:r>
              <a:rPr lang="en-US" b="1" dirty="0" smtClean="0"/>
              <a:t> base = 0.0015 </a:t>
            </a:r>
            <a:r>
              <a:rPr lang="en-US" b="1" dirty="0" err="1" smtClean="0"/>
              <a:t>mol</a:t>
            </a:r>
            <a:r>
              <a:rPr lang="en-US" b="1" dirty="0" smtClean="0"/>
              <a:t> acid</a:t>
            </a:r>
            <a:endParaRPr lang="en-US" b="1" dirty="0"/>
          </a:p>
          <a:p>
            <a:r>
              <a:rPr lang="en-US" sz="2600" dirty="0"/>
              <a:t>iv. Determine the new volume of the solution after the addition of the </a:t>
            </a:r>
            <a:r>
              <a:rPr lang="en-US" sz="2600" dirty="0" err="1"/>
              <a:t>NaOH</a:t>
            </a:r>
            <a:r>
              <a:rPr lang="en-US" sz="2600" dirty="0"/>
              <a:t>.  </a:t>
            </a:r>
          </a:p>
          <a:p>
            <a:pPr lvl="1"/>
            <a:r>
              <a:rPr lang="en-US" b="1" dirty="0" smtClean="0"/>
              <a:t>20 mL acid + 5 mL base = 25 mL solution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0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87400" y="2039938"/>
                <a:ext cx="83566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v. Use your answers from parts ii-iv above to determine the molarity of </a:t>
                </a:r>
                <a:r>
                  <a:rPr lang="en-US" sz="2000" dirty="0" err="1"/>
                  <a:t>undissociated</a:t>
                </a:r>
                <a:r>
                  <a:rPr lang="en-US" sz="2000" dirty="0"/>
                  <a:t> HC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H</a:t>
                </a:r>
                <a:r>
                  <a:rPr lang="en-US" sz="2000" baseline="-25000" dirty="0"/>
                  <a:t>3</a:t>
                </a:r>
                <a:r>
                  <a:rPr lang="en-US" sz="2000" dirty="0"/>
                  <a:t>O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(HA) that and the molarity of the conjugate base C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H</a:t>
                </a:r>
                <a:r>
                  <a:rPr lang="en-US" sz="2000" baseline="-25000" dirty="0"/>
                  <a:t>3</a:t>
                </a:r>
                <a:r>
                  <a:rPr lang="en-US" sz="2000" dirty="0"/>
                  <a:t>O</a:t>
                </a:r>
                <a:r>
                  <a:rPr lang="en-US" sz="2000" baseline="-25000" dirty="0"/>
                  <a:t>2</a:t>
                </a:r>
                <a:r>
                  <a:rPr lang="en-US" sz="2000" baseline="30000" dirty="0"/>
                  <a:t>-1</a:t>
                </a:r>
                <a:r>
                  <a:rPr lang="en-US" sz="2000" dirty="0"/>
                  <a:t> (A</a:t>
                </a:r>
                <a:r>
                  <a:rPr lang="en-US" sz="2000" baseline="30000" dirty="0"/>
                  <a:t>-</a:t>
                </a:r>
                <a:r>
                  <a:rPr lang="en-US" sz="2000" dirty="0"/>
                  <a:t>) that has formed. </a:t>
                </a:r>
                <a:endParaRPr lang="en-US" sz="2000" dirty="0" smtClean="0"/>
              </a:p>
              <a:p>
                <a:pPr lvl="1"/>
                <a:r>
                  <a:rPr lang="en-US" sz="2400" b="1" dirty="0" smtClean="0"/>
                  <a:t>[HA]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𝟎𝟎𝟏𝟓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𝒎𝒐𝒍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𝟎𝟐𝟓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</m:oMath>
                </a14:m>
                <a:r>
                  <a:rPr lang="en-US" sz="2400" b="1" dirty="0" smtClean="0"/>
                  <a:t>= 0.06 M	[A-]=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𝒎𝒐𝒍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𝟎𝟐𝟓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𝟎𝟐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endParaRPr lang="en-US" sz="2400" b="1" dirty="0"/>
              </a:p>
              <a:p>
                <a:r>
                  <a:rPr lang="en-US" sz="2000" dirty="0"/>
                  <a:t>vi. Plug in values into the Henderson-Hasselbalch equation to solve for </a:t>
                </a:r>
                <a:r>
                  <a:rPr lang="en-US" sz="2000" dirty="0" err="1"/>
                  <a:t>pH</a:t>
                </a:r>
                <a:r>
                  <a:rPr lang="en-US" sz="2000" dirty="0" err="1" smtClean="0"/>
                  <a:t>.</a:t>
                </a:r>
                <a:endParaRPr lang="en-US" sz="2000" dirty="0" smtClean="0"/>
              </a:p>
              <a:p>
                <a:pPr lvl="1"/>
                <a:r>
                  <a:rPr lang="en-US" sz="2400" b="1" dirty="0" smtClean="0"/>
                  <a:t>pH = </a:t>
                </a:r>
                <a:r>
                  <a:rPr lang="en-US" sz="2400" b="1" dirty="0" err="1" smtClean="0"/>
                  <a:t>pKa</a:t>
                </a:r>
                <a:r>
                  <a:rPr lang="en-US" sz="2400" b="1" dirty="0" smtClean="0"/>
                  <a:t> + 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−]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𝑯𝑨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en-US" sz="2400" b="1" dirty="0" smtClean="0"/>
              </a:p>
              <a:p>
                <a:pPr lvl="1"/>
                <a:r>
                  <a:rPr lang="en-US" sz="2400" b="1" dirty="0"/>
                  <a:t>pH </a:t>
                </a:r>
                <a:r>
                  <a:rPr lang="en-US" sz="2400" b="1" dirty="0" smtClean="0"/>
                  <a:t>= - log (1.8 x 10</a:t>
                </a:r>
                <a:r>
                  <a:rPr lang="en-US" sz="2400" b="1" baseline="30000" dirty="0" smtClean="0"/>
                  <a:t>-5</a:t>
                </a:r>
                <a:r>
                  <a:rPr lang="en-US" sz="2400" b="1" dirty="0" smtClean="0"/>
                  <a:t>) </a:t>
                </a:r>
                <a:r>
                  <a:rPr lang="en-US" sz="2400" b="1" dirty="0"/>
                  <a:t>+ log </a:t>
                </a:r>
                <a:r>
                  <a:rPr lang="en-US" sz="2400" b="1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𝟎𝟐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𝟎𝟔</m:t>
                        </m:r>
                      </m:den>
                    </m:f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 smtClean="0"/>
              </a:p>
              <a:p>
                <a:pPr lvl="1"/>
                <a:r>
                  <a:rPr lang="en-US" sz="2400" b="1" dirty="0" smtClean="0"/>
                  <a:t>pH = 4.27 </a:t>
                </a:r>
                <a:endParaRPr lang="en-US" sz="2400" b="1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7400" y="2039938"/>
                <a:ext cx="8356600" cy="4800600"/>
              </a:xfrm>
              <a:blipFill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96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7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2311400"/>
                <a:ext cx="7498080" cy="3937000"/>
              </a:xfrm>
            </p:spPr>
            <p:txBody>
              <a:bodyPr/>
              <a:lstStyle/>
              <a:p>
                <a:r>
                  <a:rPr lang="en-US" b="1" dirty="0"/>
                  <a:t>pH = </a:t>
                </a:r>
                <a:r>
                  <a:rPr lang="en-US" b="1" dirty="0" err="1"/>
                  <a:t>pKa</a:t>
                </a:r>
                <a:r>
                  <a:rPr lang="en-US" b="1" dirty="0"/>
                  <a:t> + 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−]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𝑯𝑨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b="1" dirty="0" smtClean="0"/>
                  <a:t>pH = </a:t>
                </a:r>
                <a:r>
                  <a:rPr lang="en-US" b="1" dirty="0" err="1" smtClean="0"/>
                  <a:t>pKa</a:t>
                </a:r>
                <a:endParaRPr lang="en-US" b="1" dirty="0" smtClean="0"/>
              </a:p>
              <a:p>
                <a:r>
                  <a:rPr lang="en-US" b="1" dirty="0" smtClean="0"/>
                  <a:t>pH = 4.74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2311400"/>
                <a:ext cx="7498080" cy="3937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625"/>
            <a:ext cx="9271000" cy="168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2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5207" y="1030534"/>
                <a:ext cx="8508493" cy="5421066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000" dirty="0" smtClean="0"/>
                  <a:t>To calculate the pH at the equivalence point: </a:t>
                </a:r>
              </a:p>
              <a:p>
                <a:pPr lvl="0"/>
                <a:r>
                  <a:rPr lang="en-US" sz="2000" dirty="0"/>
                  <a:t>Determine the number of </a:t>
                </a:r>
                <a:r>
                  <a:rPr lang="en-US" sz="2000" b="1" dirty="0"/>
                  <a:t>moles of</a:t>
                </a:r>
                <a:r>
                  <a:rPr lang="en-US" sz="2000" dirty="0"/>
                  <a:t> </a:t>
                </a:r>
                <a:r>
                  <a:rPr lang="en-US" sz="2000" b="1" dirty="0"/>
                  <a:t>HC</a:t>
                </a:r>
                <a:r>
                  <a:rPr lang="en-US" sz="2000" b="1" baseline="-25000" dirty="0"/>
                  <a:t>2</a:t>
                </a:r>
                <a:r>
                  <a:rPr lang="en-US" sz="2000" b="1" dirty="0"/>
                  <a:t>H</a:t>
                </a:r>
                <a:r>
                  <a:rPr lang="en-US" sz="2000" b="1" baseline="-25000" dirty="0"/>
                  <a:t>3</a:t>
                </a:r>
                <a:r>
                  <a:rPr lang="en-US" sz="2000" b="1" dirty="0"/>
                  <a:t>O</a:t>
                </a:r>
                <a:r>
                  <a:rPr lang="en-US" sz="2000" b="1" baseline="-25000" dirty="0"/>
                  <a:t>2 </a:t>
                </a:r>
                <a:r>
                  <a:rPr lang="en-US" sz="2000" dirty="0"/>
                  <a:t>that is initially in the beaker (you can use your answer from the previous problem). This value will be the same as the number of </a:t>
                </a:r>
                <a:r>
                  <a:rPr lang="en-US" sz="2000" b="1" dirty="0"/>
                  <a:t>moles of</a:t>
                </a:r>
                <a:r>
                  <a:rPr lang="en-US" sz="2000" dirty="0"/>
                  <a:t> </a:t>
                </a:r>
                <a:r>
                  <a:rPr lang="en-US" sz="2000" b="1" dirty="0"/>
                  <a:t>C</a:t>
                </a:r>
                <a:r>
                  <a:rPr lang="en-US" sz="2000" b="1" baseline="-25000" dirty="0"/>
                  <a:t>2</a:t>
                </a:r>
                <a:r>
                  <a:rPr lang="en-US" sz="2000" b="1" dirty="0"/>
                  <a:t>H</a:t>
                </a:r>
                <a:r>
                  <a:rPr lang="en-US" sz="2000" b="1" baseline="-25000" dirty="0"/>
                  <a:t>3</a:t>
                </a:r>
                <a:r>
                  <a:rPr lang="en-US" sz="2000" b="1" dirty="0"/>
                  <a:t>O</a:t>
                </a:r>
                <a:r>
                  <a:rPr lang="en-US" sz="2000" b="1" baseline="-25000" dirty="0"/>
                  <a:t>2</a:t>
                </a:r>
                <a:r>
                  <a:rPr lang="en-US" sz="2000" b="1" baseline="30000" dirty="0"/>
                  <a:t>-1</a:t>
                </a:r>
                <a:r>
                  <a:rPr lang="en-US" sz="2000" dirty="0"/>
                  <a:t>, the conjugate base, that is present at the equivalence point. </a:t>
                </a:r>
              </a:p>
              <a:p>
                <a:pPr lvl="1"/>
                <a:r>
                  <a:rPr lang="en-US" b="1" dirty="0" smtClean="0"/>
                  <a:t>0.002 </a:t>
                </a:r>
                <a:r>
                  <a:rPr lang="en-US" b="1" dirty="0" err="1" smtClean="0"/>
                  <a:t>mol</a:t>
                </a:r>
                <a:r>
                  <a:rPr lang="en-US" b="1" dirty="0" smtClean="0"/>
                  <a:t> </a:t>
                </a:r>
                <a:endParaRPr lang="en-US" b="1" dirty="0"/>
              </a:p>
              <a:p>
                <a:pPr lvl="0"/>
                <a:r>
                  <a:rPr lang="en-US" sz="2000" dirty="0" smtClean="0"/>
                  <a:t>Calculate </a:t>
                </a:r>
                <a:r>
                  <a:rPr lang="en-US" sz="2000" dirty="0"/>
                  <a:t>the </a:t>
                </a:r>
                <a:r>
                  <a:rPr lang="en-US" sz="2000" b="1" dirty="0"/>
                  <a:t>new volume </a:t>
                </a:r>
                <a:r>
                  <a:rPr lang="en-US" sz="2000" dirty="0"/>
                  <a:t>of the solution after the addition of the </a:t>
                </a:r>
                <a:r>
                  <a:rPr lang="en-US" sz="2000" dirty="0" err="1"/>
                  <a:t>NaOH</a:t>
                </a:r>
                <a:r>
                  <a:rPr lang="en-US" sz="2000" dirty="0"/>
                  <a:t> at the equivalence </a:t>
                </a:r>
                <a:r>
                  <a:rPr lang="en-US" sz="2000" dirty="0" smtClean="0"/>
                  <a:t>point</a:t>
                </a:r>
              </a:p>
              <a:p>
                <a:pPr lvl="1"/>
                <a:r>
                  <a:rPr lang="en-US" b="1" dirty="0" smtClean="0"/>
                  <a:t>20 mL acid + 20 mL base = 40 mL solution</a:t>
                </a:r>
                <a:endParaRPr lang="en-US" b="1" dirty="0"/>
              </a:p>
              <a:p>
                <a:pPr lvl="0"/>
                <a:r>
                  <a:rPr lang="en-US" sz="2000" dirty="0" smtClean="0"/>
                  <a:t>Determine </a:t>
                </a:r>
                <a:r>
                  <a:rPr lang="en-US" sz="2000" dirty="0"/>
                  <a:t>the concentration of </a:t>
                </a:r>
                <a:r>
                  <a:rPr lang="en-US" sz="2000" b="1" dirty="0"/>
                  <a:t>C</a:t>
                </a:r>
                <a:r>
                  <a:rPr lang="en-US" sz="2000" b="1" baseline="-25000" dirty="0"/>
                  <a:t>2</a:t>
                </a:r>
                <a:r>
                  <a:rPr lang="en-US" sz="2000" b="1" dirty="0"/>
                  <a:t>H</a:t>
                </a:r>
                <a:r>
                  <a:rPr lang="en-US" sz="2000" b="1" baseline="-25000" dirty="0"/>
                  <a:t>3</a:t>
                </a:r>
                <a:r>
                  <a:rPr lang="en-US" sz="2000" b="1" dirty="0"/>
                  <a:t>O</a:t>
                </a:r>
                <a:r>
                  <a:rPr lang="en-US" sz="2000" b="1" baseline="-25000" dirty="0"/>
                  <a:t>2</a:t>
                </a:r>
                <a:r>
                  <a:rPr lang="en-US" sz="2000" b="1" baseline="30000" dirty="0"/>
                  <a:t>-1 </a:t>
                </a:r>
                <a:r>
                  <a:rPr lang="en-US" sz="2000" dirty="0"/>
                  <a:t>at the equivalence point. 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𝟎𝟎𝟐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𝒎𝒐𝒍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𝟎𝟒𝟎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b="1" dirty="0"/>
                  <a:t> 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5207" y="1030534"/>
                <a:ext cx="8508493" cy="5421066"/>
              </a:xfrm>
              <a:blipFill>
                <a:blip r:embed="rId2"/>
                <a:stretch>
                  <a:fillRect t="-5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176"/>
            <a:ext cx="9144000" cy="90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5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030534"/>
            <a:ext cx="8321040" cy="4800600"/>
          </a:xfrm>
        </p:spPr>
        <p:txBody>
          <a:bodyPr>
            <a:normAutofit/>
          </a:bodyPr>
          <a:lstStyle/>
          <a:p>
            <a:pPr lvl="0"/>
            <a:r>
              <a:rPr lang="en-US" sz="2000" b="1" dirty="0"/>
              <a:t>C</a:t>
            </a:r>
            <a:r>
              <a:rPr lang="en-US" sz="2000" b="1" baseline="-25000" dirty="0"/>
              <a:t>2</a:t>
            </a:r>
            <a:r>
              <a:rPr lang="en-US" sz="2000" b="1" dirty="0"/>
              <a:t>H</a:t>
            </a:r>
            <a:r>
              <a:rPr lang="en-US" sz="2000" b="1" baseline="-25000" dirty="0"/>
              <a:t>3</a:t>
            </a:r>
            <a:r>
              <a:rPr lang="en-US" sz="2000" b="1" dirty="0"/>
              <a:t>O</a:t>
            </a:r>
            <a:r>
              <a:rPr lang="en-US" sz="2000" b="1" baseline="-25000" dirty="0"/>
              <a:t>2</a:t>
            </a:r>
            <a:r>
              <a:rPr lang="en-US" sz="2000" b="1" baseline="30000" dirty="0"/>
              <a:t>-1 </a:t>
            </a:r>
            <a:r>
              <a:rPr lang="en-US" sz="2000" dirty="0"/>
              <a:t>is a weak base. Set up a Kb expression to calculate the concentration of OH</a:t>
            </a:r>
            <a:r>
              <a:rPr lang="en-US" sz="2000" baseline="30000" dirty="0"/>
              <a:t>-1</a:t>
            </a:r>
            <a:r>
              <a:rPr lang="en-US" sz="2000" dirty="0"/>
              <a:t> in solution at the equivalence point (you can use an ICE table to help you). Hint: Kw = </a:t>
            </a:r>
            <a:r>
              <a:rPr lang="en-US" sz="2000" dirty="0" err="1"/>
              <a:t>Ka</a:t>
            </a:r>
            <a:r>
              <a:rPr lang="en-US" sz="2000" dirty="0"/>
              <a:t> x Kb</a:t>
            </a:r>
          </a:p>
          <a:p>
            <a:pPr marL="82296" indent="0">
              <a:buNone/>
            </a:pPr>
            <a:r>
              <a:rPr lang="en-US" sz="2000" b="1" dirty="0" smtClean="0"/>
              <a:t>C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O</a:t>
            </a:r>
            <a:r>
              <a:rPr lang="en-US" sz="2000" b="1" baseline="-25000" dirty="0" smtClean="0"/>
              <a:t>2</a:t>
            </a:r>
            <a:r>
              <a:rPr lang="en-US" sz="2000" b="1" baseline="30000" dirty="0" smtClean="0"/>
              <a:t>-1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aq</a:t>
            </a:r>
            <a:r>
              <a:rPr lang="en-US" sz="2000" b="1" dirty="0" smtClean="0"/>
              <a:t>) + 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O (l)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⇆ </a:t>
            </a:r>
            <a:r>
              <a:rPr lang="en-US" sz="2000" b="1" dirty="0" smtClean="0"/>
              <a:t>HC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O</a:t>
            </a:r>
            <a:r>
              <a:rPr lang="en-US" sz="2000" b="1" baseline="-25000" dirty="0" smtClean="0"/>
              <a:t>2</a:t>
            </a:r>
            <a:r>
              <a:rPr lang="en-US" sz="2000" b="1" baseline="30000" dirty="0" smtClean="0"/>
              <a:t>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aq</a:t>
            </a:r>
            <a:r>
              <a:rPr lang="en-US" sz="2000" b="1" dirty="0" smtClean="0"/>
              <a:t>) + OH</a:t>
            </a:r>
            <a:r>
              <a:rPr lang="en-US" sz="2000" b="1" baseline="30000" dirty="0" smtClean="0"/>
              <a:t>-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aq</a:t>
            </a:r>
            <a:r>
              <a:rPr lang="en-US" sz="2000" b="1" dirty="0" smtClean="0"/>
              <a:t>)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sz="2000" dirty="0" smtClean="0"/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176"/>
            <a:ext cx="9144000" cy="90035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0863"/>
              </p:ext>
            </p:extLst>
          </p:nvPr>
        </p:nvGraphicFramePr>
        <p:xfrm>
          <a:off x="1016000" y="2438400"/>
          <a:ext cx="6096000" cy="153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49674453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834570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85535410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90138265"/>
                    </a:ext>
                  </a:extLst>
                </a:gridCol>
              </a:tblGrid>
              <a:tr h="5122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442249"/>
                  </a:ext>
                </a:extLst>
              </a:tr>
              <a:tr h="5122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539720"/>
                  </a:ext>
                </a:extLst>
              </a:tr>
              <a:tr h="5122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11373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2438400"/>
            <a:ext cx="135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0.05 M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98950" y="2438400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0 M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13450" y="2438400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0 M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52550" y="2975916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-x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48150" y="2969168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+x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63310" y="2975916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+x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16000" y="3475507"/>
            <a:ext cx="156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0.05 - x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3475506"/>
            <a:ext cx="128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40425" y="3483827"/>
            <a:ext cx="109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631568" y="3975099"/>
                <a:ext cx="5674231" cy="800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K</a:t>
                </a:r>
                <a:r>
                  <a:rPr lang="en-US" sz="2800" b="1" baseline="-25000" dirty="0" smtClean="0"/>
                  <a:t>b</a:t>
                </a:r>
                <a:r>
                  <a:rPr lang="en-US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𝟎𝟓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den>
                    </m:f>
                  </m:oMath>
                </a14:m>
                <a:r>
                  <a:rPr lang="en-US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𝑲</m:t>
                        </m:r>
                        <m:r>
                          <a:rPr lang="en-US" sz="2800" b="1" i="1" baseline="-25000" dirty="0" smtClean="0">
                            <a:latin typeface="Cambria Math" panose="02040503050406030204" pitchFamily="18" charset="0"/>
                          </a:rPr>
                          <m:t>𝒘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𝑲</m:t>
                        </m:r>
                        <m:r>
                          <a:rPr lang="en-US" sz="2800" b="1" i="1" baseline="-25000" dirty="0" smtClean="0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800" b="1" baseline="30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𝟏𝟒</m:t>
                            </m:r>
                          </m:sup>
                        </m:sSup>
                      </m:num>
                      <m:den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den>
                    </m:f>
                  </m:oMath>
                </a14:m>
                <a:endParaRPr lang="en-US" sz="2800" b="1" baseline="300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568" y="3975099"/>
                <a:ext cx="5674231" cy="800668"/>
              </a:xfrm>
              <a:prstGeom prst="rect">
                <a:avLst/>
              </a:prstGeom>
              <a:blipFill>
                <a:blip r:embed="rId3"/>
                <a:stretch>
                  <a:fillRect l="-2258" b="-6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689033" y="4888500"/>
            <a:ext cx="4765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= [OH-]= 5.27 x 10</a:t>
            </a:r>
            <a:r>
              <a:rPr lang="en-US" sz="2400" b="1" baseline="30000" dirty="0" smtClean="0"/>
              <a:t>-6</a:t>
            </a:r>
            <a:r>
              <a:rPr lang="en-US" sz="2400" b="1" dirty="0" smtClean="0"/>
              <a:t> M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689033" y="5467405"/>
            <a:ext cx="3118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pOH = 5.28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473508" y="5467405"/>
            <a:ext cx="3118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pH = 8.72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1353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04464"/>
            <a:ext cx="8343900" cy="48006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dirty="0"/>
              <a:t>To calculate the pH when 30 mL of </a:t>
            </a:r>
            <a:r>
              <a:rPr lang="en-US" dirty="0" err="1"/>
              <a:t>NaOH</a:t>
            </a:r>
            <a:r>
              <a:rPr lang="en-US" dirty="0"/>
              <a:t> has been added: </a:t>
            </a:r>
          </a:p>
          <a:p>
            <a:pPr lvl="0"/>
            <a:r>
              <a:rPr lang="en-US" dirty="0"/>
              <a:t>Determine the number of </a:t>
            </a:r>
            <a:r>
              <a:rPr lang="en-US" b="1" dirty="0"/>
              <a:t>moles of</a:t>
            </a:r>
            <a:r>
              <a:rPr lang="en-US" dirty="0"/>
              <a:t> </a:t>
            </a:r>
            <a:r>
              <a:rPr lang="en-US" b="1" dirty="0"/>
              <a:t>HC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-25000" dirty="0"/>
              <a:t>2 </a:t>
            </a:r>
            <a:r>
              <a:rPr lang="en-US" dirty="0"/>
              <a:t>that is initially in the beaker (you can use your answer from the previous problem).</a:t>
            </a:r>
          </a:p>
          <a:p>
            <a:pPr lvl="1"/>
            <a:r>
              <a:rPr lang="en-US" sz="4000" b="1" dirty="0" smtClean="0"/>
              <a:t>0.002 </a:t>
            </a:r>
            <a:r>
              <a:rPr lang="en-US" sz="4000" b="1" dirty="0" err="1" smtClean="0"/>
              <a:t>mol</a:t>
            </a:r>
            <a:r>
              <a:rPr lang="en-US" sz="4000" b="1" dirty="0" smtClean="0"/>
              <a:t> </a:t>
            </a:r>
            <a:r>
              <a:rPr lang="en-US" sz="4000" b="1" dirty="0"/>
              <a:t>HC</a:t>
            </a:r>
            <a:r>
              <a:rPr lang="en-US" sz="4000" b="1" baseline="-25000" dirty="0"/>
              <a:t>2</a:t>
            </a:r>
            <a:r>
              <a:rPr lang="en-US" sz="4000" b="1" dirty="0"/>
              <a:t>H</a:t>
            </a:r>
            <a:r>
              <a:rPr lang="en-US" sz="4000" b="1" baseline="-25000" dirty="0"/>
              <a:t>3</a:t>
            </a:r>
            <a:r>
              <a:rPr lang="en-US" sz="4000" b="1" dirty="0"/>
              <a:t>O</a:t>
            </a:r>
            <a:r>
              <a:rPr lang="en-US" sz="4000" b="1" baseline="-25000" dirty="0"/>
              <a:t>2</a:t>
            </a:r>
            <a:endParaRPr lang="en-US" sz="4000" b="1" dirty="0"/>
          </a:p>
          <a:p>
            <a:pPr lvl="0"/>
            <a:r>
              <a:rPr lang="en-US" dirty="0"/>
              <a:t>Calculate the number of </a:t>
            </a:r>
            <a:r>
              <a:rPr lang="en-US" b="1" dirty="0"/>
              <a:t>moles of </a:t>
            </a:r>
            <a:r>
              <a:rPr lang="en-US" b="1" dirty="0" err="1"/>
              <a:t>NaOH</a:t>
            </a:r>
            <a:r>
              <a:rPr lang="en-US" dirty="0"/>
              <a:t> that was added.</a:t>
            </a:r>
          </a:p>
          <a:p>
            <a:pPr lvl="1"/>
            <a:r>
              <a:rPr lang="en-US" sz="4000" b="1" dirty="0" smtClean="0"/>
              <a:t>(0.1 M) x (0.03 L) = 0.003 </a:t>
            </a:r>
            <a:r>
              <a:rPr lang="en-US" sz="4000" b="1" dirty="0" err="1" smtClean="0"/>
              <a:t>mol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NaOH</a:t>
            </a:r>
            <a:endParaRPr lang="en-US" sz="4000" b="1" dirty="0"/>
          </a:p>
          <a:p>
            <a:pPr lvl="0"/>
            <a:r>
              <a:rPr lang="en-US" dirty="0"/>
              <a:t>Calculate the number of </a:t>
            </a:r>
            <a:r>
              <a:rPr lang="en-US" b="1" dirty="0"/>
              <a:t>moles of </a:t>
            </a:r>
            <a:r>
              <a:rPr lang="en-US" b="1" dirty="0" err="1"/>
              <a:t>NaOH</a:t>
            </a:r>
            <a:r>
              <a:rPr lang="en-US" b="1" dirty="0"/>
              <a:t> </a:t>
            </a:r>
            <a:r>
              <a:rPr lang="en-US" dirty="0"/>
              <a:t>that is </a:t>
            </a:r>
            <a:r>
              <a:rPr lang="en-US" b="1" dirty="0"/>
              <a:t>still unreacted</a:t>
            </a:r>
            <a:r>
              <a:rPr lang="en-US" dirty="0"/>
              <a:t> after the addition of </a:t>
            </a:r>
            <a:r>
              <a:rPr lang="en-US" dirty="0" err="1" smtClean="0"/>
              <a:t>NaOH</a:t>
            </a:r>
            <a:endParaRPr lang="en-US" dirty="0" smtClean="0"/>
          </a:p>
          <a:p>
            <a:pPr lvl="1"/>
            <a:r>
              <a:rPr lang="en-US" sz="3400" b="1" dirty="0" smtClean="0"/>
              <a:t>0.003 </a:t>
            </a:r>
            <a:r>
              <a:rPr lang="en-US" sz="3400" b="1" dirty="0" err="1" smtClean="0"/>
              <a:t>mol</a:t>
            </a:r>
            <a:r>
              <a:rPr lang="en-US" sz="3400" b="1" dirty="0" smtClean="0"/>
              <a:t> base – 0.002 </a:t>
            </a:r>
            <a:r>
              <a:rPr lang="en-US" sz="3400" b="1" dirty="0" err="1" smtClean="0"/>
              <a:t>mol</a:t>
            </a:r>
            <a:r>
              <a:rPr lang="en-US" sz="3400" b="1" dirty="0" smtClean="0"/>
              <a:t> acid = 0.001 </a:t>
            </a:r>
            <a:r>
              <a:rPr lang="en-US" sz="3400" b="1" dirty="0" err="1" smtClean="0"/>
              <a:t>mol</a:t>
            </a:r>
            <a:r>
              <a:rPr lang="en-US" sz="3400" b="1" dirty="0" smtClean="0"/>
              <a:t> base</a:t>
            </a:r>
            <a:endParaRPr lang="en-US" sz="3400" b="1" dirty="0"/>
          </a:p>
          <a:p>
            <a:r>
              <a:rPr lang="en-US" dirty="0" smtClean="0"/>
              <a:t>Determine </a:t>
            </a:r>
            <a:r>
              <a:rPr lang="en-US" dirty="0"/>
              <a:t>the Determine the </a:t>
            </a:r>
            <a:r>
              <a:rPr lang="en-US" b="1" dirty="0"/>
              <a:t>new volume </a:t>
            </a:r>
            <a:r>
              <a:rPr lang="en-US" dirty="0"/>
              <a:t>of the solution after the addition of the </a:t>
            </a:r>
            <a:r>
              <a:rPr lang="en-US" dirty="0" err="1"/>
              <a:t>NaOH</a:t>
            </a:r>
            <a:r>
              <a:rPr lang="en-US" dirty="0"/>
              <a:t>.  </a:t>
            </a:r>
          </a:p>
          <a:p>
            <a:pPr lvl="1"/>
            <a:r>
              <a:rPr lang="en-US" sz="4000" b="1" dirty="0" smtClean="0"/>
              <a:t>20 mL acid + 30 mL base = 50 mL solution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188"/>
            <a:ext cx="9144000" cy="62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20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16508" y="1028700"/>
                <a:ext cx="8127492" cy="4800600"/>
              </a:xfrm>
            </p:spPr>
            <p:txBody>
              <a:bodyPr/>
              <a:lstStyle/>
              <a:p>
                <a:pPr lvl="0"/>
                <a:r>
                  <a:rPr lang="en-US" sz="2800" dirty="0" smtClean="0"/>
                  <a:t>Use your answers above to calculate the </a:t>
                </a:r>
                <a:r>
                  <a:rPr lang="en-US" sz="2800" b="1" dirty="0"/>
                  <a:t>molarity of OH</a:t>
                </a:r>
                <a:r>
                  <a:rPr lang="en-US" sz="2800" b="1" baseline="30000" dirty="0"/>
                  <a:t>-1</a:t>
                </a:r>
                <a:r>
                  <a:rPr lang="en-US" sz="2800" b="1" dirty="0"/>
                  <a:t> </a:t>
                </a:r>
                <a:r>
                  <a:rPr lang="en-US" sz="2800" dirty="0"/>
                  <a:t> at point </a:t>
                </a:r>
                <a:r>
                  <a:rPr lang="en-US" sz="2800" dirty="0" smtClean="0"/>
                  <a:t>D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𝟎𝟎𝟏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𝒎𝒐𝒍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𝑶𝑯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</m:oMath>
                </a14:m>
                <a:r>
                  <a:rPr lang="en-US" sz="2400" b="1" dirty="0" smtClean="0"/>
                  <a:t>=0.02 M OH</a:t>
                </a:r>
                <a:r>
                  <a:rPr lang="en-US" sz="2400" b="1" baseline="30000" dirty="0" smtClean="0"/>
                  <a:t>-</a:t>
                </a:r>
                <a:endParaRPr lang="en-US" sz="2400" b="1" baseline="30000" dirty="0"/>
              </a:p>
              <a:p>
                <a:r>
                  <a:rPr lang="en-US" sz="2800" dirty="0"/>
                  <a:t> Calculate the pOH and then pH of the solution. </a:t>
                </a:r>
                <a:endParaRPr lang="en-US" sz="2800" dirty="0" smtClean="0"/>
              </a:p>
              <a:p>
                <a:pPr lvl="1"/>
                <a:r>
                  <a:rPr lang="en-US" b="1" dirty="0" smtClean="0"/>
                  <a:t>pOH = 1.70</a:t>
                </a:r>
              </a:p>
              <a:p>
                <a:pPr lvl="1"/>
                <a:r>
                  <a:rPr lang="en-US" b="1" dirty="0" smtClean="0"/>
                  <a:t>pH = 12.3</a:t>
                </a:r>
                <a:endParaRPr lang="en-US" b="1" dirty="0"/>
              </a:p>
              <a:p>
                <a:pPr marL="82296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16508" y="1028700"/>
                <a:ext cx="8127492" cy="4800600"/>
              </a:xfrm>
              <a:blipFill>
                <a:blip r:embed="rId2"/>
                <a:stretch>
                  <a:fillRect t="-1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0188"/>
            <a:ext cx="9144000" cy="62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7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125"/>
            <a:ext cx="9144000" cy="404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19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00" y="0"/>
            <a:ext cx="7498080" cy="1143000"/>
          </a:xfrm>
        </p:spPr>
        <p:txBody>
          <a:bodyPr/>
          <a:lstStyle/>
          <a:p>
            <a:r>
              <a:rPr lang="en-US" dirty="0" smtClean="0"/>
              <a:t>Other Titrations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900" y="1016000"/>
            <a:ext cx="8166100" cy="48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u="sng" dirty="0"/>
              <a:t>Strong Base-Strong Acid</a:t>
            </a:r>
          </a:p>
          <a:p>
            <a:pPr lvl="1"/>
            <a:r>
              <a:rPr lang="en-US" dirty="0" smtClean="0"/>
              <a:t>Similar to first example, but starting with a high pH</a:t>
            </a:r>
          </a:p>
          <a:p>
            <a:pPr lvl="1"/>
            <a:r>
              <a:rPr lang="en-US" b="1" dirty="0" smtClean="0"/>
              <a:t>Equivalence point is still pH = 7</a:t>
            </a:r>
            <a:endParaRPr lang="en-US" b="1" dirty="0"/>
          </a:p>
          <a:p>
            <a:r>
              <a:rPr lang="en-US" b="1" u="sng" dirty="0"/>
              <a:t> </a:t>
            </a:r>
            <a:r>
              <a:rPr lang="en-US" b="1" u="sng" dirty="0" smtClean="0"/>
              <a:t>Strong </a:t>
            </a:r>
            <a:r>
              <a:rPr lang="en-US" b="1" u="sng" dirty="0"/>
              <a:t>Acid-Weak Base</a:t>
            </a:r>
          </a:p>
          <a:p>
            <a:pPr lvl="1"/>
            <a:r>
              <a:rPr lang="en-US" dirty="0" smtClean="0"/>
              <a:t>Similar to second example, but starting with a high pH</a:t>
            </a:r>
          </a:p>
          <a:p>
            <a:pPr lvl="1"/>
            <a:r>
              <a:rPr lang="en-US" b="1" dirty="0" smtClean="0"/>
              <a:t>Equivalence point will be pH &lt; 7</a:t>
            </a:r>
            <a:endParaRPr lang="en-US" b="1" dirty="0"/>
          </a:p>
          <a:p>
            <a:r>
              <a:rPr lang="en-US" b="1" u="sng" dirty="0"/>
              <a:t> </a:t>
            </a:r>
            <a:r>
              <a:rPr lang="en-US" b="1" u="sng" dirty="0" smtClean="0"/>
              <a:t>Titration </a:t>
            </a:r>
            <a:r>
              <a:rPr lang="en-US" b="1" u="sng" dirty="0"/>
              <a:t>of </a:t>
            </a:r>
            <a:r>
              <a:rPr lang="en-US" b="1" u="sng" dirty="0" err="1"/>
              <a:t>Polyprotic</a:t>
            </a:r>
            <a:r>
              <a:rPr lang="en-US" b="1" u="sng" dirty="0"/>
              <a:t> </a:t>
            </a:r>
            <a:r>
              <a:rPr lang="en-US" b="1" u="sng" dirty="0" smtClean="0"/>
              <a:t>Acids</a:t>
            </a:r>
          </a:p>
          <a:p>
            <a:pPr lvl="1"/>
            <a:r>
              <a:rPr lang="en-US" dirty="0" smtClean="0"/>
              <a:t>Multiple Hydrogen’s can be dissociated</a:t>
            </a:r>
          </a:p>
          <a:p>
            <a:pPr lvl="1"/>
            <a:r>
              <a:rPr lang="en-US" b="1" dirty="0" smtClean="0"/>
              <a:t>There will be multiple equivalence points for each </a:t>
            </a:r>
            <a:r>
              <a:rPr lang="en-US" b="1" dirty="0" err="1" smtClean="0"/>
              <a:t>Ka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114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508" y="521152"/>
            <a:ext cx="8127492" cy="1143000"/>
          </a:xfrm>
        </p:spPr>
        <p:txBody>
          <a:bodyPr>
            <a:noAutofit/>
          </a:bodyPr>
          <a:lstStyle/>
          <a:p>
            <a:r>
              <a:rPr lang="en-US" sz="3200" dirty="0"/>
              <a:t>A: </a:t>
            </a:r>
            <a:r>
              <a:rPr lang="en-US" sz="3200" dirty="0" smtClean="0"/>
              <a:t> At </a:t>
            </a:r>
            <a:r>
              <a:rPr lang="en-US" sz="3200" dirty="0"/>
              <a:t>point A, none of the base has been added yet. Calculate the </a:t>
            </a:r>
            <a:r>
              <a:rPr lang="en-US" sz="3200" b="1" dirty="0"/>
              <a:t>initial pH</a:t>
            </a:r>
            <a:r>
              <a:rPr lang="en-US" sz="3200" dirty="0"/>
              <a:t> of the solution at point A (Hint: </a:t>
            </a:r>
            <a:r>
              <a:rPr lang="en-US" sz="3200" dirty="0" err="1"/>
              <a:t>HCl</a:t>
            </a:r>
            <a:r>
              <a:rPr lang="en-US" sz="3200" dirty="0"/>
              <a:t> is a strong acid).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608" y="1664152"/>
            <a:ext cx="8216392" cy="4800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HCl</a:t>
            </a:r>
            <a:r>
              <a:rPr lang="en-US" sz="2800" dirty="0" smtClean="0"/>
              <a:t> </a:t>
            </a:r>
            <a:r>
              <a:rPr lang="en-US" sz="2800" dirty="0"/>
              <a:t>will completely dissociate into H</a:t>
            </a:r>
            <a:r>
              <a:rPr lang="en-US" sz="2800" baseline="30000" dirty="0"/>
              <a:t>+</a:t>
            </a:r>
            <a:r>
              <a:rPr lang="en-US" sz="2800" dirty="0"/>
              <a:t> and Cl</a:t>
            </a:r>
            <a:r>
              <a:rPr lang="en-US" sz="2800" baseline="30000" dirty="0"/>
              <a:t>-</a:t>
            </a:r>
            <a:r>
              <a:rPr lang="en-US" sz="2800" dirty="0"/>
              <a:t> ions in water, therefore [</a:t>
            </a:r>
            <a:r>
              <a:rPr lang="en-US" sz="2800" dirty="0" err="1"/>
              <a:t>HCl</a:t>
            </a:r>
            <a:r>
              <a:rPr lang="en-US" sz="2800" dirty="0"/>
              <a:t>] = [H</a:t>
            </a:r>
            <a:r>
              <a:rPr lang="en-US" sz="2800" baseline="30000" dirty="0"/>
              <a:t>+</a:t>
            </a:r>
            <a:r>
              <a:rPr lang="en-US" sz="2800" dirty="0"/>
              <a:t>]</a:t>
            </a:r>
          </a:p>
          <a:p>
            <a:r>
              <a:rPr lang="en-US" sz="2800" b="1" dirty="0"/>
              <a:t>pH = -log [H</a:t>
            </a:r>
            <a:r>
              <a:rPr lang="en-US" sz="2800" b="1" baseline="30000" dirty="0"/>
              <a:t>+</a:t>
            </a:r>
            <a:r>
              <a:rPr lang="en-US" sz="2800" b="1" dirty="0"/>
              <a:t>]</a:t>
            </a:r>
          </a:p>
          <a:p>
            <a:r>
              <a:rPr lang="en-US" sz="2800" b="1" dirty="0"/>
              <a:t>pH = - log (0.1)</a:t>
            </a:r>
          </a:p>
          <a:p>
            <a:r>
              <a:rPr lang="en-US" sz="2800" b="1" dirty="0"/>
              <a:t>pH = 1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02" t="14940" r="44449" b="5470"/>
          <a:stretch/>
        </p:blipFill>
        <p:spPr>
          <a:xfrm>
            <a:off x="4622800" y="2807152"/>
            <a:ext cx="4381500" cy="285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4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00" y="325438"/>
            <a:ext cx="7892288" cy="1143000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</a:rPr>
              <a:t>At point B, 10.00 mL of the </a:t>
            </a:r>
            <a:r>
              <a:rPr lang="en-US" sz="2800" dirty="0" err="1">
                <a:effectLst/>
              </a:rPr>
              <a:t>NaOH</a:t>
            </a:r>
            <a:r>
              <a:rPr lang="en-US" sz="2800" dirty="0">
                <a:effectLst/>
              </a:rPr>
              <a:t> has been added. To calculate the pH at point B, you will need to apply the Molarity formula and simple stoichiometry.  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400" y="1468438"/>
            <a:ext cx="8102600" cy="4818062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err="1" smtClean="0"/>
              <a:t>i</a:t>
            </a:r>
            <a:r>
              <a:rPr lang="en-US" sz="3000" dirty="0"/>
              <a:t>. Calculate the number of moles of </a:t>
            </a:r>
            <a:r>
              <a:rPr lang="en-US" sz="3000" dirty="0" err="1"/>
              <a:t>HCl</a:t>
            </a:r>
            <a:r>
              <a:rPr lang="en-US" sz="3000" dirty="0"/>
              <a:t> that is initially in the </a:t>
            </a:r>
            <a:r>
              <a:rPr lang="en-US" sz="3000" dirty="0" smtClean="0"/>
              <a:t>beaker</a:t>
            </a:r>
          </a:p>
          <a:p>
            <a:pPr lvl="1"/>
            <a:r>
              <a:rPr lang="en-US" b="1" dirty="0" smtClean="0"/>
              <a:t>(0.1 M)(0.02 L) = 0.002 </a:t>
            </a:r>
            <a:r>
              <a:rPr lang="en-US" b="1" dirty="0" err="1" smtClean="0"/>
              <a:t>mol</a:t>
            </a:r>
            <a:r>
              <a:rPr lang="en-US" b="1" dirty="0" smtClean="0"/>
              <a:t> </a:t>
            </a:r>
            <a:r>
              <a:rPr lang="en-US" b="1" dirty="0" err="1" smtClean="0"/>
              <a:t>HCl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sz="3000" dirty="0" smtClean="0"/>
              <a:t>ii</a:t>
            </a:r>
            <a:r>
              <a:rPr lang="en-US" sz="3000" dirty="0"/>
              <a:t>. Calculate the number of moles of </a:t>
            </a:r>
            <a:r>
              <a:rPr lang="en-US" sz="3000" dirty="0" err="1"/>
              <a:t>NaOH</a:t>
            </a:r>
            <a:r>
              <a:rPr lang="en-US" sz="3000" dirty="0"/>
              <a:t> that was </a:t>
            </a:r>
            <a:r>
              <a:rPr lang="en-US" sz="3000" dirty="0" smtClean="0"/>
              <a:t>added</a:t>
            </a:r>
          </a:p>
          <a:p>
            <a:pPr lvl="1"/>
            <a:r>
              <a:rPr lang="en-US" b="1" dirty="0" smtClean="0"/>
              <a:t>(0.1 M)(0.01 L) = 0.001 </a:t>
            </a:r>
            <a:r>
              <a:rPr lang="en-US" b="1" dirty="0" err="1" smtClean="0"/>
              <a:t>mol</a:t>
            </a:r>
            <a:r>
              <a:rPr lang="en-US" b="1" dirty="0" smtClean="0"/>
              <a:t> </a:t>
            </a:r>
            <a:r>
              <a:rPr lang="en-US" b="1" dirty="0" err="1" smtClean="0"/>
              <a:t>NaOH</a:t>
            </a:r>
            <a:endParaRPr lang="en-US" b="1" dirty="0"/>
          </a:p>
          <a:p>
            <a:r>
              <a:rPr lang="en-US" sz="3000" dirty="0" smtClean="0"/>
              <a:t>iii</a:t>
            </a:r>
            <a:r>
              <a:rPr lang="en-US" sz="3000" dirty="0"/>
              <a:t>. Calculate the number of moles of </a:t>
            </a:r>
            <a:r>
              <a:rPr lang="en-US" sz="3000" dirty="0" err="1"/>
              <a:t>HCl</a:t>
            </a:r>
            <a:r>
              <a:rPr lang="en-US" sz="3000" dirty="0"/>
              <a:t> that is still unreacted after the addition of </a:t>
            </a:r>
            <a:r>
              <a:rPr lang="en-US" sz="3000" dirty="0" err="1" smtClean="0"/>
              <a:t>NaOH</a:t>
            </a:r>
            <a:endParaRPr lang="en-US" sz="3000" dirty="0" smtClean="0"/>
          </a:p>
          <a:p>
            <a:pPr lvl="1"/>
            <a:r>
              <a:rPr lang="en-US" dirty="0" err="1" smtClean="0"/>
              <a:t>HCl</a:t>
            </a:r>
            <a:r>
              <a:rPr lang="en-US" dirty="0" smtClean="0"/>
              <a:t> and </a:t>
            </a:r>
            <a:r>
              <a:rPr lang="en-US" dirty="0" err="1" smtClean="0"/>
              <a:t>NaOH</a:t>
            </a:r>
            <a:r>
              <a:rPr lang="en-US" dirty="0" smtClean="0"/>
              <a:t> will react in a 1:1 ratio</a:t>
            </a:r>
          </a:p>
          <a:p>
            <a:pPr lvl="1"/>
            <a:r>
              <a:rPr lang="en-US" b="1" dirty="0" smtClean="0"/>
              <a:t>0.002 </a:t>
            </a:r>
            <a:r>
              <a:rPr lang="en-US" b="1" dirty="0" err="1" smtClean="0"/>
              <a:t>mol</a:t>
            </a:r>
            <a:r>
              <a:rPr lang="en-US" b="1" dirty="0" smtClean="0"/>
              <a:t> </a:t>
            </a:r>
            <a:r>
              <a:rPr lang="en-US" b="1" dirty="0" err="1" smtClean="0"/>
              <a:t>HCl</a:t>
            </a:r>
            <a:r>
              <a:rPr lang="en-US" b="1" dirty="0" smtClean="0"/>
              <a:t> – 0.001 </a:t>
            </a:r>
            <a:r>
              <a:rPr lang="en-US" b="1" dirty="0" err="1" smtClean="0"/>
              <a:t>mol</a:t>
            </a:r>
            <a:r>
              <a:rPr lang="en-US" b="1" dirty="0" smtClean="0"/>
              <a:t> </a:t>
            </a:r>
            <a:r>
              <a:rPr lang="en-US" b="1" dirty="0" err="1" smtClean="0"/>
              <a:t>NaOH</a:t>
            </a:r>
            <a:r>
              <a:rPr lang="en-US" b="1" dirty="0" smtClean="0"/>
              <a:t> = 0.001 </a:t>
            </a:r>
            <a:r>
              <a:rPr lang="en-US" b="1" dirty="0" err="1" smtClean="0"/>
              <a:t>mol</a:t>
            </a:r>
            <a:r>
              <a:rPr lang="en-US" b="1" dirty="0" smtClean="0"/>
              <a:t> </a:t>
            </a:r>
            <a:r>
              <a:rPr lang="en-US" b="1" dirty="0" err="1" smtClean="0"/>
              <a:t>HCl</a:t>
            </a:r>
            <a:r>
              <a:rPr lang="en-US" b="1" dirty="0" smtClean="0"/>
              <a:t> unreacted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8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300" y="274638"/>
            <a:ext cx="7930388" cy="1143000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</a:rPr>
              <a:t>At point B, 10.00 mL of the </a:t>
            </a:r>
            <a:r>
              <a:rPr lang="en-US" sz="2800" dirty="0" err="1">
                <a:effectLst/>
              </a:rPr>
              <a:t>NaOH</a:t>
            </a:r>
            <a:r>
              <a:rPr lang="en-US" sz="2800" dirty="0">
                <a:effectLst/>
              </a:rPr>
              <a:t> has been added. To calculate the pH at point B, you will need to apply the Molarity formula and simple stoichiometry.  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85698" y="1417638"/>
                <a:ext cx="8165592" cy="4800600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 smtClean="0"/>
                  <a:t>iv. Determine the new volume of the solution after the addition of the </a:t>
                </a:r>
                <a:r>
                  <a:rPr lang="en-US" sz="2800" dirty="0" err="1"/>
                  <a:t>NaOH</a:t>
                </a:r>
                <a:r>
                  <a:rPr lang="en-US" sz="2800" dirty="0"/>
                  <a:t>.  </a:t>
                </a:r>
                <a:endParaRPr lang="en-US" sz="2800" dirty="0" smtClean="0"/>
              </a:p>
              <a:p>
                <a:pPr lvl="1"/>
                <a:r>
                  <a:rPr lang="en-US" dirty="0" smtClean="0"/>
                  <a:t>20 mL acid + 10 mL </a:t>
                </a:r>
                <a:r>
                  <a:rPr lang="en-US" dirty="0" err="1" smtClean="0"/>
                  <a:t>NaOH</a:t>
                </a:r>
                <a:r>
                  <a:rPr lang="en-US" dirty="0" smtClean="0"/>
                  <a:t> = </a:t>
                </a:r>
                <a:r>
                  <a:rPr lang="en-US" b="1" dirty="0" smtClean="0"/>
                  <a:t>30 mL solution</a:t>
                </a:r>
                <a:endParaRPr lang="en-US" b="1" dirty="0"/>
              </a:p>
              <a:p>
                <a:r>
                  <a:rPr lang="en-US" sz="2800" dirty="0"/>
                  <a:t>v. </a:t>
                </a:r>
                <a:r>
                  <a:rPr lang="en-US" sz="2800" dirty="0" smtClean="0"/>
                  <a:t>Determine </a:t>
                </a:r>
                <a:r>
                  <a:rPr lang="en-US" sz="2800" dirty="0"/>
                  <a:t>the new Molarity of </a:t>
                </a:r>
                <a:r>
                  <a:rPr lang="en-US" sz="2800" dirty="0" err="1"/>
                  <a:t>HCl</a:t>
                </a:r>
                <a:r>
                  <a:rPr lang="en-US" sz="2800" dirty="0"/>
                  <a:t> </a:t>
                </a:r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𝟎𝟎𝟏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𝒎𝒐𝒍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𝑯𝑪𝒍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𝟎𝟑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</m:oMath>
                </a14:m>
                <a:r>
                  <a:rPr lang="en-US" b="1" dirty="0" smtClean="0"/>
                  <a:t>= 0.033 M </a:t>
                </a:r>
                <a:r>
                  <a:rPr lang="en-US" b="1" dirty="0" err="1" smtClean="0"/>
                  <a:t>HCl</a:t>
                </a:r>
                <a:endParaRPr lang="en-US" b="1" dirty="0"/>
              </a:p>
              <a:p>
                <a:r>
                  <a:rPr lang="en-US" sz="2800" dirty="0"/>
                  <a:t>vi. Calculate the pH of the solution at point B. </a:t>
                </a:r>
                <a:r>
                  <a:rPr lang="en-US" sz="2800" dirty="0" smtClean="0"/>
                  <a:t> </a:t>
                </a:r>
              </a:p>
              <a:p>
                <a:pPr lvl="1"/>
                <a:r>
                  <a:rPr lang="en-US" b="1" dirty="0" smtClean="0"/>
                  <a:t>pH = - log (0.033) </a:t>
                </a:r>
              </a:p>
              <a:p>
                <a:pPr lvl="1"/>
                <a:r>
                  <a:rPr lang="en-US" b="1" dirty="0" smtClean="0"/>
                  <a:t>pH = 1.48</a:t>
                </a:r>
                <a:endParaRPr lang="en-US" b="1" dirty="0"/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5698" y="1417638"/>
                <a:ext cx="8165592" cy="4800600"/>
              </a:xfrm>
              <a:blipFill>
                <a:blip r:embed="rId2"/>
                <a:stretch>
                  <a:fillRect t="-1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37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6700"/>
            <a:ext cx="8216900" cy="1143000"/>
          </a:xfrm>
        </p:spPr>
        <p:txBody>
          <a:bodyPr>
            <a:noAutofit/>
          </a:bodyPr>
          <a:lstStyle/>
          <a:p>
            <a:r>
              <a:rPr lang="en-US" sz="2400" dirty="0">
                <a:effectLst/>
              </a:rPr>
              <a:t>At point C, a total of 20.00mL of </a:t>
            </a:r>
            <a:r>
              <a:rPr lang="en-US" sz="2400" dirty="0" err="1">
                <a:effectLst/>
              </a:rPr>
              <a:t>NaOH</a:t>
            </a:r>
            <a:r>
              <a:rPr lang="en-US" sz="2400" dirty="0">
                <a:effectLst/>
              </a:rPr>
              <a:t> has been added to the solution. To calculate the pH at point C, you will need to apply the Molarity formula and simple stoichiometry again</a:t>
            </a:r>
            <a:br>
              <a:rPr lang="en-US" sz="2400" dirty="0">
                <a:effectLst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1409700"/>
            <a:ext cx="8496300" cy="4800600"/>
          </a:xfrm>
        </p:spPr>
        <p:txBody>
          <a:bodyPr>
            <a:noAutofit/>
          </a:bodyPr>
          <a:lstStyle/>
          <a:p>
            <a:r>
              <a:rPr lang="en-US" sz="2600" dirty="0" err="1"/>
              <a:t>i</a:t>
            </a:r>
            <a:r>
              <a:rPr lang="en-US" sz="2600" dirty="0"/>
              <a:t>. Determine the number of moles of </a:t>
            </a:r>
            <a:r>
              <a:rPr lang="en-US" sz="2600" dirty="0" err="1"/>
              <a:t>HCl</a:t>
            </a:r>
            <a:r>
              <a:rPr lang="en-US" sz="2600" dirty="0"/>
              <a:t> that is initially in the beaker (use answer from part B, </a:t>
            </a:r>
            <a:r>
              <a:rPr lang="en-US" sz="2600" dirty="0" err="1"/>
              <a:t>i</a:t>
            </a:r>
            <a:r>
              <a:rPr lang="en-US" sz="2600" dirty="0"/>
              <a:t>)</a:t>
            </a:r>
          </a:p>
          <a:p>
            <a:pPr lvl="1"/>
            <a:r>
              <a:rPr lang="en-US" sz="2600" b="1" dirty="0" smtClean="0"/>
              <a:t>0.002 </a:t>
            </a:r>
            <a:r>
              <a:rPr lang="en-US" sz="2600" b="1" dirty="0" err="1" smtClean="0"/>
              <a:t>mol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HCl</a:t>
            </a:r>
            <a:endParaRPr lang="en-US" sz="2600" b="1" dirty="0"/>
          </a:p>
          <a:p>
            <a:r>
              <a:rPr lang="en-US" sz="2600" dirty="0" smtClean="0"/>
              <a:t>ii</a:t>
            </a:r>
            <a:r>
              <a:rPr lang="en-US" sz="2600" dirty="0"/>
              <a:t>. Calculate the number of moles of </a:t>
            </a:r>
            <a:r>
              <a:rPr lang="en-US" sz="2600" dirty="0" err="1"/>
              <a:t>NaOH</a:t>
            </a:r>
            <a:r>
              <a:rPr lang="en-US" sz="2600" dirty="0"/>
              <a:t> that was added</a:t>
            </a:r>
          </a:p>
          <a:p>
            <a:pPr lvl="1"/>
            <a:r>
              <a:rPr lang="en-US" sz="2600" b="1" dirty="0"/>
              <a:t>(0.1 M)(</a:t>
            </a:r>
            <a:r>
              <a:rPr lang="en-US" sz="2600" b="1" dirty="0" smtClean="0"/>
              <a:t>0.02 </a:t>
            </a:r>
            <a:r>
              <a:rPr lang="en-US" sz="2600" b="1" dirty="0"/>
              <a:t>L) = </a:t>
            </a:r>
            <a:r>
              <a:rPr lang="en-US" sz="2600" b="1" dirty="0" smtClean="0"/>
              <a:t>0.002 </a:t>
            </a:r>
            <a:r>
              <a:rPr lang="en-US" sz="2600" b="1" dirty="0" err="1"/>
              <a:t>mol</a:t>
            </a:r>
            <a:r>
              <a:rPr lang="en-US" sz="2600" b="1" dirty="0"/>
              <a:t> </a:t>
            </a:r>
            <a:r>
              <a:rPr lang="en-US" sz="2600" b="1" dirty="0" err="1"/>
              <a:t>NaOH</a:t>
            </a:r>
            <a:endParaRPr lang="en-US" sz="2600" b="1" dirty="0"/>
          </a:p>
          <a:p>
            <a:r>
              <a:rPr lang="en-US" sz="2600" dirty="0" smtClean="0"/>
              <a:t>iii</a:t>
            </a:r>
            <a:r>
              <a:rPr lang="en-US" sz="2600" dirty="0"/>
              <a:t>. Look at your answers for parts </a:t>
            </a:r>
            <a:r>
              <a:rPr lang="en-US" sz="2600" dirty="0" err="1"/>
              <a:t>i</a:t>
            </a:r>
            <a:r>
              <a:rPr lang="en-US" sz="2600" dirty="0"/>
              <a:t> and ii above. What do you know about the acidity/basicity of a solution if the above conditions are true? </a:t>
            </a:r>
          </a:p>
          <a:p>
            <a:pPr lvl="1"/>
            <a:r>
              <a:rPr lang="en-US" sz="2600" b="1" dirty="0" smtClean="0"/>
              <a:t>Moles of acid = moles of base</a:t>
            </a:r>
          </a:p>
          <a:p>
            <a:pPr lvl="1"/>
            <a:r>
              <a:rPr lang="en-US" sz="2600" b="1" dirty="0" smtClean="0"/>
              <a:t>Solution is neutral</a:t>
            </a:r>
            <a:endParaRPr lang="en-US" sz="2600" b="1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8572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274638"/>
            <a:ext cx="8178800" cy="1143000"/>
          </a:xfrm>
        </p:spPr>
        <p:txBody>
          <a:bodyPr>
            <a:noAutofit/>
          </a:bodyPr>
          <a:lstStyle/>
          <a:p>
            <a:r>
              <a:rPr lang="en-US" sz="2400" dirty="0">
                <a:effectLst/>
              </a:rPr>
              <a:t>At point C, a total of 20.00mL of </a:t>
            </a:r>
            <a:r>
              <a:rPr lang="en-US" sz="2400" dirty="0" err="1">
                <a:effectLst/>
              </a:rPr>
              <a:t>NaOH</a:t>
            </a:r>
            <a:r>
              <a:rPr lang="en-US" sz="2400" dirty="0">
                <a:effectLst/>
              </a:rPr>
              <a:t> has been added to the solution. To calculate the pH at point C, you will need to apply the Molarity formula and simple stoichiometry again</a:t>
            </a:r>
            <a:br>
              <a:rPr lang="en-US" sz="2400" dirty="0">
                <a:effectLst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417638"/>
            <a:ext cx="8178800" cy="4800600"/>
          </a:xfrm>
        </p:spPr>
        <p:txBody>
          <a:bodyPr/>
          <a:lstStyle/>
          <a:p>
            <a:r>
              <a:rPr lang="en-US" sz="2600" dirty="0"/>
              <a:t>iv. Determine the pH of the solution at point C. </a:t>
            </a:r>
          </a:p>
          <a:p>
            <a:pPr lvl="1"/>
            <a:r>
              <a:rPr lang="en-US" sz="2600" b="1" dirty="0"/>
              <a:t>pH = 7</a:t>
            </a:r>
          </a:p>
          <a:p>
            <a:r>
              <a:rPr lang="en-US" sz="2600" dirty="0"/>
              <a:t>v. Notice that point C is labeled as the equivalence point. Explain in terms of amount of </a:t>
            </a:r>
            <a:r>
              <a:rPr lang="en-US" sz="2600" dirty="0" err="1"/>
              <a:t>HCl</a:t>
            </a:r>
            <a:r>
              <a:rPr lang="en-US" sz="2600" dirty="0"/>
              <a:t> and </a:t>
            </a:r>
            <a:r>
              <a:rPr lang="en-US" sz="2600" dirty="0" err="1"/>
              <a:t>NaOH</a:t>
            </a:r>
            <a:r>
              <a:rPr lang="en-US" sz="2600" dirty="0"/>
              <a:t> why this is the equivalence point. </a:t>
            </a:r>
          </a:p>
          <a:p>
            <a:pPr lvl="1"/>
            <a:r>
              <a:rPr lang="en-US" sz="2600" b="1" dirty="0"/>
              <a:t>Equal numbers of moles of acid and base present in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274638"/>
            <a:ext cx="8089900" cy="1143000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</a:rPr>
              <a:t>At point D, a total of 30 mL of </a:t>
            </a:r>
            <a:r>
              <a:rPr lang="en-US" sz="2800" dirty="0" err="1">
                <a:effectLst/>
              </a:rPr>
              <a:t>NaOH</a:t>
            </a:r>
            <a:r>
              <a:rPr lang="en-US" sz="2800" dirty="0">
                <a:effectLst/>
              </a:rPr>
              <a:t> has been added. To calculate the pH at point D, you will need to apply the Molarity formula and simple stoichiometry again.  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4100" y="1447800"/>
            <a:ext cx="7879588" cy="54102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i</a:t>
            </a:r>
            <a:r>
              <a:rPr lang="en-US" sz="2800" dirty="0" smtClean="0"/>
              <a:t>. Determine the number of moles of </a:t>
            </a:r>
            <a:r>
              <a:rPr lang="en-US" sz="2800" dirty="0" err="1" smtClean="0"/>
              <a:t>HCl</a:t>
            </a:r>
            <a:r>
              <a:rPr lang="en-US" sz="2800" dirty="0" smtClean="0"/>
              <a:t> that is initially in the beaker (use answer from part B, </a:t>
            </a:r>
            <a:r>
              <a:rPr lang="en-US" sz="2800" dirty="0" err="1" smtClean="0"/>
              <a:t>i</a:t>
            </a:r>
            <a:r>
              <a:rPr lang="en-US" sz="2800" dirty="0" smtClean="0"/>
              <a:t>)</a:t>
            </a:r>
          </a:p>
          <a:p>
            <a:pPr lvl="1"/>
            <a:r>
              <a:rPr lang="en-US" b="1" dirty="0"/>
              <a:t>0.002 </a:t>
            </a:r>
            <a:r>
              <a:rPr lang="en-US" b="1" dirty="0" err="1"/>
              <a:t>mol</a:t>
            </a:r>
            <a:r>
              <a:rPr lang="en-US" b="1" dirty="0"/>
              <a:t> </a:t>
            </a:r>
            <a:r>
              <a:rPr lang="en-US" b="1" dirty="0" err="1"/>
              <a:t>HCl</a:t>
            </a:r>
            <a:endParaRPr lang="en-US" b="1" dirty="0"/>
          </a:p>
          <a:p>
            <a:r>
              <a:rPr lang="en-US" sz="2800" dirty="0" smtClean="0"/>
              <a:t>ii. Calculate the number of moles of </a:t>
            </a:r>
            <a:r>
              <a:rPr lang="en-US" sz="2800" dirty="0" err="1" smtClean="0"/>
              <a:t>NaOH</a:t>
            </a:r>
            <a:r>
              <a:rPr lang="en-US" sz="2800" dirty="0" smtClean="0"/>
              <a:t> that was added</a:t>
            </a:r>
          </a:p>
          <a:p>
            <a:pPr lvl="1"/>
            <a:r>
              <a:rPr lang="en-US" b="1" dirty="0"/>
              <a:t>(0.1 M)(</a:t>
            </a:r>
            <a:r>
              <a:rPr lang="en-US" b="1" dirty="0" smtClean="0"/>
              <a:t>0.03 </a:t>
            </a:r>
            <a:r>
              <a:rPr lang="en-US" b="1" dirty="0"/>
              <a:t>L) = </a:t>
            </a:r>
            <a:r>
              <a:rPr lang="en-US" b="1" dirty="0" smtClean="0"/>
              <a:t>0.003 </a:t>
            </a:r>
            <a:r>
              <a:rPr lang="en-US" b="1" dirty="0" err="1"/>
              <a:t>mol</a:t>
            </a:r>
            <a:r>
              <a:rPr lang="en-US" b="1" dirty="0"/>
              <a:t> </a:t>
            </a:r>
            <a:r>
              <a:rPr lang="en-US" b="1" dirty="0" err="1"/>
              <a:t>NaOH</a:t>
            </a:r>
            <a:endParaRPr lang="en-US" b="1" dirty="0"/>
          </a:p>
          <a:p>
            <a:r>
              <a:rPr lang="en-US" sz="2800" dirty="0" smtClean="0"/>
              <a:t>iii. Calculate the number of moles of </a:t>
            </a:r>
            <a:r>
              <a:rPr lang="en-US" sz="2800" dirty="0" err="1" smtClean="0"/>
              <a:t>NaOH</a:t>
            </a:r>
            <a:r>
              <a:rPr lang="en-US" sz="2800" dirty="0" smtClean="0"/>
              <a:t> that is still unreacted after the addition of </a:t>
            </a:r>
            <a:r>
              <a:rPr lang="en-US" sz="2800" dirty="0" err="1" smtClean="0"/>
              <a:t>NaOH</a:t>
            </a:r>
            <a:endParaRPr lang="en-US" sz="2800" dirty="0" smtClean="0"/>
          </a:p>
          <a:p>
            <a:pPr lvl="1"/>
            <a:r>
              <a:rPr lang="en-US" b="1" dirty="0" smtClean="0"/>
              <a:t>0.003 </a:t>
            </a:r>
            <a:r>
              <a:rPr lang="en-US" b="1" dirty="0" err="1"/>
              <a:t>mol</a:t>
            </a:r>
            <a:r>
              <a:rPr lang="en-US" b="1" dirty="0"/>
              <a:t> </a:t>
            </a:r>
            <a:r>
              <a:rPr lang="en-US" b="1" dirty="0" err="1" smtClean="0"/>
              <a:t>NaOH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en-US" b="1" dirty="0" smtClean="0"/>
              <a:t>0.002 </a:t>
            </a:r>
            <a:r>
              <a:rPr lang="en-US" b="1" dirty="0" err="1"/>
              <a:t>mol</a:t>
            </a:r>
            <a:r>
              <a:rPr lang="en-US" b="1" dirty="0"/>
              <a:t> </a:t>
            </a:r>
            <a:r>
              <a:rPr lang="en-US" b="1" dirty="0" err="1" smtClean="0"/>
              <a:t>HCl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= </a:t>
            </a:r>
            <a:r>
              <a:rPr lang="en-US" b="1" dirty="0"/>
              <a:t>0.001 </a:t>
            </a:r>
            <a:r>
              <a:rPr lang="en-US" b="1" dirty="0" err="1"/>
              <a:t>mol</a:t>
            </a:r>
            <a:r>
              <a:rPr lang="en-US" b="1" dirty="0"/>
              <a:t> </a:t>
            </a:r>
            <a:r>
              <a:rPr lang="en-US" b="1" dirty="0" err="1" smtClean="0"/>
              <a:t>NaOH</a:t>
            </a:r>
            <a:r>
              <a:rPr lang="en-US" b="1" dirty="0" smtClean="0"/>
              <a:t> unreacted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902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00" y="330200"/>
            <a:ext cx="8166100" cy="1143000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</a:rPr>
              <a:t>At point D, a total of 30 mL of </a:t>
            </a:r>
            <a:r>
              <a:rPr lang="en-US" sz="2800" dirty="0" err="1">
                <a:effectLst/>
              </a:rPr>
              <a:t>NaOH</a:t>
            </a:r>
            <a:r>
              <a:rPr lang="en-US" sz="2800" dirty="0">
                <a:effectLst/>
              </a:rPr>
              <a:t> has been added. To calculate the pH at point D, you will need to apply the Molarity formula and simple stoichiometry again.  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7900" y="1473200"/>
                <a:ext cx="81661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sz="2600" dirty="0" smtClean="0"/>
                  <a:t>iv. Determine the new volume of the solution after the addition of the </a:t>
                </a:r>
                <a:r>
                  <a:rPr lang="en-US" sz="2600" dirty="0" err="1"/>
                  <a:t>NaOH</a:t>
                </a:r>
                <a:r>
                  <a:rPr lang="en-US" sz="2600" dirty="0"/>
                  <a:t>.  </a:t>
                </a:r>
                <a:endParaRPr lang="en-US" sz="2600" dirty="0" smtClean="0"/>
              </a:p>
              <a:p>
                <a:pPr lvl="1"/>
                <a:r>
                  <a:rPr lang="en-US" sz="2600" dirty="0"/>
                  <a:t>20 mL acid + </a:t>
                </a:r>
                <a:r>
                  <a:rPr lang="en-US" sz="2600" dirty="0" smtClean="0"/>
                  <a:t>30 </a:t>
                </a:r>
                <a:r>
                  <a:rPr lang="en-US" sz="2600" dirty="0"/>
                  <a:t>mL </a:t>
                </a:r>
                <a:r>
                  <a:rPr lang="en-US" sz="2600" dirty="0" err="1"/>
                  <a:t>NaOH</a:t>
                </a:r>
                <a:r>
                  <a:rPr lang="en-US" sz="2600" dirty="0"/>
                  <a:t> = </a:t>
                </a:r>
                <a:r>
                  <a:rPr lang="en-US" sz="2600" b="1" dirty="0" smtClean="0"/>
                  <a:t>50 </a:t>
                </a:r>
                <a:r>
                  <a:rPr lang="en-US" sz="2600" b="1" dirty="0"/>
                  <a:t>mL solution</a:t>
                </a:r>
              </a:p>
              <a:p>
                <a:r>
                  <a:rPr lang="en-US" sz="2600" dirty="0" smtClean="0"/>
                  <a:t>v</a:t>
                </a:r>
                <a:r>
                  <a:rPr lang="en-US" sz="2600" dirty="0"/>
                  <a:t>. Use your answers from parts iii and iv above to determine the new Molarity of </a:t>
                </a:r>
                <a:r>
                  <a:rPr lang="en-US" sz="2600" dirty="0" err="1"/>
                  <a:t>NaOH</a:t>
                </a:r>
                <a:endParaRPr lang="en-US" sz="26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1" i="1" dirty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600" b="1" i="1" dirty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600" b="1" i="1" dirty="0">
                            <a:latin typeface="Cambria Math" panose="02040503050406030204" pitchFamily="18" charset="0"/>
                          </a:rPr>
                          <m:t>𝟎𝟎𝟏</m:t>
                        </m:r>
                        <m:r>
                          <a:rPr lang="en-US" sz="2600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1" i="1" dirty="0">
                            <a:latin typeface="Cambria Math" panose="02040503050406030204" pitchFamily="18" charset="0"/>
                          </a:rPr>
                          <m:t>𝒎𝒐𝒍</m:t>
                        </m:r>
                        <m:r>
                          <a:rPr lang="en-US" sz="26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1" i="1" dirty="0" smtClean="0">
                            <a:latin typeface="Cambria Math" panose="02040503050406030204" pitchFamily="18" charset="0"/>
                          </a:rPr>
                          <m:t>𝑵𝒂𝑶𝑯</m:t>
                        </m:r>
                      </m:num>
                      <m:den>
                        <m:r>
                          <a:rPr lang="en-US" sz="2600" b="1" i="1" dirty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600" b="1" i="1" dirty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600" b="1" i="1" dirty="0">
                            <a:latin typeface="Cambria Math" panose="02040503050406030204" pitchFamily="18" charset="0"/>
                          </a:rPr>
                          <m:t>𝟎𝟓</m:t>
                        </m:r>
                        <m:r>
                          <a:rPr lang="en-US" sz="2600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1" i="1" dirty="0"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</m:oMath>
                </a14:m>
                <a:r>
                  <a:rPr lang="en-US" sz="2600" b="1" dirty="0"/>
                  <a:t>= </a:t>
                </a:r>
                <a:r>
                  <a:rPr lang="en-US" sz="2600" b="1" dirty="0" smtClean="0"/>
                  <a:t>0.02 M </a:t>
                </a:r>
                <a:r>
                  <a:rPr lang="en-US" sz="2600" b="1" dirty="0" err="1" smtClean="0"/>
                  <a:t>NaOH</a:t>
                </a:r>
                <a:endParaRPr lang="en-US" sz="2600" dirty="0"/>
              </a:p>
              <a:p>
                <a:r>
                  <a:rPr lang="en-US" sz="2600" dirty="0"/>
                  <a:t>vi. Now, calculate the pH of the solution at point D (Hint: calculate pOH first). </a:t>
                </a:r>
                <a:endParaRPr lang="en-US" sz="2600" dirty="0" smtClean="0"/>
              </a:p>
              <a:p>
                <a:pPr lvl="1"/>
                <a:r>
                  <a:rPr lang="en-US" sz="2600" dirty="0" smtClean="0"/>
                  <a:t>pOH = - log (.02) = 1.70</a:t>
                </a:r>
              </a:p>
              <a:p>
                <a:pPr lvl="1"/>
                <a:r>
                  <a:rPr lang="en-US" sz="2600" b="1" dirty="0" smtClean="0"/>
                  <a:t>pH = 12.30</a:t>
                </a:r>
                <a:endParaRPr lang="en-US" sz="2600" b="1" dirty="0"/>
              </a:p>
              <a:p>
                <a:endParaRPr lang="en-US" sz="2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7900" y="1473200"/>
                <a:ext cx="8166100" cy="4800600"/>
              </a:xfrm>
              <a:blipFill>
                <a:blip r:embed="rId2"/>
                <a:stretch>
                  <a:fillRect t="-1271" b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01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1256</TotalTime>
  <Words>1344</Words>
  <Application>Microsoft Office PowerPoint</Application>
  <PresentationFormat>On-screen Show (4:3)</PresentationFormat>
  <Paragraphs>138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Cambria Math</vt:lpstr>
      <vt:lpstr>Gill Sans MT</vt:lpstr>
      <vt:lpstr>Lucida Sans Unicode</vt:lpstr>
      <vt:lpstr>Verdana</vt:lpstr>
      <vt:lpstr>Wingdings 2</vt:lpstr>
      <vt:lpstr>Solstice</vt:lpstr>
      <vt:lpstr>AP Chem</vt:lpstr>
      <vt:lpstr>PowerPoint Presentation</vt:lpstr>
      <vt:lpstr>A:  At point A, none of the base has been added yet. Calculate the initial pH of the solution at point A (Hint: HCl is a strong acid).  </vt:lpstr>
      <vt:lpstr>At point B, 10.00 mL of the NaOH has been added. To calculate the pH at point B, you will need to apply the Molarity formula and simple stoichiometry.   </vt:lpstr>
      <vt:lpstr>At point B, 10.00 mL of the NaOH has been added. To calculate the pH at point B, you will need to apply the Molarity formula and simple stoichiometry.   </vt:lpstr>
      <vt:lpstr>At point C, a total of 20.00mL of NaOH has been added to the solution. To calculate the pH at point C, you will need to apply the Molarity formula and simple stoichiometry again </vt:lpstr>
      <vt:lpstr>At point C, a total of 20.00mL of NaOH has been added to the solution. To calculate the pH at point C, you will need to apply the Molarity formula and simple stoichiometry again </vt:lpstr>
      <vt:lpstr>At point D, a total of 30 mL of NaOH has been added. To calculate the pH at point D, you will need to apply the Molarity formula and simple stoichiometry again.   </vt:lpstr>
      <vt:lpstr>At point D, a total of 30 mL of NaOH has been added. To calculate the pH at point D, you will need to apply the Molarity formula and simple stoichiometry again.   </vt:lpstr>
      <vt:lpstr>PowerPoint Presentation</vt:lpstr>
      <vt:lpstr>PowerPoint Presentation</vt:lpstr>
      <vt:lpstr>At point A, none of the base has been added yet. Calculate the initial pH of the solution at point A (Hint: Acetic Acid is a weak acid, so set up an equilibrium calculation using Ka). Ka for acetic acid = 1.8 x 10-5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Titrations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Ye</dc:creator>
  <cp:lastModifiedBy>Karen Ye</cp:lastModifiedBy>
  <cp:revision>14</cp:revision>
  <dcterms:created xsi:type="dcterms:W3CDTF">2018-03-05T23:44:39Z</dcterms:created>
  <dcterms:modified xsi:type="dcterms:W3CDTF">2018-03-06T20:41:03Z</dcterms:modified>
</cp:coreProperties>
</file>