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83" r:id="rId2"/>
    <p:sldId id="286" r:id="rId3"/>
    <p:sldId id="287" r:id="rId4"/>
    <p:sldId id="288" r:id="rId5"/>
    <p:sldId id="289" r:id="rId6"/>
    <p:sldId id="276" r:id="rId7"/>
    <p:sldId id="278" r:id="rId8"/>
    <p:sldId id="279" r:id="rId9"/>
    <p:sldId id="280" r:id="rId10"/>
    <p:sldId id="281" r:id="rId11"/>
    <p:sldId id="275" r:id="rId12"/>
    <p:sldId id="284" r:id="rId13"/>
    <p:sldId id="285" r:id="rId14"/>
    <p:sldId id="28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81" autoAdjust="0"/>
    <p:restoredTop sz="93817" autoAdjust="0"/>
  </p:normalViewPr>
  <p:slideViewPr>
    <p:cSldViewPr snapToGrid="0">
      <p:cViewPr varScale="1">
        <p:scale>
          <a:sx n="63" d="100"/>
          <a:sy n="63" d="100"/>
        </p:scale>
        <p:origin x="17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DA50A-CB8D-44B0-AD5B-7CAA5269A199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A608B-CE78-4E74-A0B9-3FB0DA755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41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2E7119-601D-488B-90BC-9E1B2E366CE0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2417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314035-D906-48B0-B040-B5278E35C26C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0368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36931E-E6DC-4508-8FFD-2D17B01D7609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7715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35A1D6-57FF-41A8-AEDB-F4A2B8CD49E6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9480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800B8D-6B96-448D-90F3-9D534D1313AE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2175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829E-E2DE-4751-B7F9-E80D37610D1E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C4FC-21CB-4A59-9F47-F93DF365479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49458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829E-E2DE-4751-B7F9-E80D37610D1E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C4FC-21CB-4A59-9F47-F93DF3654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05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43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4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829E-E2DE-4751-B7F9-E80D37610D1E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C4FC-21CB-4A59-9F47-F93DF3654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123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829E-E2DE-4751-B7F9-E80D37610D1E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C4FC-21CB-4A59-9F47-F93DF3654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259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829E-E2DE-4751-B7F9-E80D37610D1E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C4FC-21CB-4A59-9F47-F93DF365479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20913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829E-E2DE-4751-B7F9-E80D37610D1E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C4FC-21CB-4A59-9F47-F93DF3654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058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829E-E2DE-4751-B7F9-E80D37610D1E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C4FC-21CB-4A59-9F47-F93DF3654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5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829E-E2DE-4751-B7F9-E80D37610D1E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C4FC-21CB-4A59-9F47-F93DF3654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1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829E-E2DE-4751-B7F9-E80D37610D1E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C4FC-21CB-4A59-9F47-F93DF365479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395412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3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829E-E2DE-4751-B7F9-E80D37610D1E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C4FC-21CB-4A59-9F47-F93DF3654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0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829E-E2DE-4751-B7F9-E80D37610D1E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C4FC-21CB-4A59-9F47-F93DF365479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7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3589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5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Oval 7"/>
          <p:cNvSpPr/>
          <p:nvPr/>
        </p:nvSpPr>
        <p:spPr>
          <a:xfrm>
            <a:off x="168818" y="21106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Donut 10"/>
          <p:cNvSpPr/>
          <p:nvPr/>
        </p:nvSpPr>
        <p:spPr>
          <a:xfrm rot="2315675">
            <a:off x="182882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2875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3F8829E-E2DE-4751-B7F9-E80D37610D1E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71FC4FC-21CB-4A59-9F47-F93DF3654797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1083157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9B888-F0DB-4B70-9DAD-DC922A2C5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9208" y="91440"/>
            <a:ext cx="7498080" cy="1143000"/>
          </a:xfrm>
        </p:spPr>
        <p:txBody>
          <a:bodyPr/>
          <a:lstStyle/>
          <a:p>
            <a:r>
              <a:rPr lang="en-US" dirty="0"/>
              <a:t>AP Chem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7F102-0F8F-4C0A-B1D2-45869963C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320" y="1234440"/>
            <a:ext cx="8636000" cy="4800600"/>
          </a:xfrm>
        </p:spPr>
        <p:txBody>
          <a:bodyPr/>
          <a:lstStyle/>
          <a:p>
            <a:r>
              <a:rPr lang="en-US" dirty="0"/>
              <a:t>Work on Le </a:t>
            </a:r>
            <a:r>
              <a:rPr lang="en-US" dirty="0" err="1"/>
              <a:t>Chatelier’s</a:t>
            </a:r>
            <a:r>
              <a:rPr lang="en-US" dirty="0"/>
              <a:t> Principle Warm Up (#1)</a:t>
            </a:r>
          </a:p>
          <a:p>
            <a:r>
              <a:rPr lang="en-US" dirty="0"/>
              <a:t>Get HW checked</a:t>
            </a:r>
          </a:p>
          <a:p>
            <a:r>
              <a:rPr lang="en-US" dirty="0"/>
              <a:t>Today: Equilibrium Constant</a:t>
            </a:r>
          </a:p>
        </p:txBody>
      </p:sp>
    </p:spTree>
    <p:extLst>
      <p:ext uri="{BB962C8B-B14F-4D97-AF65-F5344CB8AC3E}">
        <p14:creationId xmlns:p14="http://schemas.microsoft.com/office/powerpoint/2010/main" val="1239143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049020" y="-160337"/>
            <a:ext cx="749808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The Equilibrium Constant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4700" y="1054100"/>
            <a:ext cx="7772400" cy="1219200"/>
          </a:xfrm>
        </p:spPr>
        <p:txBody>
          <a:bodyPr/>
          <a:lstStyle/>
          <a:p>
            <a:pPr eaLnBrk="1" hangingPunct="1"/>
            <a:r>
              <a:rPr lang="en-US" altLang="en-US"/>
              <a:t>Consider the generalized reaction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911860" y="2547938"/>
            <a:ext cx="7772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3200" dirty="0">
                <a:solidFill>
                  <a:prstClr val="black"/>
                </a:solidFill>
                <a:latin typeface="Footlight MT Light" panose="0204060206030A020304" pitchFamily="18" charset="0"/>
              </a:rPr>
              <a:t>The equilibrium expression for this reaction would be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054862" y="3690940"/>
            <a:ext cx="3190875" cy="1311275"/>
            <a:chOff x="2078" y="3168"/>
            <a:chExt cx="2010" cy="826"/>
          </a:xfrm>
        </p:grpSpPr>
        <p:sp>
          <p:nvSpPr>
            <p:cNvPr id="10254" name="Rectangle 9"/>
            <p:cNvSpPr>
              <a:spLocks noChangeArrowheads="1"/>
            </p:cNvSpPr>
            <p:nvPr/>
          </p:nvSpPr>
          <p:spPr bwMode="auto">
            <a:xfrm>
              <a:off x="2078" y="3360"/>
              <a:ext cx="940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4000" i="1">
                  <a:solidFill>
                    <a:srgbClr val="C82E32"/>
                  </a:solidFill>
                </a:rPr>
                <a:t>K</a:t>
              </a:r>
              <a:r>
                <a:rPr lang="en-US" altLang="en-US" sz="4000" i="1" baseline="-25000">
                  <a:solidFill>
                    <a:srgbClr val="C82E32"/>
                  </a:solidFill>
                </a:rPr>
                <a:t>eq</a:t>
              </a:r>
              <a:r>
                <a:rPr lang="en-US" altLang="en-US" sz="4000">
                  <a:solidFill>
                    <a:srgbClr val="C82E32"/>
                  </a:solidFill>
                </a:rPr>
                <a:t> = </a:t>
              </a:r>
            </a:p>
          </p:txBody>
        </p:sp>
        <p:grpSp>
          <p:nvGrpSpPr>
            <p:cNvPr id="10255" name="Group 12"/>
            <p:cNvGrpSpPr>
              <a:grpSpLocks/>
            </p:cNvGrpSpPr>
            <p:nvPr/>
          </p:nvGrpSpPr>
          <p:grpSpPr bwMode="auto">
            <a:xfrm>
              <a:off x="2880" y="3168"/>
              <a:ext cx="1208" cy="826"/>
              <a:chOff x="3312" y="3156"/>
              <a:chExt cx="1208" cy="826"/>
            </a:xfrm>
          </p:grpSpPr>
          <p:sp>
            <p:nvSpPr>
              <p:cNvPr id="10256" name="Rectangle 10"/>
              <p:cNvSpPr>
                <a:spLocks noChangeArrowheads="1"/>
              </p:cNvSpPr>
              <p:nvPr/>
            </p:nvSpPr>
            <p:spPr bwMode="auto">
              <a:xfrm>
                <a:off x="3358" y="3156"/>
                <a:ext cx="1162" cy="8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sz="4000">
                    <a:solidFill>
                      <a:srgbClr val="C82E32"/>
                    </a:solidFill>
                  </a:rPr>
                  <a:t>[C]</a:t>
                </a:r>
                <a:r>
                  <a:rPr lang="en-US" altLang="en-US" sz="4000" baseline="30000">
                    <a:solidFill>
                      <a:srgbClr val="C82E32"/>
                    </a:solidFill>
                  </a:rPr>
                  <a:t>c</a:t>
                </a:r>
                <a:r>
                  <a:rPr lang="en-US" altLang="en-US" sz="4000">
                    <a:solidFill>
                      <a:srgbClr val="C82E32"/>
                    </a:solidFill>
                  </a:rPr>
                  <a:t>[D]</a:t>
                </a:r>
                <a:r>
                  <a:rPr lang="en-US" altLang="en-US" sz="4000" baseline="30000">
                    <a:solidFill>
                      <a:srgbClr val="C82E32"/>
                    </a:solidFill>
                  </a:rPr>
                  <a:t>d</a:t>
                </a:r>
                <a:endParaRPr lang="en-US" altLang="en-US" sz="4000">
                  <a:solidFill>
                    <a:srgbClr val="C82E32"/>
                  </a:solidFill>
                </a:endParaRPr>
              </a:p>
              <a:p>
                <a:r>
                  <a:rPr lang="en-US" altLang="en-US" sz="4000">
                    <a:solidFill>
                      <a:srgbClr val="C82E32"/>
                    </a:solidFill>
                  </a:rPr>
                  <a:t>[A]</a:t>
                </a:r>
                <a:r>
                  <a:rPr lang="en-US" altLang="en-US" sz="4000" baseline="30000">
                    <a:solidFill>
                      <a:srgbClr val="C82E32"/>
                    </a:solidFill>
                  </a:rPr>
                  <a:t>a</a:t>
                </a:r>
                <a:r>
                  <a:rPr lang="en-US" altLang="en-US" sz="4000">
                    <a:solidFill>
                      <a:srgbClr val="C82E32"/>
                    </a:solidFill>
                  </a:rPr>
                  <a:t>[B]</a:t>
                </a:r>
                <a:r>
                  <a:rPr lang="en-US" altLang="en-US" sz="4000" baseline="30000">
                    <a:solidFill>
                      <a:srgbClr val="C82E32"/>
                    </a:solidFill>
                  </a:rPr>
                  <a:t>b</a:t>
                </a:r>
                <a:endParaRPr lang="en-US" altLang="en-US" sz="4000">
                  <a:solidFill>
                    <a:srgbClr val="C82E32"/>
                  </a:solidFill>
                </a:endParaRPr>
              </a:p>
            </p:txBody>
          </p:sp>
          <p:sp>
            <p:nvSpPr>
              <p:cNvPr id="10257" name="Line 11"/>
              <p:cNvSpPr>
                <a:spLocks noChangeShapeType="1"/>
              </p:cNvSpPr>
              <p:nvPr/>
            </p:nvSpPr>
            <p:spPr bwMode="auto">
              <a:xfrm>
                <a:off x="3312" y="3591"/>
                <a:ext cx="1200" cy="0"/>
              </a:xfrm>
              <a:prstGeom prst="line">
                <a:avLst/>
              </a:prstGeom>
              <a:noFill/>
              <a:ln w="28575">
                <a:solidFill>
                  <a:srgbClr val="C82E3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  <a:latin typeface="Gill Sans MT"/>
                </a:endParaRPr>
              </a:p>
            </p:txBody>
          </p:sp>
        </p:grp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2222500" y="1816100"/>
            <a:ext cx="4787900" cy="579438"/>
            <a:chOff x="1344" y="1978"/>
            <a:chExt cx="3016" cy="365"/>
          </a:xfrm>
        </p:grpSpPr>
        <p:sp>
          <p:nvSpPr>
            <p:cNvPr id="10251" name="Rectangle 16"/>
            <p:cNvSpPr>
              <a:spLocks noChangeArrowheads="1"/>
            </p:cNvSpPr>
            <p:nvPr/>
          </p:nvSpPr>
          <p:spPr bwMode="auto">
            <a:xfrm>
              <a:off x="1344" y="1978"/>
              <a:ext cx="103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3200">
                  <a:solidFill>
                    <a:srgbClr val="C82E32"/>
                  </a:solidFill>
                </a:rPr>
                <a:t>aA + bB</a:t>
              </a:r>
            </a:p>
          </p:txBody>
        </p:sp>
        <p:sp>
          <p:nvSpPr>
            <p:cNvPr id="10252" name="Rectangle 17"/>
            <p:cNvSpPr>
              <a:spLocks noChangeArrowheads="1"/>
            </p:cNvSpPr>
            <p:nvPr/>
          </p:nvSpPr>
          <p:spPr bwMode="auto">
            <a:xfrm>
              <a:off x="3312" y="1978"/>
              <a:ext cx="104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3200">
                  <a:solidFill>
                    <a:srgbClr val="C82E32"/>
                  </a:solidFill>
                </a:rPr>
                <a:t>cC + dD</a:t>
              </a:r>
            </a:p>
          </p:txBody>
        </p:sp>
        <p:pic>
          <p:nvPicPr>
            <p:cNvPr id="10253" name="Picture 18" descr="equilibr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3" y="2101"/>
              <a:ext cx="784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049020" y="5230815"/>
            <a:ext cx="8305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>
                <a:solidFill>
                  <a:prstClr val="black"/>
                </a:solidFill>
                <a:latin typeface="Footlight MT Light" panose="0204060206030A020304" pitchFamily="18" charset="0"/>
              </a:rPr>
              <a:t>** the equilibrium constant expression depends only on the stoichiometry and temperature, NOT on its mechanism!!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036310" y="3459959"/>
            <a:ext cx="2971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>
                <a:solidFill>
                  <a:prstClr val="black"/>
                </a:solidFill>
                <a:latin typeface="Footlight MT Light" panose="0204060206030A020304" pitchFamily="18" charset="0"/>
              </a:rPr>
              <a:t>Equilibrium constant expression</a:t>
            </a:r>
          </a:p>
        </p:txBody>
      </p:sp>
      <p:cxnSp>
        <p:nvCxnSpPr>
          <p:cNvPr id="19" name="Straight Arrow Connector 18"/>
          <p:cNvCxnSpPr>
            <a:cxnSpLocks noChangeShapeType="1"/>
          </p:cNvCxnSpPr>
          <p:nvPr/>
        </p:nvCxnSpPr>
        <p:spPr bwMode="auto">
          <a:xfrm rot="10800000" flipV="1">
            <a:off x="5245735" y="4179888"/>
            <a:ext cx="1066800" cy="2286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36270042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508" y="0"/>
            <a:ext cx="7498080" cy="1143000"/>
          </a:xfrm>
        </p:spPr>
        <p:txBody>
          <a:bodyPr/>
          <a:lstStyle/>
          <a:p>
            <a:r>
              <a:rPr lang="en-US" dirty="0"/>
              <a:t>Some notes about K…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508" y="1054100"/>
            <a:ext cx="8127492" cy="4800600"/>
          </a:xfrm>
        </p:spPr>
        <p:txBody>
          <a:bodyPr/>
          <a:lstStyle/>
          <a:p>
            <a:r>
              <a:rPr lang="en-US" dirty="0"/>
              <a:t>It does not have units</a:t>
            </a:r>
          </a:p>
          <a:p>
            <a:r>
              <a:rPr lang="en-US" b="1" u="sng" dirty="0">
                <a:solidFill>
                  <a:srgbClr val="FF0000"/>
                </a:solidFill>
              </a:rPr>
              <a:t>Only gases and aqueous substances are included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dirty="0"/>
              <a:t>as part of the equilibrium expression. Solids and liquids are omitted from equilibrium expressions. </a:t>
            </a:r>
          </a:p>
          <a:p>
            <a:r>
              <a:rPr lang="en-US" dirty="0"/>
              <a:t>There are different types of K constants depending on the reaction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658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39EB1-90FF-4F9F-907A-CB5A508A0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274638"/>
            <a:ext cx="8009763" cy="1143000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Types of K </a:t>
            </a:r>
            <a:br>
              <a:rPr lang="en-US" b="1" u="sng" dirty="0"/>
            </a:br>
            <a:r>
              <a:rPr lang="en-US" b="1" u="sng" dirty="0"/>
              <a:t>(Equilibrium Constants)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500E2-B819-41F6-9BB1-425A44240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8225" y="1447800"/>
            <a:ext cx="7895463" cy="4800600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K</a:t>
            </a:r>
            <a:r>
              <a:rPr lang="en-US" b="1" baseline="-25000" dirty="0"/>
              <a:t>c</a:t>
            </a:r>
            <a:r>
              <a:rPr lang="en-US" b="1" dirty="0"/>
              <a:t> </a:t>
            </a:r>
            <a:r>
              <a:rPr lang="en-US" dirty="0"/>
              <a:t>– Equilibrium Constant Using Concentration (Molarity)</a:t>
            </a:r>
          </a:p>
          <a:p>
            <a:pPr lvl="0"/>
            <a:r>
              <a:rPr lang="en-US" b="1" dirty="0" err="1"/>
              <a:t>K</a:t>
            </a:r>
            <a:r>
              <a:rPr lang="en-US" b="1" baseline="-25000" dirty="0" err="1"/>
              <a:t>p</a:t>
            </a:r>
            <a:r>
              <a:rPr lang="en-US" dirty="0"/>
              <a:t> – Equilibrium Constant Using Gas Partial Pressures </a:t>
            </a:r>
          </a:p>
          <a:p>
            <a:pPr lvl="0"/>
            <a:r>
              <a:rPr lang="en-US" b="1" dirty="0" err="1"/>
              <a:t>K</a:t>
            </a:r>
            <a:r>
              <a:rPr lang="en-US" b="1" baseline="-25000" dirty="0" err="1"/>
              <a:t>sp</a:t>
            </a:r>
            <a:r>
              <a:rPr lang="en-US" baseline="-25000" dirty="0"/>
              <a:t> </a:t>
            </a:r>
            <a:r>
              <a:rPr lang="en-US" dirty="0"/>
              <a:t>– Solubility Product Constant (used for partially soluble solids)</a:t>
            </a:r>
          </a:p>
          <a:p>
            <a:r>
              <a:rPr lang="en-US" dirty="0"/>
              <a:t>**Remember, </a:t>
            </a:r>
            <a:r>
              <a:rPr lang="en-US" b="1" u="sng" dirty="0"/>
              <a:t>only gases and aqueous substances</a:t>
            </a:r>
            <a:r>
              <a:rPr lang="en-US" dirty="0"/>
              <a:t> are included as part of the K equilibrium expression!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988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81232-68BA-415C-AB69-BA5B030B4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458" y="131763"/>
            <a:ext cx="8146542" cy="1143000"/>
          </a:xfrm>
        </p:spPr>
        <p:txBody>
          <a:bodyPr/>
          <a:lstStyle/>
          <a:p>
            <a:r>
              <a:rPr lang="en-US" dirty="0"/>
              <a:t>Meaning of 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48E7C-200D-49FE-9DAA-372DD6415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447800"/>
            <a:ext cx="8019288" cy="4800600"/>
          </a:xfrm>
        </p:spPr>
        <p:txBody>
          <a:bodyPr/>
          <a:lstStyle/>
          <a:p>
            <a:pPr lvl="1"/>
            <a:r>
              <a:rPr lang="en-US" dirty="0"/>
              <a:t>If K &lt; 1, the </a:t>
            </a:r>
            <a:r>
              <a:rPr lang="en-US" sz="3600" b="1" u="sng" dirty="0">
                <a:solidFill>
                  <a:srgbClr val="FF0000"/>
                </a:solidFill>
              </a:rPr>
              <a:t>reaction favors the reactants (</a:t>
            </a:r>
            <a:r>
              <a:rPr lang="en-US" sz="3600" u="sng" dirty="0"/>
              <a:t>more reactants present at equilibrium</a:t>
            </a:r>
            <a:r>
              <a:rPr lang="en-US" sz="3600" b="1" u="sng" dirty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If K &gt; 1, the </a:t>
            </a:r>
            <a:r>
              <a:rPr lang="en-US" sz="3600" b="1" u="sng" dirty="0">
                <a:solidFill>
                  <a:srgbClr val="FF0000"/>
                </a:solidFill>
              </a:rPr>
              <a:t>reaction favors the products (</a:t>
            </a:r>
            <a:r>
              <a:rPr lang="en-US" sz="3600" u="sng" dirty="0"/>
              <a:t>more products present at equilibrium</a:t>
            </a:r>
            <a:r>
              <a:rPr lang="en-US" sz="3600" b="1" u="sng" dirty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730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108" y="0"/>
            <a:ext cx="7498080" cy="1143000"/>
          </a:xfrm>
        </p:spPr>
        <p:txBody>
          <a:bodyPr>
            <a:normAutofit/>
          </a:bodyPr>
          <a:lstStyle/>
          <a:p>
            <a:r>
              <a:rPr lang="en-US" b="1" dirty="0"/>
              <a:t>Practice: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1108" y="927100"/>
            <a:ext cx="8152892" cy="480060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dirty="0"/>
              <a:t>Write the equilibrium expression for K</a:t>
            </a:r>
            <a:r>
              <a:rPr lang="en-US" baseline="-25000" dirty="0"/>
              <a:t>c </a:t>
            </a:r>
            <a:r>
              <a:rPr lang="en-US" dirty="0"/>
              <a:t>for the following reactions: </a:t>
            </a:r>
          </a:p>
          <a:p>
            <a:pPr marL="596646" indent="-514350">
              <a:buFont typeface="+mj-lt"/>
              <a:buAutoNum type="alphaLcParenR"/>
            </a:pPr>
            <a:r>
              <a:rPr lang="en-US" dirty="0"/>
              <a:t>2 O</a:t>
            </a:r>
            <a:r>
              <a:rPr lang="en-US" baseline="-25000" dirty="0"/>
              <a:t>3</a:t>
            </a:r>
            <a:r>
              <a:rPr lang="en-US" dirty="0"/>
              <a:t> (g)  ⇌ 3 O</a:t>
            </a:r>
            <a:r>
              <a:rPr lang="en-US" baseline="-25000" dirty="0"/>
              <a:t>2</a:t>
            </a:r>
            <a:r>
              <a:rPr lang="en-US" dirty="0"/>
              <a:t>(g)</a:t>
            </a:r>
          </a:p>
          <a:p>
            <a:pPr marL="596646" indent="-514350">
              <a:buFont typeface="+mj-lt"/>
              <a:buAutoNum type="alphaLcParenR"/>
            </a:pPr>
            <a:endParaRPr lang="en-US" dirty="0"/>
          </a:p>
          <a:p>
            <a:pPr marL="596646" indent="-514350">
              <a:buFont typeface="+mj-lt"/>
              <a:buAutoNum type="alphaLcParenR"/>
            </a:pPr>
            <a:r>
              <a:rPr lang="en-US" dirty="0"/>
              <a:t>2 NO (g) + Cl</a:t>
            </a:r>
            <a:r>
              <a:rPr lang="en-US" baseline="-25000" dirty="0"/>
              <a:t>2</a:t>
            </a:r>
            <a:r>
              <a:rPr lang="en-US" dirty="0"/>
              <a:t> (g) ⇌ 2 </a:t>
            </a:r>
            <a:r>
              <a:rPr lang="en-US" dirty="0" err="1"/>
              <a:t>NOCl</a:t>
            </a:r>
            <a:r>
              <a:rPr lang="en-US" dirty="0"/>
              <a:t> (g) </a:t>
            </a:r>
          </a:p>
          <a:p>
            <a:pPr marL="596646" indent="-514350">
              <a:buFont typeface="+mj-lt"/>
              <a:buAutoNum type="alphaLcParenR"/>
            </a:pPr>
            <a:endParaRPr lang="en-US" dirty="0"/>
          </a:p>
          <a:p>
            <a:pPr marL="596646" indent="-514350">
              <a:buFont typeface="+mj-lt"/>
              <a:buAutoNum type="alphaLcParenR"/>
            </a:pPr>
            <a:r>
              <a:rPr lang="en-US" dirty="0"/>
              <a:t>Ag</a:t>
            </a:r>
            <a:r>
              <a:rPr lang="en-US" baseline="30000" dirty="0"/>
              <a:t>+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+ 2 NH</a:t>
            </a:r>
            <a:r>
              <a:rPr lang="en-US" baseline="-25000" dirty="0"/>
              <a:t>3</a:t>
            </a:r>
            <a:r>
              <a:rPr lang="en-US" dirty="0"/>
              <a:t> (</a:t>
            </a:r>
            <a:r>
              <a:rPr lang="en-US" dirty="0" err="1"/>
              <a:t>aq</a:t>
            </a:r>
            <a:r>
              <a:rPr lang="en-US" dirty="0"/>
              <a:t>) ⇌ Ag(NH</a:t>
            </a:r>
            <a:r>
              <a:rPr lang="en-US" baseline="-25000" dirty="0"/>
              <a:t>3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baseline="30000" dirty="0"/>
              <a:t>+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</a:t>
            </a:r>
          </a:p>
          <a:p>
            <a:pPr marL="596646" indent="-514350">
              <a:buFont typeface="+mj-lt"/>
              <a:buAutoNum type="alphaLcParenR"/>
            </a:pPr>
            <a:endParaRPr lang="en-US" dirty="0"/>
          </a:p>
          <a:p>
            <a:pPr marL="596646" indent="-514350">
              <a:buFont typeface="+mj-lt"/>
              <a:buAutoNum type="alphaLcParenR"/>
            </a:pPr>
            <a:r>
              <a:rPr lang="en-US" dirty="0"/>
              <a:t>2 Ag (s) +  Zn</a:t>
            </a:r>
            <a:r>
              <a:rPr lang="en-US" baseline="30000" dirty="0"/>
              <a:t>2+</a:t>
            </a:r>
            <a:r>
              <a:rPr lang="en-US" dirty="0"/>
              <a:t> (</a:t>
            </a:r>
            <a:r>
              <a:rPr lang="en-US" dirty="0" err="1"/>
              <a:t>aq</a:t>
            </a:r>
            <a:r>
              <a:rPr lang="en-US" dirty="0"/>
              <a:t>) ⇌ 2 Ag</a:t>
            </a:r>
            <a:r>
              <a:rPr lang="en-US" baseline="30000" dirty="0"/>
              <a:t>+</a:t>
            </a:r>
            <a:r>
              <a:rPr lang="en-US" dirty="0"/>
              <a:t> (</a:t>
            </a:r>
            <a:r>
              <a:rPr lang="en-US" dirty="0" err="1"/>
              <a:t>aq</a:t>
            </a:r>
            <a:r>
              <a:rPr lang="en-US" dirty="0"/>
              <a:t>) + Zn (s)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27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7829E2-19AE-4FCF-9930-B919B6CF04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112"/>
            <a:ext cx="9144000" cy="495377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2E39273-4C86-468C-8F2A-8273A1B610AE}"/>
              </a:ext>
            </a:extLst>
          </p:cNvPr>
          <p:cNvSpPr/>
          <p:nvPr/>
        </p:nvSpPr>
        <p:spPr>
          <a:xfrm>
            <a:off x="323850" y="1905000"/>
            <a:ext cx="3267075" cy="4000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A29A81-5383-4D17-BDD1-14D759888007}"/>
              </a:ext>
            </a:extLst>
          </p:cNvPr>
          <p:cNvSpPr/>
          <p:nvPr/>
        </p:nvSpPr>
        <p:spPr>
          <a:xfrm>
            <a:off x="323850" y="4152901"/>
            <a:ext cx="3810000" cy="4000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39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0E3B0D8-5ACC-474D-AAF1-653946CA37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4695"/>
          <a:stretch/>
        </p:blipFill>
        <p:spPr>
          <a:xfrm>
            <a:off x="0" y="3657"/>
            <a:ext cx="9144000" cy="289194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3CF756A-CDDB-41E5-984E-0A5CDD05EE42}"/>
              </a:ext>
            </a:extLst>
          </p:cNvPr>
          <p:cNvSpPr txBox="1"/>
          <p:nvPr/>
        </p:nvSpPr>
        <p:spPr>
          <a:xfrm>
            <a:off x="971550" y="1737788"/>
            <a:ext cx="77343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0000"/>
                </a:solidFill>
              </a:rPr>
              <a:t>(HCl </a:t>
            </a:r>
            <a:r>
              <a:rPr lang="en-US" sz="3600" dirty="0">
                <a:solidFill>
                  <a:srgbClr val="FF0000"/>
                </a:solidFill>
                <a:sym typeface="Wingdings" panose="05000000000000000000" pitchFamily="2" charset="2"/>
              </a:rPr>
              <a:t>= H</a:t>
            </a:r>
            <a:r>
              <a:rPr lang="en-US" sz="3600" baseline="30000" dirty="0">
                <a:solidFill>
                  <a:srgbClr val="FF0000"/>
                </a:solidFill>
                <a:sym typeface="Wingdings" panose="05000000000000000000" pitchFamily="2" charset="2"/>
              </a:rPr>
              <a:t>+</a:t>
            </a:r>
            <a:r>
              <a:rPr lang="en-US" sz="3600" dirty="0">
                <a:solidFill>
                  <a:srgbClr val="FF0000"/>
                </a:solidFill>
                <a:sym typeface="Wingdings" panose="05000000000000000000" pitchFamily="2" charset="2"/>
              </a:rPr>
              <a:t> + Cl</a:t>
            </a:r>
            <a:r>
              <a:rPr lang="en-US" sz="3600" baseline="30000" dirty="0">
                <a:solidFill>
                  <a:srgbClr val="FF0000"/>
                </a:solidFill>
                <a:sym typeface="Wingdings" panose="05000000000000000000" pitchFamily="2" charset="2"/>
              </a:rPr>
              <a:t>- </a:t>
            </a:r>
            <a:r>
              <a:rPr lang="en-US" sz="3600" dirty="0">
                <a:solidFill>
                  <a:srgbClr val="FF0000"/>
                </a:solidFill>
                <a:sym typeface="Wingdings" panose="05000000000000000000" pitchFamily="2" charset="2"/>
              </a:rPr>
              <a:t>in solution).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0000"/>
                </a:solidFill>
                <a:sym typeface="Wingdings" panose="05000000000000000000" pitchFamily="2" charset="2"/>
              </a:rPr>
              <a:t>H+ reacts with OH-.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0000"/>
                </a:solidFill>
                <a:sym typeface="Wingdings" panose="05000000000000000000" pitchFamily="2" charset="2"/>
              </a:rPr>
              <a:t>Since [OH-] decreases, the equilibrium shifts to the right, so more Ca(OH)</a:t>
            </a:r>
            <a:r>
              <a:rPr lang="en-US" sz="3600" baseline="-25000" dirty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en-US" sz="3600" dirty="0">
                <a:solidFill>
                  <a:srgbClr val="FF0000"/>
                </a:solidFill>
                <a:sym typeface="Wingdings" panose="05000000000000000000" pitchFamily="2" charset="2"/>
              </a:rPr>
              <a:t> will dissociate into ions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71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A5A2B48-44C6-41D2-8D33-BD324C8A5D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69" b="72382"/>
          <a:stretch/>
        </p:blipFill>
        <p:spPr>
          <a:xfrm>
            <a:off x="0" y="1"/>
            <a:ext cx="9144000" cy="14478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6525E1B-72F9-45EF-98E5-CA29D3527D41}"/>
              </a:ext>
            </a:extLst>
          </p:cNvPr>
          <p:cNvSpPr txBox="1"/>
          <p:nvPr/>
        </p:nvSpPr>
        <p:spPr>
          <a:xfrm>
            <a:off x="895350" y="1922464"/>
            <a:ext cx="824865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</a:rPr>
              <a:t>(Ca(NO</a:t>
            </a:r>
            <a:r>
              <a:rPr lang="en-US" sz="3200" baseline="-25000" dirty="0">
                <a:solidFill>
                  <a:srgbClr val="FF0000"/>
                </a:solidFill>
              </a:rPr>
              <a:t>3</a:t>
            </a:r>
            <a:r>
              <a:rPr lang="en-US" sz="3200" dirty="0">
                <a:solidFill>
                  <a:srgbClr val="FF0000"/>
                </a:solidFill>
              </a:rPr>
              <a:t>)</a:t>
            </a:r>
            <a:r>
              <a:rPr lang="en-US" sz="3200" baseline="-25000" dirty="0">
                <a:solidFill>
                  <a:srgbClr val="FF0000"/>
                </a:solidFill>
              </a:rPr>
              <a:t>2</a:t>
            </a:r>
            <a:r>
              <a:rPr lang="en-US" sz="3200" dirty="0">
                <a:solidFill>
                  <a:srgbClr val="FF0000"/>
                </a:solidFill>
              </a:rPr>
              <a:t>= Ca</a:t>
            </a:r>
            <a:r>
              <a:rPr lang="en-US" sz="3200" baseline="30000" dirty="0">
                <a:solidFill>
                  <a:srgbClr val="FF0000"/>
                </a:solidFill>
              </a:rPr>
              <a:t>2+</a:t>
            </a:r>
            <a:r>
              <a:rPr lang="en-US" sz="3200" dirty="0">
                <a:solidFill>
                  <a:srgbClr val="FF0000"/>
                </a:solidFill>
              </a:rPr>
              <a:t> + 2 NO</a:t>
            </a:r>
            <a:r>
              <a:rPr lang="en-US" sz="3200" baseline="-25000" dirty="0">
                <a:solidFill>
                  <a:srgbClr val="FF0000"/>
                </a:solidFill>
              </a:rPr>
              <a:t>3</a:t>
            </a:r>
            <a:r>
              <a:rPr lang="en-US" sz="3200" baseline="30000" dirty="0">
                <a:solidFill>
                  <a:srgbClr val="FF0000"/>
                </a:solidFill>
              </a:rPr>
              <a:t>-</a:t>
            </a:r>
            <a:r>
              <a:rPr lang="en-US" sz="3200" dirty="0">
                <a:solidFill>
                  <a:srgbClr val="FF0000"/>
                </a:solidFill>
              </a:rPr>
              <a:t> ions in solution)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</a:rPr>
              <a:t>Since more Ca</a:t>
            </a:r>
            <a:r>
              <a:rPr lang="en-US" sz="3200" baseline="30000" dirty="0">
                <a:solidFill>
                  <a:srgbClr val="FF0000"/>
                </a:solidFill>
              </a:rPr>
              <a:t>2+</a:t>
            </a:r>
            <a:r>
              <a:rPr lang="en-US" sz="3200" dirty="0">
                <a:solidFill>
                  <a:srgbClr val="FF0000"/>
                </a:solidFill>
              </a:rPr>
              <a:t> is added, the equilibrium shifts to the left, so more Ca(OH)</a:t>
            </a:r>
            <a:r>
              <a:rPr lang="en-US" sz="3200" baseline="-25000" dirty="0">
                <a:solidFill>
                  <a:srgbClr val="FF0000"/>
                </a:solidFill>
              </a:rPr>
              <a:t>2</a:t>
            </a:r>
            <a:r>
              <a:rPr lang="en-US" sz="3200" dirty="0">
                <a:solidFill>
                  <a:srgbClr val="FF0000"/>
                </a:solidFill>
              </a:rPr>
              <a:t> (s) will precipitate.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E5B811-EA04-4132-9842-BB7AF93D70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2209" b="38137"/>
          <a:stretch/>
        </p:blipFill>
        <p:spPr>
          <a:xfrm>
            <a:off x="66675" y="1417638"/>
            <a:ext cx="9144000" cy="50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08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478D4FF-8431-4DD9-BE81-0421011F631E}"/>
              </a:ext>
            </a:extLst>
          </p:cNvPr>
          <p:cNvSpPr txBox="1"/>
          <p:nvPr/>
        </p:nvSpPr>
        <p:spPr>
          <a:xfrm>
            <a:off x="914399" y="2413337"/>
            <a:ext cx="81629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0000"/>
                </a:solidFill>
              </a:rPr>
              <a:t>Heat was removed and the equilibrium shifted to the left (more Ca(OH)</a:t>
            </a:r>
            <a:r>
              <a:rPr lang="en-US" sz="3600" baseline="-25000" dirty="0">
                <a:solidFill>
                  <a:srgbClr val="FF0000"/>
                </a:solidFill>
              </a:rPr>
              <a:t>2</a:t>
            </a:r>
            <a:r>
              <a:rPr lang="en-US" sz="3600" dirty="0">
                <a:solidFill>
                  <a:srgbClr val="FF0000"/>
                </a:solidFill>
              </a:rPr>
              <a:t> was produced).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0000"/>
                </a:solidFill>
              </a:rPr>
              <a:t>The reaction must be endothermic.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26306D-50BA-4D02-AA99-BC9EFEEA6B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69" b="72382"/>
          <a:stretch/>
        </p:blipFill>
        <p:spPr>
          <a:xfrm>
            <a:off x="0" y="1"/>
            <a:ext cx="9144000" cy="1447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A448363-7202-44F4-93D8-702ADE4660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1056" b="-479"/>
          <a:stretch/>
        </p:blipFill>
        <p:spPr>
          <a:xfrm>
            <a:off x="-66675" y="1346536"/>
            <a:ext cx="9144000" cy="1015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74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9800" y="1314450"/>
            <a:ext cx="8204200" cy="461645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 dirty="0"/>
              <a:t>Consider the following system at equilibrium: </a:t>
            </a:r>
          </a:p>
          <a:p>
            <a:pPr eaLnBrk="1" hangingPunct="1">
              <a:buFontTx/>
              <a:buNone/>
            </a:pPr>
            <a:endParaRPr lang="en-US" altLang="en-US" dirty="0"/>
          </a:p>
          <a:p>
            <a:r>
              <a:rPr lang="en-US" altLang="en-US" dirty="0"/>
              <a:t>Forward reaction: N</a:t>
            </a:r>
            <a:r>
              <a:rPr lang="en-US" altLang="en-US" baseline="-25000" dirty="0"/>
              <a:t>2</a:t>
            </a:r>
            <a:r>
              <a:rPr lang="en-US" altLang="en-US" dirty="0"/>
              <a:t>O</a:t>
            </a:r>
            <a:r>
              <a:rPr lang="en-US" altLang="en-US" baseline="-25000" dirty="0"/>
              <a:t>4 (g)</a:t>
            </a:r>
            <a:r>
              <a:rPr lang="en-US" altLang="en-US" dirty="0"/>
              <a:t>  </a:t>
            </a:r>
            <a:r>
              <a:rPr lang="en-US" altLang="en-US" dirty="0">
                <a:sym typeface="Symbol" panose="05050102010706020507" pitchFamily="18" charset="2"/>
              </a:rPr>
              <a:t> 2 NO</a:t>
            </a:r>
            <a:r>
              <a:rPr lang="en-US" altLang="en-US" baseline="-25000" dirty="0">
                <a:sym typeface="Symbol" panose="05050102010706020507" pitchFamily="18" charset="2"/>
              </a:rPr>
              <a:t>2 (g)</a:t>
            </a:r>
          </a:p>
          <a:p>
            <a:pPr lvl="1">
              <a:buNone/>
            </a:pPr>
            <a:endParaRPr lang="en-US" altLang="en-US" baseline="-25000" dirty="0">
              <a:sym typeface="Symbol" panose="05050102010706020507" pitchFamily="18" charset="2"/>
            </a:endParaRPr>
          </a:p>
          <a:p>
            <a:r>
              <a:rPr lang="en-US" altLang="en-US" dirty="0"/>
              <a:t>Rate Law: </a:t>
            </a:r>
            <a:r>
              <a:rPr lang="en-US" altLang="en-US" b="1" dirty="0">
                <a:solidFill>
                  <a:srgbClr val="FF0000"/>
                </a:solidFill>
              </a:rPr>
              <a:t>Rate = </a:t>
            </a:r>
            <a:r>
              <a:rPr lang="en-US" altLang="en-US" b="1" i="1" dirty="0" err="1">
                <a:solidFill>
                  <a:srgbClr val="FF0000"/>
                </a:solidFill>
              </a:rPr>
              <a:t>k</a:t>
            </a:r>
            <a:r>
              <a:rPr lang="en-US" altLang="en-US" b="1" baseline="-25000" dirty="0" err="1">
                <a:solidFill>
                  <a:srgbClr val="FF0000"/>
                </a:solidFill>
              </a:rPr>
              <a:t>f</a:t>
            </a:r>
            <a:r>
              <a:rPr lang="en-US" altLang="en-US" b="1" dirty="0">
                <a:solidFill>
                  <a:srgbClr val="FF0000"/>
                </a:solidFill>
              </a:rPr>
              <a:t> [N</a:t>
            </a:r>
            <a:r>
              <a:rPr lang="en-US" altLang="en-US" b="1" baseline="-25000" dirty="0">
                <a:solidFill>
                  <a:srgbClr val="FF0000"/>
                </a:solidFill>
              </a:rPr>
              <a:t>2</a:t>
            </a:r>
            <a:r>
              <a:rPr lang="en-US" altLang="en-US" b="1" dirty="0">
                <a:solidFill>
                  <a:srgbClr val="FF0000"/>
                </a:solidFill>
              </a:rPr>
              <a:t>O</a:t>
            </a:r>
            <a:r>
              <a:rPr lang="en-US" altLang="en-US" b="1" baseline="-25000" dirty="0">
                <a:solidFill>
                  <a:srgbClr val="FF0000"/>
                </a:solidFill>
              </a:rPr>
              <a:t>4</a:t>
            </a:r>
            <a:r>
              <a:rPr lang="en-US" altLang="en-US" b="1" dirty="0">
                <a:solidFill>
                  <a:srgbClr val="FF0000"/>
                </a:solidFill>
              </a:rPr>
              <a:t>]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  <p:grpSp>
        <p:nvGrpSpPr>
          <p:cNvPr id="5125" name="Group 20"/>
          <p:cNvGrpSpPr>
            <a:grpSpLocks/>
          </p:cNvGrpSpPr>
          <p:nvPr/>
        </p:nvGrpSpPr>
        <p:grpSpPr bwMode="auto">
          <a:xfrm>
            <a:off x="2721007" y="1787531"/>
            <a:ext cx="4676774" cy="584201"/>
            <a:chOff x="1440" y="3504"/>
            <a:chExt cx="2946" cy="368"/>
          </a:xfrm>
        </p:grpSpPr>
        <p:sp>
          <p:nvSpPr>
            <p:cNvPr id="5127" name="Rectangle 16"/>
            <p:cNvSpPr>
              <a:spLocks noChangeArrowheads="1"/>
            </p:cNvSpPr>
            <p:nvPr/>
          </p:nvSpPr>
          <p:spPr bwMode="auto">
            <a:xfrm>
              <a:off x="1440" y="3504"/>
              <a:ext cx="95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3200" dirty="0">
                  <a:solidFill>
                    <a:srgbClr val="C82E32"/>
                  </a:solidFill>
                </a:rPr>
                <a:t>N</a:t>
              </a:r>
              <a:r>
                <a:rPr lang="en-US" altLang="en-US" sz="3200" baseline="-25000" dirty="0">
                  <a:solidFill>
                    <a:srgbClr val="C82E32"/>
                  </a:solidFill>
                </a:rPr>
                <a:t>2</a:t>
              </a:r>
              <a:r>
                <a:rPr lang="en-US" altLang="en-US" sz="3200" dirty="0">
                  <a:solidFill>
                    <a:srgbClr val="C82E32"/>
                  </a:solidFill>
                </a:rPr>
                <a:t>O</a:t>
              </a:r>
              <a:r>
                <a:rPr lang="en-US" altLang="en-US" sz="3200" baseline="-25000" dirty="0">
                  <a:solidFill>
                    <a:srgbClr val="C82E32"/>
                  </a:solidFill>
                </a:rPr>
                <a:t>4 (</a:t>
              </a:r>
              <a:r>
                <a:rPr lang="en-US" altLang="en-US" sz="3200" i="1" baseline="-25000" dirty="0">
                  <a:solidFill>
                    <a:srgbClr val="C82E32"/>
                  </a:solidFill>
                </a:rPr>
                <a:t>g</a:t>
              </a:r>
              <a:r>
                <a:rPr lang="en-US" altLang="en-US" sz="3200" baseline="-25000" dirty="0">
                  <a:solidFill>
                    <a:srgbClr val="C82E32"/>
                  </a:solidFill>
                </a:rPr>
                <a:t>)</a:t>
              </a:r>
              <a:endParaRPr lang="en-US" altLang="en-US" sz="3200" dirty="0">
                <a:solidFill>
                  <a:srgbClr val="C82E32"/>
                </a:solidFill>
              </a:endParaRPr>
            </a:p>
          </p:txBody>
        </p:sp>
        <p:pic>
          <p:nvPicPr>
            <p:cNvPr id="5128" name="Picture 18" descr="equilibr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3" y="3627"/>
              <a:ext cx="784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9" name="Rectangle 19"/>
            <p:cNvSpPr>
              <a:spLocks noChangeArrowheads="1"/>
            </p:cNvSpPr>
            <p:nvPr/>
          </p:nvSpPr>
          <p:spPr bwMode="auto">
            <a:xfrm>
              <a:off x="3312" y="3504"/>
              <a:ext cx="107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3200" dirty="0">
                  <a:solidFill>
                    <a:srgbClr val="C82E32"/>
                  </a:solidFill>
                </a:rPr>
                <a:t>2 NO</a:t>
              </a:r>
              <a:r>
                <a:rPr lang="en-US" altLang="en-US" sz="3200" baseline="-25000" dirty="0">
                  <a:solidFill>
                    <a:srgbClr val="C82E32"/>
                  </a:solidFill>
                </a:rPr>
                <a:t>2 (</a:t>
              </a:r>
              <a:r>
                <a:rPr lang="en-US" altLang="en-US" sz="3200" i="1" baseline="-25000" dirty="0">
                  <a:solidFill>
                    <a:srgbClr val="C82E32"/>
                  </a:solidFill>
                </a:rPr>
                <a:t>g</a:t>
              </a:r>
              <a:r>
                <a:rPr lang="en-US" altLang="en-US" sz="3200" baseline="-25000" dirty="0">
                  <a:solidFill>
                    <a:srgbClr val="C82E32"/>
                  </a:solidFill>
                </a:rPr>
                <a:t>)</a:t>
              </a:r>
              <a:endParaRPr lang="en-US" altLang="en-US" sz="3200" dirty="0">
                <a:solidFill>
                  <a:srgbClr val="C82E32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Deriving the Equilibrium Constant</a:t>
            </a:r>
          </a:p>
        </p:txBody>
      </p:sp>
    </p:spTree>
    <p:extLst>
      <p:ext uri="{BB962C8B-B14F-4D97-AF65-F5344CB8AC3E}">
        <p14:creationId xmlns:p14="http://schemas.microsoft.com/office/powerpoint/2010/main" val="35422114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Deriving the Equilibrium Constant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508" y="1854200"/>
            <a:ext cx="8254492" cy="4800600"/>
          </a:xfrm>
        </p:spPr>
        <p:txBody>
          <a:bodyPr/>
          <a:lstStyle/>
          <a:p>
            <a:pPr eaLnBrk="1" hangingPunct="1"/>
            <a:r>
              <a:rPr lang="en-US" altLang="en-US" dirty="0"/>
              <a:t>Reverse reaction: 2 NO</a:t>
            </a:r>
            <a:r>
              <a:rPr lang="en-US" altLang="en-US" baseline="-25000" dirty="0"/>
              <a:t>2 (g)</a:t>
            </a:r>
            <a:r>
              <a:rPr lang="en-US" altLang="en-US" dirty="0"/>
              <a:t>  </a:t>
            </a:r>
            <a:r>
              <a:rPr lang="en-US" altLang="en-US" dirty="0">
                <a:sym typeface="Symbol" panose="05050102010706020507" pitchFamily="18" charset="2"/>
              </a:rPr>
              <a:t> N</a:t>
            </a:r>
            <a:r>
              <a:rPr lang="en-US" altLang="en-US" baseline="-25000" dirty="0">
                <a:sym typeface="Symbol" panose="05050102010706020507" pitchFamily="18" charset="2"/>
              </a:rPr>
              <a:t>2</a:t>
            </a:r>
            <a:r>
              <a:rPr lang="en-US" altLang="en-US" dirty="0">
                <a:sym typeface="Symbol" panose="05050102010706020507" pitchFamily="18" charset="2"/>
              </a:rPr>
              <a:t>O</a:t>
            </a:r>
            <a:r>
              <a:rPr lang="en-US" altLang="en-US" baseline="-25000" dirty="0">
                <a:sym typeface="Symbol" panose="05050102010706020507" pitchFamily="18" charset="2"/>
              </a:rPr>
              <a:t>4 (g)</a:t>
            </a:r>
          </a:p>
          <a:p>
            <a:pPr lvl="1" eaLnBrk="1" hangingPunct="1">
              <a:buFontTx/>
              <a:buNone/>
            </a:pPr>
            <a:endParaRPr lang="en-US" altLang="en-US" baseline="-25000" dirty="0">
              <a:sym typeface="Symbol" panose="05050102010706020507" pitchFamily="18" charset="2"/>
            </a:endParaRPr>
          </a:p>
          <a:p>
            <a:pPr eaLnBrk="1" hangingPunct="1"/>
            <a:r>
              <a:rPr lang="en-US" altLang="en-US" dirty="0"/>
              <a:t>Rate Law: </a:t>
            </a:r>
            <a:r>
              <a:rPr lang="en-US" altLang="en-US" b="1" dirty="0">
                <a:solidFill>
                  <a:srgbClr val="FF0000"/>
                </a:solidFill>
              </a:rPr>
              <a:t>Rate = </a:t>
            </a:r>
            <a:r>
              <a:rPr lang="en-US" altLang="en-US" b="1" i="1" dirty="0" err="1">
                <a:solidFill>
                  <a:srgbClr val="FF0000"/>
                </a:solidFill>
              </a:rPr>
              <a:t>k</a:t>
            </a:r>
            <a:r>
              <a:rPr lang="en-US" altLang="en-US" b="1" baseline="-25000" dirty="0" err="1">
                <a:solidFill>
                  <a:srgbClr val="FF0000"/>
                </a:solidFill>
              </a:rPr>
              <a:t>r</a:t>
            </a:r>
            <a:r>
              <a:rPr lang="en-US" altLang="en-US" b="1" dirty="0">
                <a:solidFill>
                  <a:srgbClr val="FF0000"/>
                </a:solidFill>
              </a:rPr>
              <a:t> [NO</a:t>
            </a:r>
            <a:r>
              <a:rPr lang="en-US" altLang="en-US" b="1" baseline="-25000" dirty="0">
                <a:solidFill>
                  <a:srgbClr val="FF0000"/>
                </a:solidFill>
              </a:rPr>
              <a:t>2</a:t>
            </a:r>
            <a:r>
              <a:rPr lang="en-US" altLang="en-US" b="1" dirty="0">
                <a:solidFill>
                  <a:srgbClr val="FF0000"/>
                </a:solidFill>
              </a:rPr>
              <a:t>]</a:t>
            </a:r>
            <a:r>
              <a:rPr lang="en-US" altLang="en-US" b="1" baseline="30000" dirty="0">
                <a:solidFill>
                  <a:srgbClr val="FF0000"/>
                </a:solidFill>
              </a:rPr>
              <a:t>2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2708307" y="1127926"/>
            <a:ext cx="4676774" cy="584201"/>
            <a:chOff x="1440" y="3504"/>
            <a:chExt cx="2946" cy="368"/>
          </a:xfrm>
        </p:grpSpPr>
        <p:sp>
          <p:nvSpPr>
            <p:cNvPr id="6" name="Rectangle 16"/>
            <p:cNvSpPr>
              <a:spLocks noChangeArrowheads="1"/>
            </p:cNvSpPr>
            <p:nvPr/>
          </p:nvSpPr>
          <p:spPr bwMode="auto">
            <a:xfrm>
              <a:off x="1440" y="3504"/>
              <a:ext cx="95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3200" dirty="0">
                  <a:solidFill>
                    <a:srgbClr val="C82E32"/>
                  </a:solidFill>
                </a:rPr>
                <a:t>N</a:t>
              </a:r>
              <a:r>
                <a:rPr lang="en-US" altLang="en-US" sz="3200" baseline="-25000" dirty="0">
                  <a:solidFill>
                    <a:srgbClr val="C82E32"/>
                  </a:solidFill>
                </a:rPr>
                <a:t>2</a:t>
              </a:r>
              <a:r>
                <a:rPr lang="en-US" altLang="en-US" sz="3200" dirty="0">
                  <a:solidFill>
                    <a:srgbClr val="C82E32"/>
                  </a:solidFill>
                </a:rPr>
                <a:t>O</a:t>
              </a:r>
              <a:r>
                <a:rPr lang="en-US" altLang="en-US" sz="3200" baseline="-25000" dirty="0">
                  <a:solidFill>
                    <a:srgbClr val="C82E32"/>
                  </a:solidFill>
                </a:rPr>
                <a:t>4 (</a:t>
              </a:r>
              <a:r>
                <a:rPr lang="en-US" altLang="en-US" sz="3200" i="1" baseline="-25000" dirty="0">
                  <a:solidFill>
                    <a:srgbClr val="C82E32"/>
                  </a:solidFill>
                </a:rPr>
                <a:t>g</a:t>
              </a:r>
              <a:r>
                <a:rPr lang="en-US" altLang="en-US" sz="3200" baseline="-25000" dirty="0">
                  <a:solidFill>
                    <a:srgbClr val="C82E32"/>
                  </a:solidFill>
                </a:rPr>
                <a:t>)</a:t>
              </a:r>
              <a:endParaRPr lang="en-US" altLang="en-US" sz="3200" dirty="0">
                <a:solidFill>
                  <a:srgbClr val="C82E32"/>
                </a:solidFill>
              </a:endParaRPr>
            </a:p>
          </p:txBody>
        </p:sp>
        <p:pic>
          <p:nvPicPr>
            <p:cNvPr id="7" name="Picture 18" descr="equilibr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3" y="3627"/>
              <a:ext cx="784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19"/>
            <p:cNvSpPr>
              <a:spLocks noChangeArrowheads="1"/>
            </p:cNvSpPr>
            <p:nvPr/>
          </p:nvSpPr>
          <p:spPr bwMode="auto">
            <a:xfrm>
              <a:off x="3312" y="3504"/>
              <a:ext cx="107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3200" dirty="0">
                  <a:solidFill>
                    <a:srgbClr val="C82E32"/>
                  </a:solidFill>
                </a:rPr>
                <a:t>2 NO</a:t>
              </a:r>
              <a:r>
                <a:rPr lang="en-US" altLang="en-US" sz="3200" baseline="-25000" dirty="0">
                  <a:solidFill>
                    <a:srgbClr val="C82E32"/>
                  </a:solidFill>
                </a:rPr>
                <a:t>2 (</a:t>
              </a:r>
              <a:r>
                <a:rPr lang="en-US" altLang="en-US" sz="3200" i="1" baseline="-25000" dirty="0">
                  <a:solidFill>
                    <a:srgbClr val="C82E32"/>
                  </a:solidFill>
                </a:rPr>
                <a:t>g</a:t>
              </a:r>
              <a:r>
                <a:rPr lang="en-US" altLang="en-US" sz="3200" baseline="-25000" dirty="0">
                  <a:solidFill>
                    <a:srgbClr val="C82E32"/>
                  </a:solidFill>
                </a:rPr>
                <a:t>)</a:t>
              </a:r>
              <a:endParaRPr lang="en-US" altLang="en-US" sz="3200" dirty="0">
                <a:solidFill>
                  <a:srgbClr val="C82E3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66689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953008" y="-15871"/>
            <a:ext cx="749808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Deriving the Equilibrium Constant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3008" y="802484"/>
            <a:ext cx="7772400" cy="2362200"/>
          </a:xfrm>
        </p:spPr>
        <p:txBody>
          <a:bodyPr/>
          <a:lstStyle/>
          <a:p>
            <a:pPr eaLnBrk="1" hangingPunct="1"/>
            <a:r>
              <a:rPr lang="en-US" altLang="en-US" dirty="0"/>
              <a:t>At equilibrium, </a:t>
            </a:r>
          </a:p>
          <a:p>
            <a:pPr lvl="1"/>
            <a:r>
              <a:rPr lang="en-US" altLang="en-US" sz="3200" b="1" dirty="0" err="1">
                <a:solidFill>
                  <a:srgbClr val="FF0000"/>
                </a:solidFill>
              </a:rPr>
              <a:t>Rate</a:t>
            </a:r>
            <a:r>
              <a:rPr lang="en-US" altLang="en-US" sz="3200" b="1" baseline="-25000" dirty="0" err="1">
                <a:solidFill>
                  <a:srgbClr val="FF0000"/>
                </a:solidFill>
              </a:rPr>
              <a:t>forward</a:t>
            </a:r>
            <a:r>
              <a:rPr lang="en-US" altLang="en-US" sz="3200" b="1" dirty="0">
                <a:solidFill>
                  <a:srgbClr val="FF0000"/>
                </a:solidFill>
              </a:rPr>
              <a:t> = </a:t>
            </a:r>
            <a:r>
              <a:rPr lang="en-US" altLang="en-US" sz="3200" b="1" dirty="0" err="1">
                <a:solidFill>
                  <a:srgbClr val="FF0000"/>
                </a:solidFill>
              </a:rPr>
              <a:t>Rate</a:t>
            </a:r>
            <a:r>
              <a:rPr lang="en-US" altLang="en-US" sz="3200" b="1" baseline="-25000" dirty="0" err="1">
                <a:solidFill>
                  <a:srgbClr val="FF0000"/>
                </a:solidFill>
              </a:rPr>
              <a:t>reverse</a:t>
            </a:r>
            <a:endParaRPr lang="en-US" altLang="en-US" sz="3200" b="1" dirty="0">
              <a:solidFill>
                <a:srgbClr val="FF0000"/>
              </a:solidFill>
            </a:endParaRPr>
          </a:p>
          <a:p>
            <a:pPr lvl="1"/>
            <a:r>
              <a:rPr lang="en-US" altLang="en-US" sz="3200" b="1" i="1" dirty="0" err="1">
                <a:solidFill>
                  <a:srgbClr val="FF0000"/>
                </a:solidFill>
              </a:rPr>
              <a:t>k</a:t>
            </a:r>
            <a:r>
              <a:rPr lang="en-US" altLang="en-US" sz="3200" b="1" baseline="-25000" dirty="0" err="1">
                <a:solidFill>
                  <a:srgbClr val="FF0000"/>
                </a:solidFill>
              </a:rPr>
              <a:t>f</a:t>
            </a:r>
            <a:r>
              <a:rPr lang="en-US" altLang="en-US" sz="3200" b="1" dirty="0">
                <a:solidFill>
                  <a:srgbClr val="FF0000"/>
                </a:solidFill>
              </a:rPr>
              <a:t> [N</a:t>
            </a:r>
            <a:r>
              <a:rPr lang="en-US" altLang="en-US" sz="3200" b="1" baseline="-25000" dirty="0">
                <a:solidFill>
                  <a:srgbClr val="FF0000"/>
                </a:solidFill>
              </a:rPr>
              <a:t>2</a:t>
            </a:r>
            <a:r>
              <a:rPr lang="en-US" altLang="en-US" sz="3200" b="1" dirty="0">
                <a:solidFill>
                  <a:srgbClr val="FF0000"/>
                </a:solidFill>
              </a:rPr>
              <a:t>O</a:t>
            </a:r>
            <a:r>
              <a:rPr lang="en-US" altLang="en-US" sz="3200" b="1" baseline="-25000" dirty="0">
                <a:solidFill>
                  <a:srgbClr val="FF0000"/>
                </a:solidFill>
              </a:rPr>
              <a:t>4</a:t>
            </a:r>
            <a:r>
              <a:rPr lang="en-US" altLang="en-US" sz="3200" b="1" dirty="0">
                <a:solidFill>
                  <a:srgbClr val="FF0000"/>
                </a:solidFill>
              </a:rPr>
              <a:t>] = </a:t>
            </a:r>
            <a:r>
              <a:rPr lang="en-US" altLang="en-US" sz="3200" b="1" i="1" dirty="0" err="1">
                <a:solidFill>
                  <a:srgbClr val="FF0000"/>
                </a:solidFill>
              </a:rPr>
              <a:t>k</a:t>
            </a:r>
            <a:r>
              <a:rPr lang="en-US" altLang="en-US" sz="3200" b="1" baseline="-25000" dirty="0" err="1">
                <a:solidFill>
                  <a:srgbClr val="FF0000"/>
                </a:solidFill>
              </a:rPr>
              <a:t>r</a:t>
            </a:r>
            <a:r>
              <a:rPr lang="en-US" altLang="en-US" sz="3200" b="1" dirty="0">
                <a:solidFill>
                  <a:srgbClr val="FF0000"/>
                </a:solidFill>
              </a:rPr>
              <a:t> [NO</a:t>
            </a:r>
            <a:r>
              <a:rPr lang="en-US" altLang="en-US" sz="3200" b="1" baseline="-25000" dirty="0">
                <a:solidFill>
                  <a:srgbClr val="FF0000"/>
                </a:solidFill>
              </a:rPr>
              <a:t>2</a:t>
            </a:r>
            <a:r>
              <a:rPr lang="en-US" altLang="en-US" sz="3200" b="1" dirty="0">
                <a:solidFill>
                  <a:srgbClr val="FF0000"/>
                </a:solidFill>
              </a:rPr>
              <a:t>]</a:t>
            </a:r>
            <a:r>
              <a:rPr lang="en-US" altLang="en-US" sz="3200" b="1" baseline="30000" dirty="0">
                <a:solidFill>
                  <a:srgbClr val="FF0000"/>
                </a:solidFill>
              </a:rPr>
              <a:t>2</a:t>
            </a:r>
            <a:endParaRPr lang="en-US" altLang="en-US" sz="3200" b="1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dirty="0"/>
              <a:t>Rewriting this, it becomes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017713" y="2997202"/>
            <a:ext cx="3052762" cy="1311275"/>
            <a:chOff x="1911" y="2736"/>
            <a:chExt cx="1923" cy="826"/>
          </a:xfrm>
        </p:grpSpPr>
        <p:grpSp>
          <p:nvGrpSpPr>
            <p:cNvPr id="8198" name="Group 8"/>
            <p:cNvGrpSpPr>
              <a:grpSpLocks/>
            </p:cNvGrpSpPr>
            <p:nvPr/>
          </p:nvGrpSpPr>
          <p:grpSpPr bwMode="auto">
            <a:xfrm>
              <a:off x="1911" y="2736"/>
              <a:ext cx="482" cy="826"/>
              <a:chOff x="1971" y="2976"/>
              <a:chExt cx="482" cy="826"/>
            </a:xfrm>
          </p:grpSpPr>
          <p:sp>
            <p:nvSpPr>
              <p:cNvPr id="8203" name="Rectangle 6"/>
              <p:cNvSpPr>
                <a:spLocks noChangeArrowheads="1"/>
              </p:cNvSpPr>
              <p:nvPr/>
            </p:nvSpPr>
            <p:spPr bwMode="auto">
              <a:xfrm>
                <a:off x="2016" y="2976"/>
                <a:ext cx="437" cy="8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sz="4000" i="1">
                    <a:solidFill>
                      <a:srgbClr val="C82E32"/>
                    </a:solidFill>
                  </a:rPr>
                  <a:t>k</a:t>
                </a:r>
                <a:r>
                  <a:rPr lang="en-US" altLang="en-US" sz="4000" i="1" baseline="-25000">
                    <a:solidFill>
                      <a:srgbClr val="C82E32"/>
                    </a:solidFill>
                  </a:rPr>
                  <a:t>f</a:t>
                </a:r>
                <a:endParaRPr lang="en-US" altLang="en-US" sz="4000">
                  <a:solidFill>
                    <a:srgbClr val="C82E32"/>
                  </a:solidFill>
                </a:endParaRPr>
              </a:p>
              <a:p>
                <a:r>
                  <a:rPr lang="en-US" altLang="en-US" sz="4000" i="1">
                    <a:solidFill>
                      <a:srgbClr val="C82E32"/>
                    </a:solidFill>
                  </a:rPr>
                  <a:t>k</a:t>
                </a:r>
                <a:r>
                  <a:rPr lang="en-US" altLang="en-US" sz="4000" i="1" baseline="-25000">
                    <a:solidFill>
                      <a:srgbClr val="C82E32"/>
                    </a:solidFill>
                  </a:rPr>
                  <a:t>r</a:t>
                </a:r>
                <a:r>
                  <a:rPr lang="en-US" altLang="en-US" sz="4000">
                    <a:solidFill>
                      <a:srgbClr val="C82E32"/>
                    </a:solidFill>
                  </a:rPr>
                  <a:t> </a:t>
                </a:r>
                <a:endParaRPr lang="en-US" altLang="en-US" sz="3600">
                  <a:solidFill>
                    <a:srgbClr val="C82E32"/>
                  </a:solidFill>
                </a:endParaRPr>
              </a:p>
            </p:txBody>
          </p:sp>
          <p:sp>
            <p:nvSpPr>
              <p:cNvPr id="8204" name="Line 7"/>
              <p:cNvSpPr>
                <a:spLocks noChangeShapeType="1"/>
              </p:cNvSpPr>
              <p:nvPr/>
            </p:nvSpPr>
            <p:spPr bwMode="auto">
              <a:xfrm>
                <a:off x="1971" y="3429"/>
                <a:ext cx="432" cy="0"/>
              </a:xfrm>
              <a:prstGeom prst="line">
                <a:avLst/>
              </a:prstGeom>
              <a:noFill/>
              <a:ln w="28575">
                <a:solidFill>
                  <a:srgbClr val="C82E3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  <a:latin typeface="Gill Sans MT"/>
                </a:endParaRPr>
              </a:p>
            </p:txBody>
          </p:sp>
        </p:grpSp>
        <p:grpSp>
          <p:nvGrpSpPr>
            <p:cNvPr id="8199" name="Group 11"/>
            <p:cNvGrpSpPr>
              <a:grpSpLocks/>
            </p:cNvGrpSpPr>
            <p:nvPr/>
          </p:nvGrpSpPr>
          <p:grpSpPr bwMode="auto">
            <a:xfrm>
              <a:off x="2820" y="2736"/>
              <a:ext cx="1014" cy="826"/>
              <a:chOff x="2695" y="2869"/>
              <a:chExt cx="1014" cy="826"/>
            </a:xfrm>
          </p:grpSpPr>
          <p:sp>
            <p:nvSpPr>
              <p:cNvPr id="8201" name="Rectangle 9"/>
              <p:cNvSpPr>
                <a:spLocks noChangeArrowheads="1"/>
              </p:cNvSpPr>
              <p:nvPr/>
            </p:nvSpPr>
            <p:spPr bwMode="auto">
              <a:xfrm>
                <a:off x="2695" y="2869"/>
                <a:ext cx="1014" cy="8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 sz="4000">
                    <a:solidFill>
                      <a:srgbClr val="C82E32"/>
                    </a:solidFill>
                  </a:rPr>
                  <a:t>[NO</a:t>
                </a:r>
                <a:r>
                  <a:rPr lang="en-US" altLang="en-US" sz="4000" baseline="-25000">
                    <a:solidFill>
                      <a:srgbClr val="C82E32"/>
                    </a:solidFill>
                  </a:rPr>
                  <a:t>2</a:t>
                </a:r>
                <a:r>
                  <a:rPr lang="en-US" altLang="en-US" sz="4000">
                    <a:solidFill>
                      <a:srgbClr val="C82E32"/>
                    </a:solidFill>
                  </a:rPr>
                  <a:t>]</a:t>
                </a:r>
                <a:r>
                  <a:rPr lang="en-US" altLang="en-US" sz="4000" baseline="30000">
                    <a:solidFill>
                      <a:srgbClr val="C82E32"/>
                    </a:solidFill>
                  </a:rPr>
                  <a:t>2</a:t>
                </a:r>
                <a:endParaRPr lang="en-US" altLang="en-US" sz="4000">
                  <a:solidFill>
                    <a:srgbClr val="C82E32"/>
                  </a:solidFill>
                </a:endParaRPr>
              </a:p>
              <a:p>
                <a:pPr algn="ctr"/>
                <a:r>
                  <a:rPr lang="en-US" altLang="en-US" sz="4000">
                    <a:solidFill>
                      <a:srgbClr val="C82E32"/>
                    </a:solidFill>
                  </a:rPr>
                  <a:t>[N</a:t>
                </a:r>
                <a:r>
                  <a:rPr lang="en-US" altLang="en-US" sz="4000" baseline="-25000">
                    <a:solidFill>
                      <a:srgbClr val="C82E32"/>
                    </a:solidFill>
                  </a:rPr>
                  <a:t>2</a:t>
                </a:r>
                <a:r>
                  <a:rPr lang="en-US" altLang="en-US" sz="4000">
                    <a:solidFill>
                      <a:srgbClr val="C82E32"/>
                    </a:solidFill>
                  </a:rPr>
                  <a:t>O</a:t>
                </a:r>
                <a:r>
                  <a:rPr lang="en-US" altLang="en-US" sz="4000" baseline="-25000">
                    <a:solidFill>
                      <a:srgbClr val="C82E32"/>
                    </a:solidFill>
                  </a:rPr>
                  <a:t>4</a:t>
                </a:r>
                <a:r>
                  <a:rPr lang="en-US" altLang="en-US" sz="4000">
                    <a:solidFill>
                      <a:srgbClr val="C82E32"/>
                    </a:solidFill>
                  </a:rPr>
                  <a:t>]</a:t>
                </a:r>
              </a:p>
            </p:txBody>
          </p:sp>
          <p:sp>
            <p:nvSpPr>
              <p:cNvPr id="8202" name="Line 10"/>
              <p:cNvSpPr>
                <a:spLocks noChangeShapeType="1"/>
              </p:cNvSpPr>
              <p:nvPr/>
            </p:nvSpPr>
            <p:spPr bwMode="auto">
              <a:xfrm>
                <a:off x="2706" y="3312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C82E3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  <a:latin typeface="Gill Sans MT"/>
                </a:endParaRPr>
              </a:p>
            </p:txBody>
          </p:sp>
        </p:grpSp>
        <p:sp>
          <p:nvSpPr>
            <p:cNvPr id="8200" name="Rectangle 12"/>
            <p:cNvSpPr>
              <a:spLocks noChangeArrowheads="1"/>
            </p:cNvSpPr>
            <p:nvPr/>
          </p:nvSpPr>
          <p:spPr bwMode="auto">
            <a:xfrm>
              <a:off x="2448" y="2952"/>
              <a:ext cx="30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4000">
                  <a:solidFill>
                    <a:srgbClr val="C82E32"/>
                  </a:solidFill>
                </a:rPr>
                <a:t>=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659620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960120" y="-84931"/>
            <a:ext cx="749808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The Equilibrium Constant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0120" y="833834"/>
            <a:ext cx="8110728" cy="1600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	The ratio of the rate constants is a constant at that temperature, and the expression becomes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260600" y="2338191"/>
            <a:ext cx="4622800" cy="1311275"/>
            <a:chOff x="1891" y="2736"/>
            <a:chExt cx="2912" cy="826"/>
          </a:xfrm>
        </p:grpSpPr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1891" y="2928"/>
              <a:ext cx="845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4000" i="1">
                  <a:solidFill>
                    <a:srgbClr val="C82E32"/>
                  </a:solidFill>
                </a:rPr>
                <a:t>K</a:t>
              </a:r>
              <a:r>
                <a:rPr lang="en-US" altLang="en-US" sz="4000" baseline="-25000">
                  <a:solidFill>
                    <a:srgbClr val="C82E32"/>
                  </a:solidFill>
                </a:rPr>
                <a:t>eq</a:t>
              </a:r>
              <a:r>
                <a:rPr lang="en-US" altLang="en-US" sz="4000">
                  <a:solidFill>
                    <a:srgbClr val="C82E32"/>
                  </a:solidFill>
                </a:rPr>
                <a:t> =</a:t>
              </a:r>
            </a:p>
          </p:txBody>
        </p:sp>
        <p:grpSp>
          <p:nvGrpSpPr>
            <p:cNvPr id="9223" name="Group 7"/>
            <p:cNvGrpSpPr>
              <a:grpSpLocks/>
            </p:cNvGrpSpPr>
            <p:nvPr/>
          </p:nvGrpSpPr>
          <p:grpSpPr bwMode="auto">
            <a:xfrm>
              <a:off x="2880" y="2736"/>
              <a:ext cx="1923" cy="826"/>
              <a:chOff x="1971" y="2976"/>
              <a:chExt cx="1923" cy="826"/>
            </a:xfrm>
          </p:grpSpPr>
          <p:grpSp>
            <p:nvGrpSpPr>
              <p:cNvPr id="9224" name="Group 8"/>
              <p:cNvGrpSpPr>
                <a:grpSpLocks/>
              </p:cNvGrpSpPr>
              <p:nvPr/>
            </p:nvGrpSpPr>
            <p:grpSpPr bwMode="auto">
              <a:xfrm>
                <a:off x="1971" y="2976"/>
                <a:ext cx="482" cy="826"/>
                <a:chOff x="1971" y="2976"/>
                <a:chExt cx="482" cy="826"/>
              </a:xfrm>
            </p:grpSpPr>
            <p:sp>
              <p:nvSpPr>
                <p:cNvPr id="9229" name="Rectangle 9"/>
                <p:cNvSpPr>
                  <a:spLocks noChangeArrowheads="1"/>
                </p:cNvSpPr>
                <p:nvPr/>
              </p:nvSpPr>
              <p:spPr bwMode="auto">
                <a:xfrm>
                  <a:off x="2016" y="2976"/>
                  <a:ext cx="437" cy="8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4000" i="1">
                      <a:solidFill>
                        <a:srgbClr val="C82E32"/>
                      </a:solidFill>
                    </a:rPr>
                    <a:t>k</a:t>
                  </a:r>
                  <a:r>
                    <a:rPr lang="en-US" altLang="en-US" sz="4000" i="1" baseline="-25000">
                      <a:solidFill>
                        <a:srgbClr val="C82E32"/>
                      </a:solidFill>
                    </a:rPr>
                    <a:t>f</a:t>
                  </a:r>
                  <a:endParaRPr lang="en-US" altLang="en-US" sz="4000">
                    <a:solidFill>
                      <a:srgbClr val="C82E32"/>
                    </a:solidFill>
                  </a:endParaRPr>
                </a:p>
                <a:p>
                  <a:r>
                    <a:rPr lang="en-US" altLang="en-US" sz="4000" i="1">
                      <a:solidFill>
                        <a:srgbClr val="C82E32"/>
                      </a:solidFill>
                    </a:rPr>
                    <a:t>k</a:t>
                  </a:r>
                  <a:r>
                    <a:rPr lang="en-US" altLang="en-US" sz="4000" i="1" baseline="-25000">
                      <a:solidFill>
                        <a:srgbClr val="C82E32"/>
                      </a:solidFill>
                    </a:rPr>
                    <a:t>r</a:t>
                  </a:r>
                  <a:r>
                    <a:rPr lang="en-US" altLang="en-US" sz="4000">
                      <a:solidFill>
                        <a:srgbClr val="C82E32"/>
                      </a:solidFill>
                    </a:rPr>
                    <a:t> </a:t>
                  </a:r>
                  <a:endParaRPr lang="en-US" altLang="en-US" sz="3600">
                    <a:solidFill>
                      <a:srgbClr val="C82E32"/>
                    </a:solidFill>
                  </a:endParaRPr>
                </a:p>
              </p:txBody>
            </p:sp>
            <p:sp>
              <p:nvSpPr>
                <p:cNvPr id="9230" name="Line 10"/>
                <p:cNvSpPr>
                  <a:spLocks noChangeShapeType="1"/>
                </p:cNvSpPr>
                <p:nvPr/>
              </p:nvSpPr>
              <p:spPr bwMode="auto">
                <a:xfrm>
                  <a:off x="1971" y="3429"/>
                  <a:ext cx="432" cy="0"/>
                </a:xfrm>
                <a:prstGeom prst="line">
                  <a:avLst/>
                </a:prstGeom>
                <a:noFill/>
                <a:ln w="28575">
                  <a:solidFill>
                    <a:srgbClr val="C82E3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prstClr val="black"/>
                    </a:solidFill>
                    <a:latin typeface="Gill Sans MT"/>
                  </a:endParaRPr>
                </a:p>
              </p:txBody>
            </p:sp>
          </p:grpSp>
          <p:grpSp>
            <p:nvGrpSpPr>
              <p:cNvPr id="9225" name="Group 11"/>
              <p:cNvGrpSpPr>
                <a:grpSpLocks/>
              </p:cNvGrpSpPr>
              <p:nvPr/>
            </p:nvGrpSpPr>
            <p:grpSpPr bwMode="auto">
              <a:xfrm>
                <a:off x="2880" y="2976"/>
                <a:ext cx="1014" cy="826"/>
                <a:chOff x="2695" y="2869"/>
                <a:chExt cx="1014" cy="826"/>
              </a:xfrm>
            </p:grpSpPr>
            <p:sp>
              <p:nvSpPr>
                <p:cNvPr id="9227" name="Rectangle 12"/>
                <p:cNvSpPr>
                  <a:spLocks noChangeArrowheads="1"/>
                </p:cNvSpPr>
                <p:nvPr/>
              </p:nvSpPr>
              <p:spPr bwMode="auto">
                <a:xfrm>
                  <a:off x="2695" y="2869"/>
                  <a:ext cx="1014" cy="8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/>
                  <a:r>
                    <a:rPr lang="en-US" altLang="en-US" sz="4000">
                      <a:solidFill>
                        <a:srgbClr val="C82E32"/>
                      </a:solidFill>
                    </a:rPr>
                    <a:t>[NO</a:t>
                  </a:r>
                  <a:r>
                    <a:rPr lang="en-US" altLang="en-US" sz="4000" baseline="-25000">
                      <a:solidFill>
                        <a:srgbClr val="C82E32"/>
                      </a:solidFill>
                    </a:rPr>
                    <a:t>2</a:t>
                  </a:r>
                  <a:r>
                    <a:rPr lang="en-US" altLang="en-US" sz="4000">
                      <a:solidFill>
                        <a:srgbClr val="C82E32"/>
                      </a:solidFill>
                    </a:rPr>
                    <a:t>]</a:t>
                  </a:r>
                  <a:r>
                    <a:rPr lang="en-US" altLang="en-US" sz="4000" baseline="30000">
                      <a:solidFill>
                        <a:srgbClr val="C82E32"/>
                      </a:solidFill>
                    </a:rPr>
                    <a:t>2</a:t>
                  </a:r>
                  <a:endParaRPr lang="en-US" altLang="en-US" sz="4000">
                    <a:solidFill>
                      <a:srgbClr val="C82E32"/>
                    </a:solidFill>
                  </a:endParaRPr>
                </a:p>
                <a:p>
                  <a:pPr algn="ctr"/>
                  <a:r>
                    <a:rPr lang="en-US" altLang="en-US" sz="4000">
                      <a:solidFill>
                        <a:srgbClr val="C82E32"/>
                      </a:solidFill>
                    </a:rPr>
                    <a:t>[N</a:t>
                  </a:r>
                  <a:r>
                    <a:rPr lang="en-US" altLang="en-US" sz="4000" baseline="-25000">
                      <a:solidFill>
                        <a:srgbClr val="C82E32"/>
                      </a:solidFill>
                    </a:rPr>
                    <a:t>2</a:t>
                  </a:r>
                  <a:r>
                    <a:rPr lang="en-US" altLang="en-US" sz="4000">
                      <a:solidFill>
                        <a:srgbClr val="C82E32"/>
                      </a:solidFill>
                    </a:rPr>
                    <a:t>O</a:t>
                  </a:r>
                  <a:r>
                    <a:rPr lang="en-US" altLang="en-US" sz="4000" baseline="-25000">
                      <a:solidFill>
                        <a:srgbClr val="C82E32"/>
                      </a:solidFill>
                    </a:rPr>
                    <a:t>4</a:t>
                  </a:r>
                  <a:r>
                    <a:rPr lang="en-US" altLang="en-US" sz="4000">
                      <a:solidFill>
                        <a:srgbClr val="C82E32"/>
                      </a:solidFill>
                    </a:rPr>
                    <a:t>]</a:t>
                  </a:r>
                </a:p>
              </p:txBody>
            </p:sp>
            <p:sp>
              <p:nvSpPr>
                <p:cNvPr id="9228" name="Line 13"/>
                <p:cNvSpPr>
                  <a:spLocks noChangeShapeType="1"/>
                </p:cNvSpPr>
                <p:nvPr/>
              </p:nvSpPr>
              <p:spPr bwMode="auto">
                <a:xfrm>
                  <a:off x="2706" y="331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C82E3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prstClr val="black"/>
                    </a:solidFill>
                    <a:latin typeface="Gill Sans MT"/>
                  </a:endParaRPr>
                </a:p>
              </p:txBody>
            </p:sp>
          </p:grpSp>
          <p:sp>
            <p:nvSpPr>
              <p:cNvPr id="9226" name="Rectangle 14"/>
              <p:cNvSpPr>
                <a:spLocks noChangeArrowheads="1"/>
              </p:cNvSpPr>
              <p:nvPr/>
            </p:nvSpPr>
            <p:spPr bwMode="auto">
              <a:xfrm>
                <a:off x="2577" y="3168"/>
                <a:ext cx="303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sz="4000">
                    <a:solidFill>
                      <a:srgbClr val="C82E32"/>
                    </a:solidFill>
                  </a:rPr>
                  <a:t>=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185304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522</Words>
  <Application>Microsoft Office PowerPoint</Application>
  <PresentationFormat>On-screen Show (4:3)</PresentationFormat>
  <Paragraphs>79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Footlight MT Light</vt:lpstr>
      <vt:lpstr>Gill Sans MT</vt:lpstr>
      <vt:lpstr>Verdana</vt:lpstr>
      <vt:lpstr>Wingdings 2</vt:lpstr>
      <vt:lpstr>Solstice</vt:lpstr>
      <vt:lpstr>AP Chem</vt:lpstr>
      <vt:lpstr>PowerPoint Presentation</vt:lpstr>
      <vt:lpstr>PowerPoint Presentation</vt:lpstr>
      <vt:lpstr>PowerPoint Presentation</vt:lpstr>
      <vt:lpstr>PowerPoint Presentation</vt:lpstr>
      <vt:lpstr>Deriving the Equilibrium Constant</vt:lpstr>
      <vt:lpstr>Deriving the Equilibrium Constant</vt:lpstr>
      <vt:lpstr>Deriving the Equilibrium Constant</vt:lpstr>
      <vt:lpstr>The Equilibrium Constant</vt:lpstr>
      <vt:lpstr>The Equilibrium Constant</vt:lpstr>
      <vt:lpstr>Some notes about K…</vt:lpstr>
      <vt:lpstr>Types of K  (Equilibrium Constants) </vt:lpstr>
      <vt:lpstr>Meaning of K</vt:lpstr>
      <vt:lpstr>Practice: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Chem</dc:title>
  <dc:creator>Miller School</dc:creator>
  <cp:lastModifiedBy>Miller School</cp:lastModifiedBy>
  <cp:revision>8</cp:revision>
  <dcterms:created xsi:type="dcterms:W3CDTF">2019-01-15T20:05:57Z</dcterms:created>
  <dcterms:modified xsi:type="dcterms:W3CDTF">2019-01-16T14:11:59Z</dcterms:modified>
</cp:coreProperties>
</file>