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65" r:id="rId4"/>
    <p:sldId id="266" r:id="rId5"/>
    <p:sldId id="267" r:id="rId6"/>
    <p:sldId id="268" r:id="rId7"/>
    <p:sldId id="259" r:id="rId8"/>
    <p:sldId id="260" r:id="rId9"/>
    <p:sldId id="261" r:id="rId10"/>
    <p:sldId id="262" r:id="rId11"/>
    <p:sldId id="270" r:id="rId12"/>
    <p:sldId id="273" r:id="rId13"/>
    <p:sldId id="271" r:id="rId14"/>
    <p:sldId id="272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222E2-43A9-4142-80BF-242D0FA985B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12B40-5015-4ED0-9556-529C325F1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0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A423A5-49BA-408A-A0B2-9EA29B4FE56B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352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246EBA-6E6A-4D0A-94F5-C1C1516FF541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880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7E69E82-A1A6-4A48-8DE3-6C84B0598311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537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CAAF4C-071E-41CD-8A9A-3267DAC8680E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176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16D0FB2-71AB-410A-BB88-648EE7BEE83F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013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13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399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1/12/2017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8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1/12/2017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8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3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4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1/12/2017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4F10D-B419-4F7C-9D2E-1861395E4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76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1/12/2017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5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1/12/2017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1/12/2017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5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1/12/2017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6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1/12/2017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1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1/12/2017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8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1/12/2017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4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1/12/2017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7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43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b="0" i="0" u="none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5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1/12/2017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9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190" y="-182562"/>
            <a:ext cx="7498080" cy="1143000"/>
          </a:xfrm>
        </p:spPr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190" y="762000"/>
            <a:ext cx="8144810" cy="4800600"/>
          </a:xfrm>
        </p:spPr>
        <p:txBody>
          <a:bodyPr/>
          <a:lstStyle/>
          <a:p>
            <a:r>
              <a:rPr lang="en-US" dirty="0" smtClean="0"/>
              <a:t>Use this </a:t>
            </a:r>
            <a:r>
              <a:rPr lang="en-US" dirty="0" err="1" smtClean="0"/>
              <a:t>powerpoint</a:t>
            </a:r>
            <a:r>
              <a:rPr lang="en-US" dirty="0" smtClean="0"/>
              <a:t> to fill in notes on properties of </a:t>
            </a:r>
            <a:r>
              <a:rPr lang="en-US" dirty="0" smtClean="0"/>
              <a:t>gases</a:t>
            </a:r>
          </a:p>
          <a:p>
            <a:r>
              <a:rPr lang="en-US" dirty="0" smtClean="0"/>
              <a:t>Complete the practice </a:t>
            </a:r>
            <a:r>
              <a:rPr lang="en-US" smtClean="0"/>
              <a:t>problems in your notes.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864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309" y="0"/>
            <a:ext cx="7772400" cy="1143000"/>
          </a:xfrm>
        </p:spPr>
        <p:txBody>
          <a:bodyPr/>
          <a:lstStyle/>
          <a:p>
            <a:r>
              <a:rPr lang="en-US" altLang="en-US" dirty="0"/>
              <a:t>Physical Characteristics of gases: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2095" y="1143000"/>
            <a:ext cx="6981904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Gases do not have a definite shape or volume, they expand to fill container</a:t>
            </a:r>
          </a:p>
          <a:p>
            <a:pPr eaLnBrk="1" hangingPunct="1"/>
            <a:r>
              <a:rPr lang="en-US" altLang="en-US" dirty="0" smtClean="0"/>
              <a:t>Gases have low density</a:t>
            </a:r>
          </a:p>
          <a:p>
            <a:pPr eaLnBrk="1" hangingPunct="1"/>
            <a:r>
              <a:rPr lang="en-US" altLang="en-US" dirty="0" smtClean="0"/>
              <a:t>Gases can be compressed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2527" y="4666221"/>
            <a:ext cx="6241473" cy="21917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955676"/>
            <a:ext cx="2162094" cy="325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9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9242" y="-317790"/>
            <a:ext cx="8094758" cy="1143000"/>
          </a:xfrm>
        </p:spPr>
        <p:txBody>
          <a:bodyPr/>
          <a:lstStyle/>
          <a:p>
            <a:r>
              <a:rPr lang="en-US" altLang="en-US" dirty="0" smtClean="0"/>
              <a:t>Variables that Define a Gas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242" y="855372"/>
            <a:ext cx="8094758" cy="4800600"/>
          </a:xfrm>
        </p:spPr>
        <p:txBody>
          <a:bodyPr/>
          <a:lstStyle/>
          <a:p>
            <a:pPr marL="457200" indent="-457200"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Volume (V) </a:t>
            </a:r>
            <a:r>
              <a:rPr lang="en-US" sz="2800" dirty="0"/>
              <a:t>- may be expressed in liters,  milliliters, cm</a:t>
            </a:r>
            <a:r>
              <a:rPr lang="en-US" sz="2800" baseline="30000" dirty="0"/>
              <a:t>3</a:t>
            </a:r>
            <a:r>
              <a:rPr lang="en-US" sz="2800" dirty="0"/>
              <a:t>, dm</a:t>
            </a:r>
            <a:r>
              <a:rPr lang="en-US" sz="2800" baseline="30000" dirty="0"/>
              <a:t>3</a:t>
            </a:r>
            <a:r>
              <a:rPr lang="en-US" sz="2800" dirty="0"/>
              <a:t>.</a:t>
            </a:r>
          </a:p>
          <a:p>
            <a:pPr marL="457200" indent="-457200"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Temperature (T)</a:t>
            </a:r>
            <a:r>
              <a:rPr lang="en-US" sz="2800" b="1" u="sng" dirty="0"/>
              <a:t> </a:t>
            </a:r>
            <a:r>
              <a:rPr lang="en-US" sz="2800" dirty="0"/>
              <a:t>– Always expressed </a:t>
            </a:r>
            <a:r>
              <a:rPr lang="en-US" sz="2800" dirty="0" smtClean="0"/>
              <a:t>in Kelvin!!</a:t>
            </a:r>
            <a:r>
              <a:rPr lang="en-US" sz="2800" dirty="0"/>
              <a:t>	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640" t="38512" r="26541" b="25572"/>
          <a:stretch/>
        </p:blipFill>
        <p:spPr>
          <a:xfrm>
            <a:off x="765906" y="2500649"/>
            <a:ext cx="8087440" cy="34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Variables that Define a Gas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b="1" u="sng" dirty="0">
                <a:solidFill>
                  <a:srgbClr val="FF0000"/>
                </a:solidFill>
              </a:rPr>
              <a:t>Number of Moles (n) </a:t>
            </a:r>
            <a:r>
              <a:rPr lang="en-US" dirty="0"/>
              <a:t>- how many particles are present in the sample of </a:t>
            </a:r>
            <a:r>
              <a:rPr lang="en-US" dirty="0" smtClean="0"/>
              <a:t>gas</a:t>
            </a:r>
          </a:p>
          <a:p>
            <a:pPr marL="457200" indent="-457200">
              <a:defRPr/>
            </a:pPr>
            <a:r>
              <a:rPr lang="en-US" altLang="en-US" b="1" u="sng" dirty="0" smtClean="0">
                <a:solidFill>
                  <a:srgbClr val="FF0000"/>
                </a:solidFill>
              </a:rPr>
              <a:t>Pressure</a:t>
            </a:r>
            <a:r>
              <a:rPr lang="en-US" altLang="en-US" dirty="0" smtClean="0"/>
              <a:t>-the force per unit area on a surface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Exerted </a:t>
            </a:r>
            <a:r>
              <a:rPr lang="en-US" altLang="en-US" dirty="0"/>
              <a:t>by all gases on any surface they collide </a:t>
            </a:r>
            <a:r>
              <a:rPr lang="en-US" altLang="en-US" dirty="0" smtClean="0"/>
              <a:t>with</a:t>
            </a:r>
          </a:p>
          <a:p>
            <a:pPr lvl="1">
              <a:lnSpc>
                <a:spcPct val="90000"/>
              </a:lnSpc>
            </a:pPr>
            <a:r>
              <a:rPr lang="en-US" altLang="en-US" b="1" u="sng" dirty="0" smtClean="0">
                <a:solidFill>
                  <a:srgbClr val="FF0000"/>
                </a:solidFill>
              </a:rPr>
              <a:t>Collisions</a:t>
            </a:r>
            <a:r>
              <a:rPr lang="en-US" altLang="en-US" dirty="0" smtClean="0"/>
              <a:t> cause pressure!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457200" indent="-457200">
              <a:defRPr/>
            </a:pPr>
            <a:endParaRPr lang="en-US" dirty="0"/>
          </a:p>
          <a:p>
            <a:pPr marL="609600" indent="-609600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5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pressure_gas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4"/>
            <a:ext cx="596265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Collisions Cause Pressure</a:t>
            </a:r>
          </a:p>
        </p:txBody>
      </p:sp>
    </p:spTree>
    <p:extLst>
      <p:ext uri="{BB962C8B-B14F-4D97-AF65-F5344CB8AC3E}">
        <p14:creationId xmlns:p14="http://schemas.microsoft.com/office/powerpoint/2010/main" val="4266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651" y="554753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PRESSURE: 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2296" indent="0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1atm = 760mmHg = 760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torr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 =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101.3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kPa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1.01x10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651" y="-317790"/>
            <a:ext cx="7498080" cy="1143000"/>
          </a:xfrm>
        </p:spPr>
        <p:txBody>
          <a:bodyPr>
            <a:normAutofit/>
          </a:bodyPr>
          <a:lstStyle/>
          <a:p>
            <a:r>
              <a:rPr lang="en-US" altLang="en-US" b="1" u="sng" dirty="0" smtClean="0"/>
              <a:t>Pressure units: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254" t="42914" r="24661" b="47051"/>
          <a:stretch/>
        </p:blipFill>
        <p:spPr>
          <a:xfrm>
            <a:off x="-90153" y="2975018"/>
            <a:ext cx="9603573" cy="10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45524" y="-265001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Pressure</a:t>
            </a:r>
          </a:p>
        </p:txBody>
      </p:sp>
      <p:pic>
        <p:nvPicPr>
          <p:cNvPr id="44035" name="Picture 3" descr="img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/>
          <a:stretch>
            <a:fillRect/>
          </a:stretch>
        </p:blipFill>
        <p:spPr>
          <a:xfrm>
            <a:off x="793124" y="2255949"/>
            <a:ext cx="3352800" cy="3600450"/>
          </a:xfrm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945524" y="655749"/>
            <a:ext cx="78502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>
                <a:latin typeface="Tempus Sans ITC" panose="04020404030D07020202" pitchFamily="82" charset="0"/>
              </a:rPr>
              <a:t>Barometer-</a:t>
            </a:r>
          </a:p>
          <a:p>
            <a:pPr eaLnBrk="1" hangingPunct="1">
              <a:buFontTx/>
              <a:buChar char="•"/>
            </a:pPr>
            <a:r>
              <a:rPr lang="en-US" altLang="en-US" sz="3200" dirty="0">
                <a:latin typeface="Tempus Sans ITC" panose="04020404030D07020202" pitchFamily="82" charset="0"/>
              </a:rPr>
              <a:t> used to measure </a:t>
            </a:r>
            <a:r>
              <a:rPr lang="en-US" altLang="en-US" sz="3200" b="1" u="sng" dirty="0">
                <a:solidFill>
                  <a:srgbClr val="FF0000"/>
                </a:solidFill>
                <a:latin typeface="Tempus Sans ITC" panose="04020404030D07020202" pitchFamily="82" charset="0"/>
              </a:rPr>
              <a:t>atmospheric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(air) pressure</a:t>
            </a:r>
            <a:endParaRPr lang="en-US" altLang="en-US" sz="3200" b="1" u="sng" dirty="0">
              <a:solidFill>
                <a:srgbClr val="FF0000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44040" name="Picture 8" descr="bar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2" y="1829873"/>
            <a:ext cx="32940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069724" y="2484549"/>
            <a:ext cx="51054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latin typeface="Tempus Sans ITC" panose="04020404030D07020202" pitchFamily="82" charset="0"/>
              </a:rPr>
              <a:t>The higher the altitude the __________ the atmospheric pressure and the _________ the height of the mercury in the barometer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7270124" y="3398949"/>
            <a:ext cx="1122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empus Sans ITC" panose="04020404030D07020202" pitchFamily="82" charset="0"/>
              </a:rPr>
              <a:t>lower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526924" y="2941749"/>
            <a:ext cx="1122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empus Sans ITC" panose="04020404030D07020202" pitchFamily="82" charset="0"/>
              </a:rPr>
              <a:t>lower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12124" y="5761149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>
                <a:latin typeface="Tempus Sans ITC" panose="04020404030D07020202" pitchFamily="82" charset="0"/>
              </a:rPr>
              <a:t>Whatever the height is, that is your pressure</a:t>
            </a:r>
          </a:p>
        </p:txBody>
      </p:sp>
    </p:spTree>
    <p:extLst>
      <p:ext uri="{BB962C8B-B14F-4D97-AF65-F5344CB8AC3E}">
        <p14:creationId xmlns:p14="http://schemas.microsoft.com/office/powerpoint/2010/main" val="1042120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43" grpId="0"/>
      <p:bldP spid="44044" grpId="0"/>
      <p:bldP spid="440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Measuring Pressure of a Gas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90600" y="1143000"/>
            <a:ext cx="69342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u="sng">
                <a:latin typeface="Tempus Sans ITC" panose="04020404030D07020202" pitchFamily="82" charset="0"/>
              </a:rPr>
              <a:t>Manometer-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>
                <a:latin typeface="Tempus Sans ITC" panose="04020404030D07020202" pitchFamily="82" charset="0"/>
              </a:rPr>
              <a:t> measures the pressure of an enclosed sample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>
                <a:latin typeface="Tempus Sans ITC" panose="04020404030D07020202" pitchFamily="82" charset="0"/>
              </a:rPr>
              <a:t>Can be open or closed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2800"/>
          </a:p>
          <a:p>
            <a:pPr algn="just" eaLnBrk="1" hangingPunct="1">
              <a:spcBef>
                <a:spcPct val="50000"/>
              </a:spcBef>
            </a:pPr>
            <a:endParaRPr lang="en-US" altLang="en-US" sz="2800"/>
          </a:p>
        </p:txBody>
      </p:sp>
      <p:pic>
        <p:nvPicPr>
          <p:cNvPr id="45061" name="Picture 5" descr="closedman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2989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743200" y="4419600"/>
            <a:ext cx="262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latin typeface="Tempus Sans ITC" panose="04020404030D07020202" pitchFamily="82" charset="0"/>
              </a:rPr>
              <a:t>Closed Manometer</a:t>
            </a:r>
          </a:p>
        </p:txBody>
      </p:sp>
    </p:spTree>
    <p:extLst>
      <p:ext uri="{BB962C8B-B14F-4D97-AF65-F5344CB8AC3E}">
        <p14:creationId xmlns:p14="http://schemas.microsoft.com/office/powerpoint/2010/main" val="38395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27279" y="-55272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Pressure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1889125" y="539620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76238" y="3617122"/>
            <a:ext cx="413136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latin typeface="Tempus Sans ITC" panose="04020404030D07020202" pitchFamily="82" charset="0"/>
              </a:rPr>
              <a:t>Gas pressure is </a:t>
            </a:r>
            <a:r>
              <a:rPr lang="en-US" altLang="en-US" b="1" i="1" u="sng" dirty="0">
                <a:solidFill>
                  <a:srgbClr val="FF0000"/>
                </a:solidFill>
                <a:latin typeface="Tempus Sans ITC" panose="04020404030D07020202" pitchFamily="82" charset="0"/>
              </a:rPr>
              <a:t>less</a:t>
            </a:r>
            <a:r>
              <a:rPr lang="en-US" altLang="en-US" dirty="0">
                <a:latin typeface="Tempus Sans ITC" panose="04020404030D07020202" pitchFamily="82" charset="0"/>
              </a:rPr>
              <a:t> than atmospheric pressure when the height of the liquid in the manometer is higher on the _______________.  Therefore you will ________________ the height and the atmospheric pressure.   </a:t>
            </a:r>
          </a:p>
        </p:txBody>
      </p:sp>
      <p:grpSp>
        <p:nvGrpSpPr>
          <p:cNvPr id="29701" name="Group 1"/>
          <p:cNvGrpSpPr>
            <a:grpSpLocks/>
          </p:cNvGrpSpPr>
          <p:nvPr/>
        </p:nvGrpSpPr>
        <p:grpSpPr bwMode="auto">
          <a:xfrm>
            <a:off x="533400" y="554328"/>
            <a:ext cx="8262870" cy="3062794"/>
            <a:chOff x="533400" y="1219200"/>
            <a:chExt cx="8045450" cy="3581400"/>
          </a:xfrm>
        </p:grpSpPr>
        <p:pic>
          <p:nvPicPr>
            <p:cNvPr id="29704" name="Picture 3" descr="Zumdahl13_03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295400"/>
              <a:ext cx="2270125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5" descr="Zumdahl13_03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95400"/>
              <a:ext cx="2290763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6" name="Rectangle 6"/>
            <p:cNvSpPr>
              <a:spLocks noChangeArrowheads="1"/>
            </p:cNvSpPr>
            <p:nvPr/>
          </p:nvSpPr>
          <p:spPr bwMode="auto">
            <a:xfrm>
              <a:off x="3200400" y="1219200"/>
              <a:ext cx="2474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Tempus Sans ITC" panose="04020404030D07020202" pitchFamily="82" charset="0"/>
                </a:rPr>
                <a:t>Open Manometer</a:t>
              </a:r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2574925" y="3113088"/>
              <a:ext cx="4937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Tempus Sans ITC" panose="04020404030D07020202" pitchFamily="82" charset="0"/>
                </a:rPr>
                <a:t>-h</a:t>
              </a:r>
            </a:p>
          </p:txBody>
        </p:sp>
        <p:sp>
          <p:nvSpPr>
            <p:cNvPr id="29708" name="Text Box 10"/>
            <p:cNvSpPr txBox="1">
              <a:spLocks noChangeArrowheads="1"/>
            </p:cNvSpPr>
            <p:nvPr/>
          </p:nvSpPr>
          <p:spPr bwMode="auto">
            <a:xfrm>
              <a:off x="8077200" y="2895600"/>
              <a:ext cx="5016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Tempus Sans ITC" panose="04020404030D07020202" pitchFamily="82" charset="0"/>
                </a:rPr>
                <a:t>+h</a:t>
              </a:r>
            </a:p>
          </p:txBody>
        </p:sp>
      </p:grp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533400" y="5105394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empus Sans ITC" panose="04020404030D07020202" pitchFamily="82" charset="0"/>
              </a:rPr>
              <a:t>left side of the U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1981200" y="5460598"/>
            <a:ext cx="120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empus Sans ITC" panose="04020404030D07020202" pitchFamily="82" charset="0"/>
              </a:rPr>
              <a:t>subtract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664768" y="3617122"/>
            <a:ext cx="413136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latin typeface="Tempus Sans ITC" panose="04020404030D07020202" pitchFamily="82" charset="0"/>
              </a:rPr>
              <a:t>Gas pressure is </a:t>
            </a:r>
            <a:r>
              <a:rPr lang="en-US" altLang="en-US" b="1" i="1" u="sng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greater</a:t>
            </a:r>
            <a:r>
              <a:rPr lang="en-US" altLang="en-US" dirty="0" smtClean="0">
                <a:latin typeface="Tempus Sans ITC" panose="04020404030D07020202" pitchFamily="82" charset="0"/>
              </a:rPr>
              <a:t> </a:t>
            </a:r>
            <a:r>
              <a:rPr lang="en-US" altLang="en-US" dirty="0">
                <a:latin typeface="Tempus Sans ITC" panose="04020404030D07020202" pitchFamily="82" charset="0"/>
              </a:rPr>
              <a:t>than atmospheric pressure when the height of the liquid in the manometer is higher on the _______________.  Therefore you will ________________ the height and the atmospheric pressure.  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599681" y="5105394"/>
            <a:ext cx="2521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right </a:t>
            </a:r>
            <a:r>
              <a:rPr lang="en-US" altLang="en-US" b="1" dirty="0">
                <a:solidFill>
                  <a:srgbClr val="FF0000"/>
                </a:solidFill>
                <a:latin typeface="Tempus Sans ITC" panose="04020404030D07020202" pitchFamily="82" charset="0"/>
              </a:rPr>
              <a:t>side of the U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269730" y="5460598"/>
            <a:ext cx="63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add</a:t>
            </a:r>
            <a:endParaRPr lang="en-US" altLang="en-US" b="1" dirty="0">
              <a:solidFill>
                <a:srgbClr val="FF000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3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  <p:bldP spid="48139" grpId="0"/>
      <p:bldP spid="48140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682" y="-38958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Examples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971282" y="677214"/>
            <a:ext cx="8001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empus Sans ITC" panose="04020404030D07020202" pitchFamily="82" charset="0"/>
              </a:rPr>
              <a:t>1. If the atmospheric pressure is 757.8mmHg, what is the pressure of the gas in each of the following manometers?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57082" y="2277414"/>
            <a:ext cx="6477000" cy="3048000"/>
            <a:chOff x="1657082" y="2277414"/>
            <a:chExt cx="6477000" cy="3048000"/>
          </a:xfrm>
        </p:grpSpPr>
        <p:pic>
          <p:nvPicPr>
            <p:cNvPr id="30724" name="Picture 9" descr="manome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3" t="19048" r="52382" b="19048"/>
            <a:stretch>
              <a:fillRect/>
            </a:stretch>
          </p:blipFill>
          <p:spPr bwMode="auto">
            <a:xfrm>
              <a:off x="1657082" y="2277414"/>
              <a:ext cx="2438400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5543282" y="2353614"/>
              <a:ext cx="2590800" cy="2971800"/>
              <a:chOff x="3216" y="1872"/>
              <a:chExt cx="1632" cy="1872"/>
            </a:xfrm>
          </p:grpSpPr>
          <p:pic>
            <p:nvPicPr>
              <p:cNvPr id="30726" name="Picture 10" descr="manomete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08" t="22223" r="10715" b="17461"/>
              <a:stretch>
                <a:fillRect/>
              </a:stretch>
            </p:blipFill>
            <p:spPr bwMode="auto">
              <a:xfrm>
                <a:off x="3216" y="1872"/>
                <a:ext cx="1632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27" name="Rectangle 11"/>
              <p:cNvSpPr>
                <a:spLocks noChangeArrowheads="1"/>
              </p:cNvSpPr>
              <p:nvPr/>
            </p:nvSpPr>
            <p:spPr bwMode="auto">
              <a:xfrm>
                <a:off x="3264" y="2976"/>
                <a:ext cx="912" cy="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034862" y="3078051"/>
              <a:ext cx="1249251" cy="283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8756" y="3441342"/>
              <a:ext cx="1249251" cy="283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4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683" t="26541" r="21394" b="12016"/>
          <a:stretch/>
        </p:blipFill>
        <p:spPr>
          <a:xfrm>
            <a:off x="1847732" y="0"/>
            <a:ext cx="5235648" cy="6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7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1018309" y="666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Kinetic Molecular Theory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018309" y="1063769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prstClr val="black"/>
                </a:solidFill>
                <a:latin typeface="Gill Sans MT" panose="020B0502020104020203" pitchFamily="34" charset="0"/>
              </a:rPr>
              <a:t>States that particles of matter are always in </a:t>
            </a:r>
            <a:r>
              <a:rPr lang="en-US" altLang="en-US" sz="3200" b="1" u="sng" dirty="0">
                <a:solidFill>
                  <a:srgbClr val="FF0000"/>
                </a:solidFill>
                <a:latin typeface="Gill Sans MT" panose="020B0502020104020203" pitchFamily="34" charset="0"/>
              </a:rPr>
              <a:t>constant, rapid motion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prstClr val="black"/>
                </a:solidFill>
                <a:latin typeface="Gill Sans MT" panose="020B0502020104020203" pitchFamily="34" charset="0"/>
              </a:rPr>
              <a:t>Explains properties of gases, liquids, and solids in terms of energy using an </a:t>
            </a:r>
            <a:r>
              <a:rPr lang="en-US" altLang="en-US" sz="3200" i="1" dirty="0">
                <a:solidFill>
                  <a:prstClr val="black"/>
                </a:solidFill>
                <a:latin typeface="Gill Sans MT" panose="020B0502020104020203" pitchFamily="34" charset="0"/>
              </a:rPr>
              <a:t>ideal gas</a:t>
            </a:r>
            <a:r>
              <a:rPr lang="en-US" altLang="en-US" sz="3200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</a:p>
        </p:txBody>
      </p:sp>
      <p:pic>
        <p:nvPicPr>
          <p:cNvPr id="5124" name="Picture 5" descr="Fig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3847" y="3813463"/>
            <a:ext cx="1808163" cy="2362200"/>
          </a:xfrm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018311" y="3378346"/>
            <a:ext cx="55784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prstClr val="black"/>
                </a:solidFill>
                <a:latin typeface="Gill Sans MT"/>
              </a:rPr>
              <a:t>Ideal Gas- 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Gill Sans MT"/>
              </a:rPr>
              <a:t> an </a:t>
            </a:r>
            <a:r>
              <a:rPr lang="en-US" altLang="en-US" sz="2800" b="1" u="sng" dirty="0">
                <a:solidFill>
                  <a:srgbClr val="FF0000"/>
                </a:solidFill>
                <a:latin typeface="Gill Sans MT"/>
              </a:rPr>
              <a:t>imaginary gas </a:t>
            </a:r>
            <a:r>
              <a:rPr lang="en-US" altLang="en-US" sz="2800" dirty="0">
                <a:solidFill>
                  <a:prstClr val="black"/>
                </a:solidFill>
                <a:latin typeface="Gill Sans MT"/>
              </a:rPr>
              <a:t>which fits all the assumptions of kinetic molecular theory</a:t>
            </a:r>
          </a:p>
        </p:txBody>
      </p:sp>
    </p:spTree>
    <p:extLst>
      <p:ext uri="{BB962C8B-B14F-4D97-AF65-F5344CB8AC3E}">
        <p14:creationId xmlns:p14="http://schemas.microsoft.com/office/powerpoint/2010/main" val="11121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530" y="-19533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Kinetic Molecular Theory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530" y="1068946"/>
            <a:ext cx="4330700" cy="3962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dirty="0" smtClean="0"/>
              <a:t>Assumptions: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Gases are mostly empty space (tiny, spread out particles)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dirty="0" smtClean="0"/>
          </a:p>
        </p:txBody>
      </p:sp>
      <p:pic>
        <p:nvPicPr>
          <p:cNvPr id="614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30" y="1481070"/>
            <a:ext cx="330041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2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cub_mechanics_lesson03_im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33" y="1276350"/>
            <a:ext cx="35655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533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Kinetic Molecular Theory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533" y="1295400"/>
            <a:ext cx="4267200" cy="4495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mtClean="0"/>
              <a:t>Assumptions:</a:t>
            </a:r>
          </a:p>
          <a:p>
            <a:pPr marL="609600" indent="-609600" eaLnBrk="1" hangingPunct="1">
              <a:buFont typeface="Tempus Sans ITC" panose="04020404030D07020202" pitchFamily="82" charset="0"/>
              <a:buAutoNum type="arabicPeriod" startAt="2"/>
            </a:pPr>
            <a:r>
              <a:rPr lang="en-US" altLang="en-US" i="1" smtClean="0"/>
              <a:t>Elastic collisions</a:t>
            </a:r>
            <a:r>
              <a:rPr lang="en-US" altLang="en-US" smtClean="0"/>
              <a:t> occur between gas particles</a:t>
            </a:r>
          </a:p>
          <a:p>
            <a:pPr marL="609600" indent="-609600" eaLnBrk="1" hangingPunct="1">
              <a:buFontTx/>
              <a:buAutoNum type="arabicPeriod" startAt="2"/>
            </a:pPr>
            <a:endParaRPr lang="en-US" altLang="en-US" smtClean="0"/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5148333" y="4724400"/>
            <a:ext cx="41497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u="sng" dirty="0">
                <a:latin typeface="Tempus Sans ITC" panose="04020404030D07020202" pitchFamily="82" charset="0"/>
              </a:rPr>
              <a:t>Kinetic Energy-</a:t>
            </a:r>
          </a:p>
          <a:p>
            <a:pPr eaLnBrk="1" hangingPunct="1">
              <a:buFontTx/>
              <a:buChar char="•"/>
            </a:pPr>
            <a:r>
              <a:rPr lang="en-US" altLang="en-US" dirty="0">
                <a:latin typeface="Tempus Sans ITC" panose="04020404030D07020202" pitchFamily="82" charset="0"/>
              </a:rPr>
              <a:t> energy of movement (speed)</a:t>
            </a:r>
          </a:p>
          <a:p>
            <a:pPr eaLnBrk="1" hangingPunct="1"/>
            <a:r>
              <a:rPr lang="en-US" altLang="en-US" b="1" u="sng" dirty="0">
                <a:latin typeface="Tempus Sans ITC" panose="04020404030D07020202" pitchFamily="82" charset="0"/>
              </a:rPr>
              <a:t>Potential Energy-</a:t>
            </a:r>
          </a:p>
          <a:p>
            <a:pPr eaLnBrk="1" hangingPunct="1">
              <a:buFontTx/>
              <a:buChar char="•"/>
            </a:pPr>
            <a:r>
              <a:rPr lang="en-US" altLang="en-US" dirty="0">
                <a:latin typeface="Tempus Sans ITC" panose="04020404030D07020202" pitchFamily="82" charset="0"/>
              </a:rPr>
              <a:t> stored energy</a:t>
            </a:r>
          </a:p>
        </p:txBody>
      </p:sp>
      <p:pic>
        <p:nvPicPr>
          <p:cNvPr id="97287" name="Picture 7" descr="inel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58" y="4191000"/>
            <a:ext cx="221138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8" descr="el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33" y="4038600"/>
            <a:ext cx="18002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68596" y="3581400"/>
            <a:ext cx="338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i="1">
                <a:latin typeface="Tempus Sans ITC" panose="04020404030D07020202" pitchFamily="82" charset="0"/>
              </a:rPr>
              <a:t>No loss of kinetic energy</a:t>
            </a:r>
          </a:p>
        </p:txBody>
      </p:sp>
      <p:cxnSp>
        <p:nvCxnSpPr>
          <p:cNvPr id="3" name="Straight Arrow Connector 2"/>
          <p:cNvCxnSpPr>
            <a:stCxn id="10" idx="0"/>
          </p:cNvCxnSpPr>
          <p:nvPr/>
        </p:nvCxnSpPr>
        <p:spPr>
          <a:xfrm flipH="1" flipV="1">
            <a:off x="3167133" y="2362200"/>
            <a:ext cx="695325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7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800199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31" y="1481429"/>
            <a:ext cx="40386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994893" y="-169571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Kinetic Molecular Theory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893" y="1278229"/>
            <a:ext cx="4114800" cy="4191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mtClean="0"/>
              <a:t>Assumptions:</a:t>
            </a:r>
          </a:p>
          <a:p>
            <a:pPr marL="609600" indent="-609600" eaLnBrk="1" hangingPunct="1">
              <a:buFont typeface="Tempus Sans ITC" panose="04020404030D07020202" pitchFamily="82" charset="0"/>
              <a:buAutoNum type="arabicPeriod" startAt="3"/>
            </a:pPr>
            <a:r>
              <a:rPr lang="en-US" altLang="en-US" smtClean="0"/>
              <a:t>Gas particles are constantly in motion</a:t>
            </a:r>
          </a:p>
          <a:p>
            <a:pPr marL="609600" indent="-609600" eaLnBrk="1" hangingPunct="1">
              <a:buFont typeface="Tempus Sans ITC" panose="04020404030D07020202" pitchFamily="82" charset="0"/>
              <a:buAutoNum type="arabicPeriod" startAt="3"/>
            </a:pPr>
            <a:r>
              <a:rPr lang="en-US" altLang="en-US" smtClean="0"/>
              <a:t>There are no forces of attraction or repulsion between gas particles</a:t>
            </a:r>
          </a:p>
          <a:p>
            <a:pPr marL="609600" indent="-609600" eaLnBrk="1" hangingPunct="1">
              <a:buFont typeface="Tempus Sans ITC" panose="04020404030D07020202" pitchFamily="82" charset="0"/>
              <a:buAutoNum type="arabicPeriod" startAt="3"/>
            </a:pPr>
            <a:endParaRPr lang="en-US" altLang="en-US" smtClean="0"/>
          </a:p>
          <a:p>
            <a:pPr marL="609600" indent="-609600" eaLnBrk="1" hangingPunct="1">
              <a:buFont typeface="Tempus Sans ITC" panose="04020404030D07020202" pitchFamily="82" charset="0"/>
              <a:buAutoNum type="arabicPeriod" startAt="3"/>
            </a:pPr>
            <a:endParaRPr lang="en-US" altLang="en-US" smtClean="0"/>
          </a:p>
          <a:p>
            <a:pPr marL="609600" indent="-609600" eaLnBrk="1" hangingPunct="1">
              <a:buFontTx/>
              <a:buAutoNum type="arabicPeriod" startAt="3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43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59288" y="1100068"/>
            <a:ext cx="3810000" cy="4114800"/>
          </a:xfrm>
        </p:spPr>
        <p:txBody>
          <a:bodyPr>
            <a:normAutofit fontScale="92500"/>
          </a:bodyPr>
          <a:lstStyle/>
          <a:p>
            <a:pPr marL="533400" indent="-533400" eaLnBrk="1" hangingPunct="1">
              <a:buFontTx/>
              <a:buNone/>
            </a:pPr>
            <a:r>
              <a:rPr lang="en-US" altLang="en-US" smtClean="0"/>
              <a:t>Assumptions: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mtClean="0"/>
              <a:t>5.  The kinetic energy of a gas depends on the temperature (as the temp increases the energy/speed increases)</a:t>
            </a:r>
          </a:p>
          <a:p>
            <a:pPr marL="533400" indent="-533400"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059288" y="-11913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Kinetic Molecular Theory</a:t>
            </a:r>
          </a:p>
        </p:txBody>
      </p:sp>
      <p:pic>
        <p:nvPicPr>
          <p:cNvPr id="9220" name="Picture 6" descr="Fig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9001" y="2319268"/>
            <a:ext cx="4008437" cy="2338388"/>
          </a:xfrm>
        </p:spPr>
      </p:pic>
      <p:pic>
        <p:nvPicPr>
          <p:cNvPr id="5" name="Picture 7" descr="11_08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88" y="795268"/>
            <a:ext cx="3810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29919" y="5151142"/>
            <a:ext cx="41497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u="sng" dirty="0">
                <a:latin typeface="Tempus Sans ITC" panose="04020404030D07020202" pitchFamily="82" charset="0"/>
              </a:rPr>
              <a:t>Kinetic Energy-</a:t>
            </a:r>
          </a:p>
          <a:p>
            <a:pPr eaLnBrk="1" hangingPunct="1">
              <a:buFontTx/>
              <a:buChar char="•"/>
            </a:pPr>
            <a:r>
              <a:rPr lang="en-US" altLang="en-US" dirty="0">
                <a:latin typeface="Tempus Sans ITC" panose="04020404030D07020202" pitchFamily="82" charset="0"/>
              </a:rPr>
              <a:t> energy of movement (speed)</a:t>
            </a:r>
          </a:p>
          <a:p>
            <a:pPr eaLnBrk="1" hangingPunct="1"/>
            <a:r>
              <a:rPr lang="en-US" altLang="en-US" b="1" u="sng" dirty="0">
                <a:latin typeface="Tempus Sans ITC" panose="04020404030D07020202" pitchFamily="82" charset="0"/>
              </a:rPr>
              <a:t>Potential Energy-</a:t>
            </a:r>
          </a:p>
          <a:p>
            <a:pPr eaLnBrk="1" hangingPunct="1">
              <a:buFontTx/>
              <a:buChar char="•"/>
            </a:pPr>
            <a:r>
              <a:rPr lang="en-US" altLang="en-US" dirty="0">
                <a:latin typeface="Tempus Sans ITC" panose="04020404030D07020202" pitchFamily="82" charset="0"/>
              </a:rPr>
              <a:t> stored energy</a:t>
            </a:r>
          </a:p>
        </p:txBody>
      </p:sp>
    </p:spTree>
    <p:extLst>
      <p:ext uri="{BB962C8B-B14F-4D97-AF65-F5344CB8AC3E}">
        <p14:creationId xmlns:p14="http://schemas.microsoft.com/office/powerpoint/2010/main" val="94726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943088" cy="1143000"/>
          </a:xfrm>
        </p:spPr>
        <p:txBody>
          <a:bodyPr>
            <a:noAutofit/>
          </a:bodyPr>
          <a:lstStyle/>
          <a:p>
            <a:r>
              <a:rPr lang="en-US" sz="3600" dirty="0"/>
              <a:t>Kinetic Molecular Theory (KMT) and Ideal Gases: A model used to explain the behavior of gases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8153400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Note</a:t>
            </a:r>
            <a:r>
              <a:rPr lang="en-US" sz="2400" dirty="0"/>
              <a:t>: An IDEAL GAS is THEORETICAL and is used to PREDICT the behavior of REAL GASES. The ASSUMPTIONS above are </a:t>
            </a:r>
            <a:r>
              <a:rPr lang="en-US" sz="2400" b="1" dirty="0"/>
              <a:t>no</a:t>
            </a:r>
            <a:r>
              <a:rPr lang="en-US" sz="2400" dirty="0"/>
              <a:t>t true of REAL GASES.</a:t>
            </a:r>
          </a:p>
        </p:txBody>
      </p:sp>
    </p:spTree>
    <p:extLst>
      <p:ext uri="{BB962C8B-B14F-4D97-AF65-F5344CB8AC3E}">
        <p14:creationId xmlns:p14="http://schemas.microsoft.com/office/powerpoint/2010/main" val="394056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with KMT: Why gases are not ideal…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815340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1</a:t>
            </a:r>
            <a:r>
              <a:rPr lang="en-US" dirty="0"/>
              <a:t>. Gas atoms/molecules </a:t>
            </a:r>
            <a:r>
              <a:rPr lang="en-US" b="1" u="sng" dirty="0" smtClean="0">
                <a:solidFill>
                  <a:srgbClr val="FF0000"/>
                </a:solidFill>
              </a:rPr>
              <a:t>take up space (they are matter)!</a:t>
            </a:r>
            <a:endParaRPr lang="en-US" b="1" u="sng" dirty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en-US" dirty="0"/>
              <a:t>2. </a:t>
            </a:r>
            <a:r>
              <a:rPr lang="en-US" b="1" u="sng" dirty="0" smtClean="0">
                <a:solidFill>
                  <a:srgbClr val="FF0000"/>
                </a:solidFill>
              </a:rPr>
              <a:t>Some intermolecular (attractive) forces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exist </a:t>
            </a:r>
            <a:r>
              <a:rPr lang="en-US" dirty="0"/>
              <a:t>between gas molecules </a:t>
            </a:r>
          </a:p>
          <a:p>
            <a:pPr marL="82296" indent="0">
              <a:buNone/>
            </a:pPr>
            <a:r>
              <a:rPr lang="en-US" dirty="0"/>
              <a:t>3. Small volume containers result in </a:t>
            </a:r>
            <a:r>
              <a:rPr lang="en-US" b="1" u="sng" dirty="0" smtClean="0">
                <a:solidFill>
                  <a:srgbClr val="FF0000"/>
                </a:solidFill>
              </a:rPr>
              <a:t>more collisions (b/c there’s less space to move)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between gas molecules</a:t>
            </a:r>
          </a:p>
        </p:txBody>
      </p:sp>
    </p:spTree>
    <p:extLst>
      <p:ext uri="{BB962C8B-B14F-4D97-AF65-F5344CB8AC3E}">
        <p14:creationId xmlns:p14="http://schemas.microsoft.com/office/powerpoint/2010/main" val="335111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Conditions in which a REAL GAS behaves MOST like an IDEAL GAS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15340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/>
              <a:t>1. </a:t>
            </a:r>
            <a:r>
              <a:rPr lang="en-US" sz="2800" b="1" u="sng" dirty="0">
                <a:solidFill>
                  <a:srgbClr val="FF0000"/>
                </a:solidFill>
              </a:rPr>
              <a:t>Low pressure</a:t>
            </a:r>
            <a:r>
              <a:rPr lang="en-US" sz="2800" dirty="0"/>
              <a:t> (moves around more freely)</a:t>
            </a:r>
          </a:p>
          <a:p>
            <a:pPr marL="82296" indent="0">
              <a:buNone/>
            </a:pPr>
            <a:r>
              <a:rPr lang="en-US" sz="2800" dirty="0"/>
              <a:t>2. </a:t>
            </a:r>
            <a:r>
              <a:rPr lang="en-US" sz="2800" b="1" u="sng" dirty="0">
                <a:solidFill>
                  <a:srgbClr val="FF0000"/>
                </a:solidFill>
              </a:rPr>
              <a:t>High temperature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(fast moving)</a:t>
            </a:r>
          </a:p>
          <a:p>
            <a:pPr marL="82296" indent="0">
              <a:buNone/>
            </a:pPr>
            <a:r>
              <a:rPr lang="en-US" sz="2800" dirty="0"/>
              <a:t>3. </a:t>
            </a:r>
            <a:r>
              <a:rPr lang="en-US" sz="2800" b="1" u="sng" dirty="0">
                <a:solidFill>
                  <a:srgbClr val="FF0000"/>
                </a:solidFill>
              </a:rPr>
              <a:t>Low intermolecular forces</a:t>
            </a:r>
            <a:r>
              <a:rPr lang="en-US" sz="2800" dirty="0"/>
              <a:t> (not attracted to each other)</a:t>
            </a:r>
            <a:endParaRPr lang="en-US" sz="2800" b="1" u="sng" dirty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en-US" sz="2800" dirty="0"/>
              <a:t>4. </a:t>
            </a:r>
            <a:r>
              <a:rPr lang="en-US" sz="2800" b="1" u="sng" dirty="0">
                <a:solidFill>
                  <a:srgbClr val="FF0000"/>
                </a:solidFill>
              </a:rPr>
              <a:t>Small size</a:t>
            </a:r>
          </a:p>
          <a:p>
            <a:pPr marL="82296" indent="0">
              <a:buNone/>
            </a:pPr>
            <a:r>
              <a:rPr lang="en-US" sz="2800" dirty="0"/>
              <a:t>5. </a:t>
            </a:r>
            <a:r>
              <a:rPr lang="en-US" sz="2800" b="1" u="sng" dirty="0">
                <a:solidFill>
                  <a:srgbClr val="FF0000"/>
                </a:solidFill>
              </a:rPr>
              <a:t>Large volume container </a:t>
            </a:r>
            <a:r>
              <a:rPr lang="en-US" sz="2800" dirty="0"/>
              <a:t>(more space to move, less likely to collide)</a:t>
            </a:r>
          </a:p>
        </p:txBody>
      </p:sp>
      <p:pic>
        <p:nvPicPr>
          <p:cNvPr id="8194" name="Picture 2" descr="http://c85c7a.medialib.glogster.com/media/80/80488cb77e10cea446b0699e2bd224f517da3a23f17d7136b2a7cae7cca0379f/kinetictheo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6061" r="7394"/>
          <a:stretch/>
        </p:blipFill>
        <p:spPr bwMode="auto">
          <a:xfrm>
            <a:off x="6468351" y="4267200"/>
            <a:ext cx="244705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3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9.0&quot;&gt;&lt;object type=&quot;1&quot; unique_id=&quot;10001&quot;&gt;&lt;object type=&quot;8&quot; unique_id=&quot;12365&quot;&gt;&lt;/object&gt;&lt;object type=&quot;2&quot; unique_id=&quot;12366&quot;&gt;&lt;object type=&quot;3&quot; unique_id=&quot;12367&quot;&gt;&lt;property id=&quot;20148&quot; value=&quot;5&quot;/&gt;&lt;property id=&quot;20300&quot; value=&quot;Slide 1 - &amp;quot;Agenda&amp;quot;&quot;/&gt;&lt;property id=&quot;20307&quot; value=&quot;257&quot;/&gt;&lt;/object&gt;&lt;object type=&quot;3&quot; unique_id=&quot;12368&quot;&gt;&lt;property id=&quot;20148&quot; value=&quot;5&quot;/&gt;&lt;property id=&quot;20300&quot; value=&quot;Slide 2 - &amp;quot;Kinetic Molecular Theory&amp;quot;&quot;/&gt;&lt;property id=&quot;20307&quot; value=&quot;258&quot;/&gt;&lt;/object&gt;&lt;object type=&quot;3&quot; unique_id=&quot;12369&quot;&gt;&lt;property id=&quot;20148&quot; value=&quot;5&quot;/&gt;&lt;property id=&quot;20300&quot; value=&quot;Slide 3 - &amp;quot;Kinetic Molecular Theory&amp;quot;&quot;/&gt;&lt;property id=&quot;20307&quot; value=&quot;265&quot;/&gt;&lt;/object&gt;&lt;object type=&quot;3&quot; unique_id=&quot;12370&quot;&gt;&lt;property id=&quot;20148&quot; value=&quot;5&quot;/&gt;&lt;property id=&quot;20300&quot; value=&quot;Slide 4 - &amp;quot;Kinetic Molecular Theory&amp;quot;&quot;/&gt;&lt;property id=&quot;20307&quot; value=&quot;266&quot;/&gt;&lt;/object&gt;&lt;object type=&quot;3&quot; unique_id=&quot;12371&quot;&gt;&lt;property id=&quot;20148&quot; value=&quot;5&quot;/&gt;&lt;property id=&quot;20300&quot; value=&quot;Slide 5 - &amp;quot;Kinetic Molecular Theory&amp;quot;&quot;/&gt;&lt;property id=&quot;20307&quot; value=&quot;267&quot;/&gt;&lt;/object&gt;&lt;object type=&quot;3&quot; unique_id=&quot;12372&quot;&gt;&lt;property id=&quot;20148&quot; value=&quot;5&quot;/&gt;&lt;property id=&quot;20300&quot; value=&quot;Slide 6 - &amp;quot;Kinetic Molecular Theory&amp;quot;&quot;/&gt;&lt;property id=&quot;20307&quot; value=&quot;268&quot;/&gt;&lt;/object&gt;&lt;object type=&quot;3&quot; unique_id=&quot;12373&quot;&gt;&lt;property id=&quot;20148&quot; value=&quot;5&quot;/&gt;&lt;property id=&quot;20300&quot; value=&quot;Slide 7 - &amp;quot;Kinetic Molecular Theory (KMT) and Ideal Gases: A model used to explain the behavior of gases  &amp;quot;&quot;/&gt;&lt;property id=&quot;20307&quot; value=&quot;259&quot;/&gt;&lt;/object&gt;&lt;object type=&quot;3&quot; unique_id=&quot;12374&quot;&gt;&lt;property id=&quot;20148&quot; value=&quot;5&quot;/&gt;&lt;property id=&quot;20300&quot; value=&quot;Slide 8 - &amp;quot;Problems with KMT: Why gases are not ideal…&amp;quot;&quot;/&gt;&lt;property id=&quot;20307&quot; value=&quot;260&quot;/&gt;&lt;/object&gt;&lt;object type=&quot;3&quot; unique_id=&quot;12375&quot;&gt;&lt;property id=&quot;20148&quot; value=&quot;5&quot;/&gt;&lt;property id=&quot;20300&quot; value=&quot;Slide 9 - &amp;quot;Conditions in which a REAL GAS behaves MOST like an IDEAL GAS:&amp;quot;&quot;/&gt;&lt;property id=&quot;20307&quot; value=&quot;261&quot;/&gt;&lt;/object&gt;&lt;object type=&quot;3&quot; unique_id=&quot;12376&quot;&gt;&lt;property id=&quot;20148&quot; value=&quot;5&quot;/&gt;&lt;property id=&quot;20300&quot; value=&quot;Slide 10 - &amp;quot;Physical Characteristics of gases:&amp;quot;&quot;/&gt;&lt;property id=&quot;20307&quot; value=&quot;262&quot;/&gt;&lt;/object&gt;&lt;object type=&quot;3&quot; unique_id=&quot;12377&quot;&gt;&lt;property id=&quot;20148&quot; value=&quot;5&quot;/&gt;&lt;property id=&quot;20300&quot; value=&quot;Slide 11 - &amp;quot;Variables that Define a Gas &amp;quot;&quot;/&gt;&lt;property id=&quot;20307&quot; value=&quot;270&quot;/&gt;&lt;/object&gt;&lt;object type=&quot;3&quot; unique_id=&quot;12378&quot;&gt;&lt;property id=&quot;20148&quot; value=&quot;5&quot;/&gt;&lt;property id=&quot;20300&quot; value=&quot;Slide 12 - &amp;quot;Variables that Define a Gas &amp;quot;&quot;/&gt;&lt;property id=&quot;20307&quot; value=&quot;273&quot;/&gt;&lt;/object&gt;&lt;object type=&quot;3&quot; unique_id=&quot;12379&quot;&gt;&lt;property id=&quot;20148&quot; value=&quot;5&quot;/&gt;&lt;property id=&quot;20300&quot; value=&quot;Slide 13 - &amp;quot;Collisions Cause Pressure&amp;quot;&quot;/&gt;&lt;property id=&quot;20307&quot; value=&quot;271&quot;/&gt;&lt;/object&gt;&lt;object type=&quot;3&quot; unique_id=&quot;12380&quot;&gt;&lt;property id=&quot;20148&quot; value=&quot;5&quot;/&gt;&lt;property id=&quot;20300&quot; value=&quot;Slide 14 - &amp;quot;Pressure units:&amp;quot;&quot;/&gt;&lt;property id=&quot;20307&quot; value=&quot;272&quot;/&gt;&lt;/object&gt;&lt;object type=&quot;3&quot; unique_id=&quot;12381&quot;&gt;&lt;property id=&quot;20148&quot; value=&quot;5&quot;/&gt;&lt;property id=&quot;20300&quot; value=&quot;Slide 15 - &amp;quot;Pressure&amp;quot;&quot;/&gt;&lt;property id=&quot;20307&quot; value=&quot;274&quot;/&gt;&lt;/object&gt;&lt;object type=&quot;3&quot; unique_id=&quot;12382&quot;&gt;&lt;property id=&quot;20148&quot; value=&quot;5&quot;/&gt;&lt;property id=&quot;20300&quot; value=&quot;Slide 16 - &amp;quot;Measuring Pressure of a Gas&amp;quot;&quot;/&gt;&lt;property id=&quot;20307&quot; value=&quot;275&quot;/&gt;&lt;/object&gt;&lt;object type=&quot;3&quot; unique_id=&quot;12383&quot;&gt;&lt;property id=&quot;20148&quot; value=&quot;5&quot;/&gt;&lt;property id=&quot;20300&quot; value=&quot;Slide 17 - &amp;quot;Pressure&amp;quot;&quot;/&gt;&lt;property id=&quot;20307&quot; value=&quot;276&quot;/&gt;&lt;/object&gt;&lt;object type=&quot;3&quot; unique_id=&quot;12384&quot;&gt;&lt;property id=&quot;20148&quot; value=&quot;5&quot;/&gt;&lt;property id=&quot;20300&quot; value=&quot;Slide 18 - &amp;quot;Examples&amp;quot;&quot;/&gt;&lt;property id=&quot;20307&quot; value=&quot;277&quot;/&gt;&lt;/object&gt;&lt;object type=&quot;3&quot; unique_id=&quot;12385&quot;&gt;&lt;property id=&quot;20148&quot; value=&quot;5&quot;/&gt;&lt;property id=&quot;20300&quot; value=&quot;Slide 19&quot;/&gt;&lt;property id=&quot;20307&quot; value=&quot;278&quot;/&gt;&lt;/object&gt;&lt;object type=&quot;3&quot; unique_id=&quot;12386&quot;&gt;&lt;property id=&quot;20148&quot; value=&quot;5&quot;/&gt;&lt;property id=&quot;20300&quot; value=&quot;Slide 20 - &amp;quot;Pre-Lab Questions&amp;quot;&quot;/&gt;&lt;property id=&quot;20307&quot; value=&quot;263&quot;/&gt;&lt;/object&gt;&lt;object type=&quot;3&quot; unique_id=&quot;12387&quot;&gt;&lt;property id=&quot;20148&quot; value=&quot;5&quot;/&gt;&lt;property id=&quot;20300&quot; value=&quot;Slide 21 - &amp;quot;Can Demonstration&amp;quot;&quot;/&gt;&lt;property id=&quot;20307&quot; value=&quot;26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628</Words>
  <Application>Microsoft Office PowerPoint</Application>
  <PresentationFormat>On-screen Show (4:3)</PresentationFormat>
  <Paragraphs>90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Gill Sans MT</vt:lpstr>
      <vt:lpstr>Tempus Sans ITC</vt:lpstr>
      <vt:lpstr>Times New Roman</vt:lpstr>
      <vt:lpstr>Verdana</vt:lpstr>
      <vt:lpstr>Wingdings 2</vt:lpstr>
      <vt:lpstr>1_Solstice</vt:lpstr>
      <vt:lpstr>Directions</vt:lpstr>
      <vt:lpstr>Kinetic Molecular Theory</vt:lpstr>
      <vt:lpstr>Kinetic Molecular Theory</vt:lpstr>
      <vt:lpstr>Kinetic Molecular Theory</vt:lpstr>
      <vt:lpstr>Kinetic Molecular Theory</vt:lpstr>
      <vt:lpstr>Kinetic Molecular Theory</vt:lpstr>
      <vt:lpstr>Kinetic Molecular Theory (KMT) and Ideal Gases: A model used to explain the behavior of gases  </vt:lpstr>
      <vt:lpstr>Problems with KMT: Why gases are not ideal…</vt:lpstr>
      <vt:lpstr>Conditions in which a REAL GAS behaves MOST like an IDEAL GAS:</vt:lpstr>
      <vt:lpstr>Physical Characteristics of gases:</vt:lpstr>
      <vt:lpstr>Variables that Define a Gas </vt:lpstr>
      <vt:lpstr>Variables that Define a Gas </vt:lpstr>
      <vt:lpstr>Collisions Cause Pressure</vt:lpstr>
      <vt:lpstr>Pressure units:</vt:lpstr>
      <vt:lpstr>Pressure</vt:lpstr>
      <vt:lpstr>Measuring Pressure of a Gas</vt:lpstr>
      <vt:lpstr>Pressure</vt:lpstr>
      <vt:lpstr>Examples</vt:lpstr>
      <vt:lpstr>PowerPoint Presentation</vt:lpstr>
    </vt:vector>
  </TitlesOfParts>
  <Company>Albemarle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Karen Ye</dc:creator>
  <cp:lastModifiedBy>Karen Ye</cp:lastModifiedBy>
  <cp:revision>5</cp:revision>
  <dcterms:created xsi:type="dcterms:W3CDTF">2015-03-03T21:57:15Z</dcterms:created>
  <dcterms:modified xsi:type="dcterms:W3CDTF">2017-01-12T19:05:04Z</dcterms:modified>
</cp:coreProperties>
</file>