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38"/>
  </p:notesMasterIdLst>
  <p:sldIdLst>
    <p:sldId id="275" r:id="rId7"/>
    <p:sldId id="257" r:id="rId8"/>
    <p:sldId id="258" r:id="rId9"/>
    <p:sldId id="263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9" r:id="rId18"/>
    <p:sldId id="270" r:id="rId19"/>
    <p:sldId id="271" r:id="rId20"/>
    <p:sldId id="291" r:id="rId21"/>
    <p:sldId id="274" r:id="rId22"/>
    <p:sldId id="272" r:id="rId23"/>
    <p:sldId id="273" r:id="rId24"/>
    <p:sldId id="268" r:id="rId25"/>
    <p:sldId id="277" r:id="rId26"/>
    <p:sldId id="278" r:id="rId27"/>
    <p:sldId id="279" r:id="rId28"/>
    <p:sldId id="301" r:id="rId29"/>
    <p:sldId id="300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62" autoAdjust="0"/>
    <p:restoredTop sz="94660"/>
  </p:normalViewPr>
  <p:slideViewPr>
    <p:cSldViewPr>
      <p:cViewPr varScale="1">
        <p:scale>
          <a:sx n="70" d="100"/>
          <a:sy n="70" d="100"/>
        </p:scale>
        <p:origin x="19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DFE3-0478-4B38-A3C3-D0374CACFA5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3303-ABB6-4F23-8B12-53750681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2423A805-A67B-479C-AF8A-5177C2C835AC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973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9F77-7949-46E6-B5D9-D4CE9653E07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394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2B5884-3853-4A75-9C57-42C7B6621A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2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9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2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5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5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7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2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18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B27D-695B-47F8-ABA3-FBF96BE70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3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7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9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1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8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04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24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5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458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39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7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6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3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8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73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44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986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8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7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43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74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18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0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23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74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6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4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83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01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9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6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64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93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7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17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339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4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31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8C8AE3-70AD-405D-9757-384F9B08462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84FA11-3CA5-4901-B80D-495661267C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9028BC-2682-4E66-920C-63950E76A80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5AD84C-8CC3-4EEB-8CF4-793108B01A5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1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25CDDA-45CA-4ABE-ABA7-DD7090AA71CE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915FEB-B420-4056-A7FA-17393EA3A1B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0D74CD-BCC6-44DC-B04E-E7578CAA902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F4CB32-5B6C-4993-A31C-8132E6C43D8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58762"/>
            <a:ext cx="8153400" cy="1143000"/>
          </a:xfrm>
        </p:spPr>
        <p:txBody>
          <a:bodyPr/>
          <a:lstStyle/>
          <a:p>
            <a:r>
              <a:rPr lang="en-US" dirty="0" smtClean="0"/>
              <a:t>Do Now &amp;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86581"/>
            <a:ext cx="8153400" cy="4800600"/>
          </a:xfrm>
        </p:spPr>
        <p:txBody>
          <a:bodyPr/>
          <a:lstStyle/>
          <a:p>
            <a:r>
              <a:rPr lang="en-US" dirty="0" smtClean="0"/>
              <a:t>Turn in Chemical/Physical Changes Lab if you did not do so last class period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8" descr="https://i.chzbgr.com/maxW500/5541042176/h8F9DEACE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4802" r="2352" b="13188"/>
          <a:stretch/>
        </p:blipFill>
        <p:spPr bwMode="auto">
          <a:xfrm>
            <a:off x="228600" y="2213470"/>
            <a:ext cx="5181600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stry Cat - I used dry ice in my smoothie It was subl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28" y="2213470"/>
            <a:ext cx="3200400" cy="42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81000"/>
            <a:ext cx="8153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4. Consider </a:t>
            </a:r>
            <a:r>
              <a:rPr lang="en-US" sz="2800" dirty="0">
                <a:effectLst/>
              </a:rPr>
              <a:t>water freezing in an ice cube tray: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81534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a. Draw </a:t>
            </a:r>
            <a:r>
              <a:rPr lang="en-US" sz="2400" dirty="0"/>
              <a:t>arrows showing which direction heat is being transferred when the ice cube tray is placed in the freezer.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r>
              <a:rPr lang="en-US" sz="2400" dirty="0" smtClean="0"/>
              <a:t>b. When </a:t>
            </a:r>
            <a:r>
              <a:rPr lang="en-US" sz="2400" dirty="0"/>
              <a:t>water freezes, is it releasing heat or taking in (absorbing) heat from the environment?</a:t>
            </a:r>
          </a:p>
          <a:p>
            <a:endParaRPr lang="en-US" sz="2400" dirty="0"/>
          </a:p>
          <a:p>
            <a:pPr marL="82296" indent="0">
              <a:buNone/>
            </a:pPr>
            <a:r>
              <a:rPr lang="en-US" sz="2400" dirty="0" smtClean="0"/>
              <a:t>c. In </a:t>
            </a:r>
            <a:r>
              <a:rPr lang="en-US" sz="2400" dirty="0"/>
              <a:t>order to cool things in a refrigerator, heat must be transferred away from the food. Where do you think this heat ends up going? 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1425979"/>
            <a:ext cx="2514600" cy="1241021"/>
            <a:chOff x="3448050" y="1524000"/>
            <a:chExt cx="2247900" cy="1038225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50" y="1657350"/>
              <a:ext cx="2181225" cy="7791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14725" y="1524000"/>
              <a:ext cx="2181225" cy="1038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 rot="9276718">
            <a:off x="3388865" y="2206835"/>
            <a:ext cx="685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449797">
            <a:off x="4955189" y="2163578"/>
            <a:ext cx="685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9244734">
            <a:off x="4976986" y="1591696"/>
            <a:ext cx="685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3127246">
            <a:off x="3408772" y="1648586"/>
            <a:ext cx="685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50441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water is releasing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806" y="5105400"/>
            <a:ext cx="800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heat gets transferred out of the refrigerator and into your room!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1957" y="5936397"/>
            <a:ext cx="800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…this is why it’s a bad idea to try to cool your room down by opening the refrigerator…</a:t>
            </a:r>
          </a:p>
        </p:txBody>
      </p:sp>
    </p:spTree>
    <p:extLst>
      <p:ext uri="{BB962C8B-B14F-4D97-AF65-F5344CB8AC3E}">
        <p14:creationId xmlns:p14="http://schemas.microsoft.com/office/powerpoint/2010/main" val="19929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/>
          <a:lstStyle/>
          <a:p>
            <a:r>
              <a:rPr lang="en-US" dirty="0" smtClean="0"/>
              <a:t>Endothermic vs. Exothermic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endothermic</a:t>
            </a:r>
            <a:r>
              <a:rPr lang="en-US" dirty="0" smtClean="0"/>
              <a:t>=when </a:t>
            </a:r>
            <a:r>
              <a:rPr lang="en-US" dirty="0"/>
              <a:t>energy/heat is being </a:t>
            </a:r>
            <a:r>
              <a:rPr lang="en-US" b="1" u="sng" dirty="0" smtClean="0">
                <a:solidFill>
                  <a:srgbClr val="FF0000"/>
                </a:solidFill>
              </a:rPr>
              <a:t>absorbed (taken in)</a:t>
            </a:r>
            <a:r>
              <a:rPr lang="en-US" dirty="0" smtClean="0"/>
              <a:t> in </a:t>
            </a:r>
            <a:r>
              <a:rPr lang="en-US" dirty="0"/>
              <a:t>a </a:t>
            </a:r>
            <a:r>
              <a:rPr lang="en-US" dirty="0" smtClean="0"/>
              <a:t>process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/>
              <a:t>A reaction container will feel </a:t>
            </a:r>
            <a:r>
              <a:rPr lang="en-US" b="1" u="sng" dirty="0" smtClean="0">
                <a:solidFill>
                  <a:srgbClr val="FF0000"/>
                </a:solidFill>
              </a:rPr>
              <a:t>COLD</a:t>
            </a:r>
            <a:r>
              <a:rPr lang="en-US" dirty="0" smtClean="0"/>
              <a:t> </a:t>
            </a:r>
            <a:r>
              <a:rPr lang="en-US" dirty="0"/>
              <a:t>due to heat being transferred into (heat is absorbed by) the reaction container</a:t>
            </a:r>
          </a:p>
          <a:p>
            <a:r>
              <a:rPr lang="en-US" b="1" dirty="0" smtClean="0"/>
              <a:t>exothermic</a:t>
            </a:r>
            <a:r>
              <a:rPr lang="en-US" dirty="0" smtClean="0"/>
              <a:t>=when </a:t>
            </a:r>
            <a:r>
              <a:rPr lang="en-US" dirty="0"/>
              <a:t>energy/heat is being </a:t>
            </a:r>
            <a:r>
              <a:rPr lang="en-US" b="1" u="sng" dirty="0" smtClean="0">
                <a:solidFill>
                  <a:srgbClr val="FF0000"/>
                </a:solidFill>
              </a:rPr>
              <a:t>released (given off)</a:t>
            </a:r>
            <a:r>
              <a:rPr lang="en-US" dirty="0" smtClean="0"/>
              <a:t> </a:t>
            </a:r>
            <a:r>
              <a:rPr lang="en-US" dirty="0"/>
              <a:t>in a process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/>
              <a:t>A reaction container will feel </a:t>
            </a:r>
            <a:r>
              <a:rPr lang="en-US" b="1" u="sng" dirty="0" smtClean="0">
                <a:solidFill>
                  <a:srgbClr val="FF0000"/>
                </a:solidFill>
              </a:rPr>
              <a:t>HOT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due </a:t>
            </a:r>
            <a:r>
              <a:rPr lang="en-US" dirty="0"/>
              <a:t>to heat being transferred out of (heat is released by) the reaction container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u="sng" dirty="0">
                <a:effectLst/>
              </a:rPr>
              <a:t>The </a:t>
            </a:r>
            <a:r>
              <a:rPr lang="en-US" sz="3200" b="1" i="1" u="sng" dirty="0">
                <a:effectLst/>
              </a:rPr>
              <a:t>rate of a physical or chemical change</a:t>
            </a:r>
            <a:r>
              <a:rPr lang="en-US" sz="3200" u="sng" dirty="0">
                <a:effectLst/>
              </a:rPr>
              <a:t> depends on the following factors: </a:t>
            </a:r>
            <a:r>
              <a:rPr lang="en-US" sz="3200" dirty="0">
                <a:effectLst/>
              </a:rPr>
              <a:t> </a:t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4495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u="sng" dirty="0"/>
              <a:t>Temperature </a:t>
            </a:r>
            <a:endParaRPr lang="en-US" b="1" u="sng" dirty="0" smtClean="0"/>
          </a:p>
          <a:p>
            <a:r>
              <a:rPr lang="en-US" b="1" dirty="0" smtClean="0"/>
              <a:t>As the temperature </a:t>
            </a:r>
            <a:r>
              <a:rPr lang="en-US" b="1" u="sng" dirty="0" smtClean="0">
                <a:solidFill>
                  <a:srgbClr val="FF0000"/>
                </a:solidFill>
              </a:rPr>
              <a:t>increases, the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reaction 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r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ate increases (will occur faster)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450253"/>
          </a:xfrm>
        </p:spPr>
        <p:txBody>
          <a:bodyPr>
            <a:noAutofit/>
          </a:bodyPr>
          <a:lstStyle/>
          <a:p>
            <a:r>
              <a:rPr lang="en-US" sz="3200" u="sng" dirty="0">
                <a:effectLst/>
              </a:rPr>
              <a:t>The </a:t>
            </a:r>
            <a:r>
              <a:rPr lang="en-US" sz="3200" b="1" i="1" u="sng" dirty="0">
                <a:effectLst/>
              </a:rPr>
              <a:t>rate of a physical or chemical change</a:t>
            </a:r>
            <a:r>
              <a:rPr lang="en-US" sz="3200" u="sng" dirty="0">
                <a:effectLst/>
              </a:rPr>
              <a:t> depends on the following factors</a:t>
            </a:r>
            <a:r>
              <a:rPr lang="en-US" sz="3200" u="sng" dirty="0" smtClean="0">
                <a:effectLst/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b="1" dirty="0"/>
              <a:t>Particle Size: </a:t>
            </a:r>
            <a:endParaRPr lang="en-US" sz="2800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As the particle size </a:t>
            </a:r>
            <a:r>
              <a:rPr lang="en-US" b="1" u="sng" dirty="0" smtClean="0">
                <a:solidFill>
                  <a:srgbClr val="FF0000"/>
                </a:solidFill>
              </a:rPr>
              <a:t>decreases , the reaction rate increases</a:t>
            </a:r>
          </a:p>
          <a:p>
            <a:r>
              <a:rPr lang="en-US" sz="2800" dirty="0" smtClean="0"/>
              <a:t>As the </a:t>
            </a:r>
            <a:r>
              <a:rPr lang="en-US" sz="2800" b="1" dirty="0"/>
              <a:t>surface area </a:t>
            </a:r>
            <a:r>
              <a:rPr lang="en-US" sz="2800" dirty="0"/>
              <a:t>of the reactant </a:t>
            </a:r>
            <a:r>
              <a:rPr lang="en-US" sz="2800" b="1" u="sng" dirty="0" smtClean="0">
                <a:solidFill>
                  <a:srgbClr val="FF0000"/>
                </a:solidFill>
              </a:rPr>
              <a:t>increases, </a:t>
            </a:r>
            <a:r>
              <a:rPr lang="en-US" sz="2800" b="1" u="sng" dirty="0">
                <a:solidFill>
                  <a:srgbClr val="FF0000"/>
                </a:solidFill>
              </a:rPr>
              <a:t>the reaction rate increases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handprint.com/HP/WCL/IMG/partare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66019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858962"/>
          </a:xfrm>
        </p:spPr>
        <p:txBody>
          <a:bodyPr>
            <a:noAutofit/>
          </a:bodyPr>
          <a:lstStyle/>
          <a:p>
            <a:r>
              <a:rPr lang="en-US" sz="3200" u="sng" dirty="0">
                <a:effectLst/>
              </a:rPr>
              <a:t>The </a:t>
            </a:r>
            <a:r>
              <a:rPr lang="en-US" sz="3200" b="1" i="1" u="sng" dirty="0">
                <a:effectLst/>
              </a:rPr>
              <a:t>rate of a physical or chemical change</a:t>
            </a:r>
            <a:r>
              <a:rPr lang="en-US" sz="3200" u="sng" dirty="0">
                <a:effectLst/>
              </a:rPr>
              <a:t> depends on the following factors: </a:t>
            </a:r>
            <a:r>
              <a:rPr lang="en-US" sz="3200" dirty="0">
                <a:effectLst/>
              </a:rPr>
              <a:t>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4495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/>
              <a:t>Concentration (Molarity):</a:t>
            </a:r>
            <a:endParaRPr lang="en-US" b="1" dirty="0"/>
          </a:p>
          <a:p>
            <a:r>
              <a:rPr lang="en-US" dirty="0"/>
              <a:t>As the concentration of the reactant </a:t>
            </a:r>
            <a:r>
              <a:rPr lang="en-US" b="1" u="sng" dirty="0">
                <a:solidFill>
                  <a:srgbClr val="FF0000"/>
                </a:solidFill>
              </a:rPr>
              <a:t>increases, the 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 reaction rate increases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big bang theory Sheldon's Reveng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855" y="-1"/>
            <a:ext cx="9157855" cy="6868391"/>
          </a:xfrm>
        </p:spPr>
      </p:pic>
    </p:spTree>
    <p:extLst>
      <p:ext uri="{BB962C8B-B14F-4D97-AF65-F5344CB8AC3E}">
        <p14:creationId xmlns:p14="http://schemas.microsoft.com/office/powerpoint/2010/main" val="38896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636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u="sng" dirty="0">
                <a:effectLst/>
              </a:rPr>
              <a:t>The </a:t>
            </a:r>
            <a:r>
              <a:rPr lang="en-US" sz="3200" b="1" i="1" u="sng" dirty="0">
                <a:effectLst/>
              </a:rPr>
              <a:t>rate of a physical or chemical change</a:t>
            </a:r>
            <a:r>
              <a:rPr lang="en-US" sz="3200" u="sng" dirty="0">
                <a:effectLst/>
              </a:rPr>
              <a:t> depends on the following factors: </a:t>
            </a:r>
            <a:r>
              <a:rPr lang="en-US" sz="3200" dirty="0">
                <a:effectLst/>
              </a:rPr>
              <a:t>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 smtClean="0"/>
              <a:t>Presence of a Catalyst</a:t>
            </a:r>
          </a:p>
          <a:p>
            <a:r>
              <a:rPr lang="en-US" b="1" dirty="0"/>
              <a:t>Catalyst: </a:t>
            </a:r>
            <a:r>
              <a:rPr lang="en-US" b="1" u="sng" dirty="0">
                <a:solidFill>
                  <a:srgbClr val="FF0000"/>
                </a:solidFill>
              </a:rPr>
              <a:t>speeds up the rate of a reaction (</a:t>
            </a:r>
            <a:r>
              <a:rPr lang="en-US" sz="2800" b="1" u="sng" dirty="0">
                <a:solidFill>
                  <a:srgbClr val="FF0000"/>
                </a:solidFill>
              </a:rPr>
              <a:t>but is not a reactant!)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Enzymes are catalysts!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1</a:t>
            </a:r>
            <a:r>
              <a:rPr lang="en-US" sz="3200" dirty="0" smtClean="0"/>
              <a:t>) Given </a:t>
            </a:r>
            <a:r>
              <a:rPr lang="en-US" sz="3200" dirty="0"/>
              <a:t>the balanced </a:t>
            </a:r>
            <a:r>
              <a:rPr lang="en-US" sz="3200" dirty="0" smtClean="0"/>
              <a:t>equation representing </a:t>
            </a:r>
            <a:r>
              <a:rPr lang="en-US" sz="3200" dirty="0"/>
              <a:t>a reaction:</a:t>
            </a:r>
            <a:r>
              <a:rPr lang="en-US" sz="2800" dirty="0"/>
              <a:t/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lphaLcParenR"/>
            </a:pPr>
            <a:r>
              <a:rPr lang="en-US" dirty="0" smtClean="0"/>
              <a:t>Zn(s</a:t>
            </a:r>
            <a:r>
              <a:rPr lang="en-US" dirty="0"/>
              <a:t>) + 2HCl(</a:t>
            </a:r>
            <a:r>
              <a:rPr lang="en-US" dirty="0" err="1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(g</a:t>
            </a:r>
            <a:r>
              <a:rPr lang="en-US" dirty="0"/>
              <a:t>) + ZnCl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Which set of reaction conditions produces H</a:t>
            </a:r>
            <a:r>
              <a:rPr lang="en-US" baseline="-25000" dirty="0"/>
              <a:t>2</a:t>
            </a:r>
            <a:r>
              <a:rPr lang="en-US" dirty="0"/>
              <a:t>(g) at the fastest rate?</a:t>
            </a:r>
            <a:endParaRPr lang="en-US" sz="2800" dirty="0"/>
          </a:p>
          <a:p>
            <a:pPr marL="916686" lvl="1" indent="-514350">
              <a:buFont typeface="+mj-lt"/>
              <a:buAutoNum type="alphaLcParenR"/>
            </a:pPr>
            <a:r>
              <a:rPr lang="en-US" dirty="0"/>
              <a:t>a 1.0-g lump of Zn(s) in 50 mL of 0.5 M </a:t>
            </a:r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at 20 degrees Celsius</a:t>
            </a:r>
            <a:endParaRPr lang="en-US" sz="2400" dirty="0"/>
          </a:p>
          <a:p>
            <a:pPr marL="916686" lvl="1" indent="-514350">
              <a:buFont typeface="+mj-lt"/>
              <a:buAutoNum type="alphaLcParenR"/>
            </a:pPr>
            <a:r>
              <a:rPr lang="en-US" dirty="0"/>
              <a:t>a 1.0-g lump of Zn(s) in 50 mL of 0.5 M </a:t>
            </a:r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at 30 degrees Celsius                                        </a:t>
            </a:r>
            <a:endParaRPr lang="en-US" sz="2400" dirty="0"/>
          </a:p>
          <a:p>
            <a:pPr marL="916686" lvl="1" indent="-514350">
              <a:buFont typeface="+mj-lt"/>
              <a:buAutoNum type="alphaLcParenR"/>
            </a:pPr>
            <a:r>
              <a:rPr lang="en-US" dirty="0"/>
              <a:t>1.0 g of powdered Zn(s) in 50 mL of 1.0 M </a:t>
            </a:r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at 20 degrees Celsius</a:t>
            </a:r>
            <a:endParaRPr lang="en-US" sz="2400" dirty="0"/>
          </a:p>
          <a:p>
            <a:pPr marL="916686" lvl="1" indent="-514350">
              <a:buFont typeface="+mj-lt"/>
              <a:buAutoNum type="alphaLcParenR"/>
            </a:pPr>
            <a:r>
              <a:rPr lang="en-US" dirty="0"/>
              <a:t>1.0 g of powdered Zn(s) in 50 mL of 1.0 M </a:t>
            </a:r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at 30 degrees Celsius</a:t>
            </a:r>
            <a:endParaRPr lang="en-US" sz="2400" dirty="0"/>
          </a:p>
          <a:p>
            <a:pPr marL="596646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4724400"/>
            <a:ext cx="7924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) </a:t>
            </a:r>
            <a:r>
              <a:rPr lang="en-US" sz="3200" dirty="0"/>
              <a:t>At 20°C, a 1.2-gram sample of Mg ribbon reacts rapidly with 10.0 milliliters of 1.0 M </a:t>
            </a:r>
            <a:r>
              <a:rPr lang="en-US" sz="3200" dirty="0" err="1"/>
              <a:t>HCl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4800600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sz="2800" dirty="0" smtClean="0"/>
              <a:t>Which </a:t>
            </a:r>
            <a:r>
              <a:rPr lang="en-US" sz="2800" dirty="0"/>
              <a:t>change in conditions would have caused the reaction to proceed more </a:t>
            </a:r>
            <a:r>
              <a:rPr lang="en-US" sz="2800" b="1" i="1" u="sng" dirty="0"/>
              <a:t>slowly</a:t>
            </a:r>
            <a:r>
              <a:rPr lang="en-US" sz="2800" dirty="0"/>
              <a:t>?</a:t>
            </a:r>
          </a:p>
          <a:p>
            <a:pPr marL="596646" lvl="0" indent="-514350">
              <a:buFont typeface="+mj-lt"/>
              <a:buAutoNum type="alphaLcParenR"/>
            </a:pPr>
            <a:r>
              <a:rPr lang="en-US" sz="2800" dirty="0"/>
              <a:t>increasing the initial temperature to 25°C</a:t>
            </a:r>
          </a:p>
          <a:p>
            <a:pPr marL="596646" lvl="0" indent="-514350">
              <a:buFont typeface="+mj-lt"/>
              <a:buAutoNum type="alphaLcParenR"/>
            </a:pPr>
            <a:r>
              <a:rPr lang="en-US" sz="2800" dirty="0"/>
              <a:t>decreasing the concentration of </a:t>
            </a:r>
            <a:r>
              <a:rPr lang="en-US" sz="2800" dirty="0" err="1"/>
              <a:t>HCl</a:t>
            </a:r>
            <a:r>
              <a:rPr lang="en-US" sz="2800" dirty="0"/>
              <a:t> to 0.1 M</a:t>
            </a:r>
          </a:p>
          <a:p>
            <a:pPr marL="596646" lvl="0" indent="-514350">
              <a:buFont typeface="+mj-lt"/>
              <a:buAutoNum type="alphaLcParenR"/>
            </a:pPr>
            <a:r>
              <a:rPr lang="en-US" sz="2800" dirty="0"/>
              <a:t>using 1.2 g of powdered Mg</a:t>
            </a:r>
          </a:p>
          <a:p>
            <a:pPr marL="596646" lvl="0" indent="-514350">
              <a:buFont typeface="+mj-lt"/>
              <a:buAutoNum type="alphaLcParenR"/>
            </a:pPr>
            <a:r>
              <a:rPr lang="en-US" sz="2800" dirty="0"/>
              <a:t>using 2.4 g of Mg ribbon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2819400"/>
            <a:ext cx="8229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7709"/>
            <a:ext cx="7943088" cy="11430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Writing Chemical Equations</a:t>
            </a:r>
            <a:r>
              <a:rPr lang="en-US" sz="2800" b="1" dirty="0"/>
              <a:t>: </a:t>
            </a:r>
            <a:r>
              <a:rPr lang="en-US" sz="2800" dirty="0"/>
              <a:t>Representing a physical or chemical change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chemical changes, there are two terms you need to be familiar with: </a:t>
            </a:r>
          </a:p>
          <a:p>
            <a:pPr lvl="0"/>
            <a:r>
              <a:rPr lang="en-US" sz="2800" b="1" dirty="0"/>
              <a:t>Reactants</a:t>
            </a:r>
            <a:r>
              <a:rPr lang="en-US" sz="2800" dirty="0"/>
              <a:t>= the substances that you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start with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in </a:t>
            </a:r>
            <a:r>
              <a:rPr lang="en-US" sz="2800" dirty="0" smtClean="0"/>
              <a:t>a chemical reaction</a:t>
            </a:r>
            <a:endParaRPr lang="en-US" sz="2800" dirty="0"/>
          </a:p>
          <a:p>
            <a:pPr lvl="0"/>
            <a:r>
              <a:rPr lang="en-US" sz="2800" b="1" dirty="0"/>
              <a:t>Products</a:t>
            </a:r>
            <a:r>
              <a:rPr lang="en-US" sz="2800" dirty="0"/>
              <a:t>= the substances that you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end up with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(produce) in </a:t>
            </a:r>
            <a:r>
              <a:rPr lang="en-US" sz="2800" dirty="0"/>
              <a:t>a process/reaction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3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and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Physical change: a change in which the chemical composition of the substance </a:t>
            </a:r>
            <a:r>
              <a:rPr lang="en-US" b="1" u="sng" dirty="0" smtClean="0">
                <a:solidFill>
                  <a:srgbClr val="FF0000"/>
                </a:solidFill>
              </a:rPr>
              <a:t>DOES NOT change. </a:t>
            </a:r>
          </a:p>
          <a:p>
            <a:pPr marL="82296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No new substances are made!</a:t>
            </a:r>
          </a:p>
          <a:p>
            <a:pPr marL="82296" indent="0">
              <a:buNone/>
            </a:pPr>
            <a:endParaRPr lang="en-US" b="1" u="sng" dirty="0" smtClean="0"/>
          </a:p>
          <a:p>
            <a:pPr marL="82296" indent="0">
              <a:buNone/>
            </a:pPr>
            <a:r>
              <a:rPr lang="en-US" dirty="0" smtClean="0"/>
              <a:t>Ex: </a:t>
            </a:r>
            <a:r>
              <a:rPr lang="en-US" b="1" u="sng" dirty="0" smtClean="0">
                <a:solidFill>
                  <a:srgbClr val="FF0000"/>
                </a:solidFill>
              </a:rPr>
              <a:t>size/shape change</a:t>
            </a:r>
          </a:p>
          <a:p>
            <a:pPr marL="82296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       Phase change (melting, boiling)</a:t>
            </a:r>
          </a:p>
          <a:p>
            <a:pPr marL="82296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dissolving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 descr="http://triedandtasty.com/wp-content/uploads/2010/09/cutting-lettuc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8" b="17688"/>
          <a:stretch/>
        </p:blipFill>
        <p:spPr bwMode="auto">
          <a:xfrm>
            <a:off x="6019800" y="3352799"/>
            <a:ext cx="1981200" cy="990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d101.bu.edu/StudentDoc/Archives/ED101sp10/lpleeter/images/melting%20i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4343400"/>
            <a:ext cx="2057400" cy="134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pload.wikimedia.org/wikipedia/commons/thumb/3/36/Glass_cup_with_saucer_spoon_and_sugar_cubes.svg/475px-Glass_cup_with_saucer_spoon_and_sugar_cubes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15346"/>
            <a:ext cx="3219883" cy="2050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9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5" y="1219200"/>
            <a:ext cx="88758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REACTANTS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299950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PRODUCTS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682" r="24626" b="34811"/>
          <a:stretch/>
        </p:blipFill>
        <p:spPr bwMode="auto">
          <a:xfrm>
            <a:off x="974441" y="3643086"/>
            <a:ext cx="8134922" cy="2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Symbols for Equations</a:t>
            </a:r>
            <a:r>
              <a:rPr lang="en-US" dirty="0" smtClean="0"/>
              <a:t> 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740337"/>
              </p:ext>
            </p:extLst>
          </p:nvPr>
        </p:nvGraphicFramePr>
        <p:xfrm>
          <a:off x="1063625" y="838200"/>
          <a:ext cx="7851775" cy="4311652"/>
        </p:xfrm>
        <a:graphic>
          <a:graphicData uri="http://schemas.openxmlformats.org/drawingml/2006/table">
            <a:tbl>
              <a:tblPr/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Symbol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Meaning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+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Separates two or more reactants or products (“and” or “combine” or “reacts”)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sym typeface="Wingdings" pitchFamily="2" charset="2"/>
                        </a:rPr>
                        <a:t>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Separates reactants from products (“yield/produce”)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(s)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Refers to a substance in a solid state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(l)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Refers to a substance in a liquid state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(g)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Refers to a substance in a gaseous state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aq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Refers to a substance dissolved in water (aqueous solution)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914400" y="5638800"/>
            <a:ext cx="700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ea typeface="+mn-ea"/>
              </a:rPr>
              <a:t>(NH</a:t>
            </a:r>
            <a:r>
              <a:rPr lang="en-US" sz="2800" baseline="-25000">
                <a:solidFill>
                  <a:srgbClr val="000000"/>
                </a:solidFill>
                <a:ea typeface="+mn-ea"/>
              </a:rPr>
              <a:t>4</a:t>
            </a:r>
            <a:r>
              <a:rPr lang="en-US" sz="2800">
                <a:solidFill>
                  <a:srgbClr val="000000"/>
                </a:solidFill>
                <a:ea typeface="+mn-ea"/>
              </a:rPr>
              <a:t>)</a:t>
            </a:r>
            <a:r>
              <a:rPr lang="en-US" sz="2800" baseline="-25000">
                <a:solidFill>
                  <a:srgbClr val="000000"/>
                </a:solidFill>
                <a:ea typeface="+mn-ea"/>
              </a:rPr>
              <a:t>2</a:t>
            </a:r>
            <a:r>
              <a:rPr lang="en-US" sz="2800">
                <a:solidFill>
                  <a:srgbClr val="000000"/>
                </a:solidFill>
                <a:ea typeface="+mn-ea"/>
              </a:rPr>
              <a:t>Cr</a:t>
            </a:r>
            <a:r>
              <a:rPr lang="en-US" sz="2800" baseline="-25000">
                <a:solidFill>
                  <a:srgbClr val="000000"/>
                </a:solidFill>
                <a:ea typeface="+mn-ea"/>
              </a:rPr>
              <a:t>2</a:t>
            </a:r>
            <a:r>
              <a:rPr lang="en-US" sz="2800">
                <a:solidFill>
                  <a:srgbClr val="000000"/>
                </a:solidFill>
                <a:ea typeface="+mn-ea"/>
              </a:rPr>
              <a:t>O</a:t>
            </a:r>
            <a:r>
              <a:rPr lang="en-US" sz="2800" baseline="-25000">
                <a:solidFill>
                  <a:srgbClr val="000000"/>
                </a:solidFill>
                <a:ea typeface="+mn-ea"/>
              </a:rPr>
              <a:t>7</a:t>
            </a:r>
            <a:r>
              <a:rPr lang="en-US" sz="2800">
                <a:solidFill>
                  <a:srgbClr val="000000"/>
                </a:solidFill>
                <a:ea typeface="+mn-ea"/>
              </a:rPr>
              <a:t>(s) </a:t>
            </a:r>
            <a:r>
              <a:rPr lang="en-US" sz="2800">
                <a:solidFill>
                  <a:srgbClr val="000000"/>
                </a:solidFill>
                <a:ea typeface="+mn-ea"/>
                <a:sym typeface="Wingdings" pitchFamily="2" charset="2"/>
              </a:rPr>
              <a:t> N</a:t>
            </a:r>
            <a:r>
              <a:rPr lang="en-US" sz="2800" baseline="-25000">
                <a:solidFill>
                  <a:srgbClr val="000000"/>
                </a:solidFill>
                <a:ea typeface="+mn-ea"/>
                <a:sym typeface="Wingdings" pitchFamily="2" charset="2"/>
              </a:rPr>
              <a:t>2</a:t>
            </a:r>
            <a:r>
              <a:rPr lang="en-US" sz="2800">
                <a:solidFill>
                  <a:srgbClr val="000000"/>
                </a:solidFill>
                <a:ea typeface="+mn-ea"/>
                <a:sym typeface="Wingdings" pitchFamily="2" charset="2"/>
              </a:rPr>
              <a:t>(g) + Cr</a:t>
            </a:r>
            <a:r>
              <a:rPr lang="en-US" sz="2800" baseline="-25000">
                <a:solidFill>
                  <a:srgbClr val="000000"/>
                </a:solidFill>
                <a:ea typeface="+mn-ea"/>
                <a:sym typeface="Wingdings" pitchFamily="2" charset="2"/>
              </a:rPr>
              <a:t>2</a:t>
            </a:r>
            <a:r>
              <a:rPr lang="en-US" sz="2800">
                <a:solidFill>
                  <a:srgbClr val="000000"/>
                </a:solidFill>
                <a:ea typeface="+mn-ea"/>
                <a:sym typeface="Wingdings" pitchFamily="2" charset="2"/>
              </a:rPr>
              <a:t>O</a:t>
            </a:r>
            <a:r>
              <a:rPr lang="en-US" sz="2800" baseline="-25000">
                <a:solidFill>
                  <a:srgbClr val="000000"/>
                </a:solidFill>
                <a:ea typeface="+mn-ea"/>
                <a:sym typeface="Wingdings" pitchFamily="2" charset="2"/>
              </a:rPr>
              <a:t>3</a:t>
            </a:r>
            <a:r>
              <a:rPr lang="en-US" sz="2800">
                <a:solidFill>
                  <a:srgbClr val="000000"/>
                </a:solidFill>
                <a:ea typeface="+mn-ea"/>
                <a:sym typeface="Wingdings" pitchFamily="2" charset="2"/>
              </a:rPr>
              <a:t>(s) + 4H</a:t>
            </a:r>
            <a:r>
              <a:rPr lang="en-US" sz="2800" baseline="-25000">
                <a:solidFill>
                  <a:srgbClr val="000000"/>
                </a:solidFill>
                <a:ea typeface="+mn-ea"/>
                <a:sym typeface="Wingdings" pitchFamily="2" charset="2"/>
              </a:rPr>
              <a:t>2</a:t>
            </a:r>
            <a:r>
              <a:rPr lang="en-US" sz="2800">
                <a:solidFill>
                  <a:srgbClr val="000000"/>
                </a:solidFill>
                <a:ea typeface="+mn-ea"/>
                <a:sym typeface="Wingdings" pitchFamily="2" charset="2"/>
              </a:rPr>
              <a:t>O</a:t>
            </a:r>
            <a:endParaRPr lang="en-US" sz="2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1676400" y="60960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ea typeface="+mn-ea"/>
              </a:rPr>
              <a:t>reactants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5257800" y="60960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ea typeface="+mn-ea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20716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81000"/>
            <a:ext cx="749808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Practice Writing Chemical Equations: Don’t forget to include energy/heat is a reactant/product and the phases of each substance! Also, don’t forget about your diatomic elements!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When sodium metal reacts </a:t>
            </a:r>
            <a:r>
              <a:rPr lang="en-US" sz="2400" dirty="0" smtClean="0"/>
              <a:t>with iron </a:t>
            </a:r>
            <a:r>
              <a:rPr lang="en-US" sz="2400" dirty="0"/>
              <a:t>(III) chloride (FeCl</a:t>
            </a:r>
            <a:r>
              <a:rPr lang="en-US" sz="2400" baseline="-25000" dirty="0"/>
              <a:t>3</a:t>
            </a:r>
            <a:r>
              <a:rPr lang="en-US" sz="2400" dirty="0" smtClean="0"/>
              <a:t>) powder, </a:t>
            </a:r>
            <a:r>
              <a:rPr lang="en-US" sz="2400" dirty="0"/>
              <a:t>iron metal and sodium chloride are formed</a:t>
            </a:r>
            <a:r>
              <a:rPr lang="en-US" sz="2400" dirty="0" smtClean="0"/>
              <a:t>.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__Na(s</a:t>
            </a:r>
            <a:r>
              <a:rPr lang="pt-BR" b="1" dirty="0">
                <a:solidFill>
                  <a:srgbClr val="FF0000"/>
                </a:solidFill>
              </a:rPr>
              <a:t>) + </a:t>
            </a:r>
            <a:r>
              <a:rPr lang="pt-BR" b="1" dirty="0" smtClean="0">
                <a:solidFill>
                  <a:srgbClr val="FF0000"/>
                </a:solidFill>
              </a:rPr>
              <a:t>__FeCl</a:t>
            </a:r>
            <a:r>
              <a:rPr lang="pt-BR" b="1" baseline="-25000" dirty="0" smtClean="0">
                <a:solidFill>
                  <a:srgbClr val="FF0000"/>
                </a:solidFill>
              </a:rPr>
              <a:t>3</a:t>
            </a:r>
            <a:r>
              <a:rPr lang="pt-BR" b="1" dirty="0" smtClean="0">
                <a:solidFill>
                  <a:srgbClr val="FF0000"/>
                </a:solidFill>
              </a:rPr>
              <a:t>(s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  <a:r>
              <a:rPr lang="pt-B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b="1" dirty="0" smtClean="0">
                <a:solidFill>
                  <a:srgbClr val="FF0000"/>
                </a:solidFill>
              </a:rPr>
              <a:t> ___Fe(s</a:t>
            </a:r>
            <a:r>
              <a:rPr lang="pt-BR" b="1" dirty="0">
                <a:solidFill>
                  <a:srgbClr val="FF0000"/>
                </a:solidFill>
              </a:rPr>
              <a:t>) + </a:t>
            </a:r>
            <a:r>
              <a:rPr lang="pt-BR" b="1" dirty="0" smtClean="0">
                <a:solidFill>
                  <a:srgbClr val="FF0000"/>
                </a:solidFill>
              </a:rPr>
              <a:t>__NaCl(s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The Haber Process is an exothermic reaction in which nitrogen and hydrogen gas are combined to produce ammonia (NH</a:t>
            </a:r>
            <a:r>
              <a:rPr lang="en-US" sz="2400" baseline="-25000" dirty="0"/>
              <a:t>3</a:t>
            </a:r>
            <a:r>
              <a:rPr lang="en-US" sz="2400" dirty="0"/>
              <a:t>) gas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__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(g) + </a:t>
            </a:r>
            <a:r>
              <a:rPr lang="pt-BR" b="1" dirty="0">
                <a:solidFill>
                  <a:srgbClr val="FF0000"/>
                </a:solidFill>
              </a:rPr>
              <a:t>__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rgbClr val="FF0000"/>
                </a:solidFill>
              </a:rPr>
              <a:t>__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(g) + heat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Practice Writing Chemical Equations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610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3) When </a:t>
            </a:r>
            <a:r>
              <a:rPr lang="en-US" sz="2600" dirty="0"/>
              <a:t>dissolved barium chloride (BaCl</a:t>
            </a:r>
            <a:r>
              <a:rPr lang="en-US" sz="2600" baseline="-25000" dirty="0"/>
              <a:t>2</a:t>
            </a:r>
            <a:r>
              <a:rPr lang="en-US" sz="2600" dirty="0"/>
              <a:t>) reacts with dissolved potassium sulfate (K</a:t>
            </a:r>
            <a:r>
              <a:rPr lang="en-US" sz="2600" baseline="-25000" dirty="0"/>
              <a:t>2</a:t>
            </a:r>
            <a:r>
              <a:rPr lang="en-US" sz="2600" dirty="0"/>
              <a:t>SO</a:t>
            </a:r>
            <a:r>
              <a:rPr lang="en-US" sz="2600" baseline="-25000" dirty="0"/>
              <a:t>4</a:t>
            </a:r>
            <a:r>
              <a:rPr lang="en-US" sz="2600" dirty="0"/>
              <a:t>) in water, barium sulfate (BaSO</a:t>
            </a:r>
            <a:r>
              <a:rPr lang="en-US" sz="2600" baseline="-25000" dirty="0"/>
              <a:t>4</a:t>
            </a:r>
            <a:r>
              <a:rPr lang="en-US" sz="2600" dirty="0"/>
              <a:t>) precipitates and aqueous potassium chloride (</a:t>
            </a:r>
            <a:r>
              <a:rPr lang="en-US" sz="2600" dirty="0" err="1"/>
              <a:t>KCl</a:t>
            </a:r>
            <a:r>
              <a:rPr lang="en-US" sz="2600" dirty="0"/>
              <a:t>) are made.</a:t>
            </a:r>
          </a:p>
          <a:p>
            <a:endParaRPr lang="en-US" sz="2600" dirty="0" smtClean="0"/>
          </a:p>
          <a:p>
            <a:r>
              <a:rPr lang="en-US" sz="2600" dirty="0" smtClean="0"/>
              <a:t>4) When </a:t>
            </a:r>
            <a:r>
              <a:rPr lang="en-US" sz="2600" dirty="0"/>
              <a:t>sucrose (C</a:t>
            </a:r>
            <a:r>
              <a:rPr lang="en-US" sz="2600" baseline="-25000" dirty="0"/>
              <a:t>12</a:t>
            </a:r>
            <a:r>
              <a:rPr lang="en-US" sz="2600" dirty="0"/>
              <a:t>H</a:t>
            </a:r>
            <a:r>
              <a:rPr lang="en-US" sz="2600" baseline="-25000" dirty="0"/>
              <a:t>22</a:t>
            </a:r>
            <a:r>
              <a:rPr lang="en-US" sz="2600" dirty="0"/>
              <a:t>O</a:t>
            </a:r>
            <a:r>
              <a:rPr lang="en-US" sz="2600" baseline="-25000" dirty="0"/>
              <a:t>11</a:t>
            </a:r>
            <a:r>
              <a:rPr lang="en-US" sz="2600" dirty="0"/>
              <a:t>) burns in oxygen gas, carbon dioxide, water and heat are produced.</a:t>
            </a:r>
            <a:endParaRPr lang="en-US" sz="3100" dirty="0"/>
          </a:p>
          <a:p>
            <a:endParaRPr lang="en-US" sz="2600" dirty="0" smtClean="0"/>
          </a:p>
          <a:p>
            <a:r>
              <a:rPr lang="en-US" sz="2600" dirty="0" smtClean="0"/>
              <a:t>5) Hydrogen </a:t>
            </a:r>
            <a:r>
              <a:rPr lang="en-US" sz="2600" dirty="0"/>
              <a:t>peroxide (H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2</a:t>
            </a:r>
            <a:r>
              <a:rPr lang="en-US" sz="2600" dirty="0"/>
              <a:t>) breaks down to form water and oxygen gas. </a:t>
            </a:r>
          </a:p>
          <a:p>
            <a:endParaRPr lang="en-US" sz="2600" dirty="0" smtClean="0"/>
          </a:p>
          <a:p>
            <a:r>
              <a:rPr lang="en-US" sz="2600" dirty="0" smtClean="0"/>
              <a:t>6) When </a:t>
            </a:r>
            <a:r>
              <a:rPr lang="en-US" sz="2600" dirty="0"/>
              <a:t>dissolved calcium hydroxide (Ca(OH)</a:t>
            </a:r>
            <a:r>
              <a:rPr lang="en-US" sz="2600" baseline="-25000" dirty="0"/>
              <a:t>2</a:t>
            </a:r>
            <a:r>
              <a:rPr lang="en-US" sz="2600" dirty="0"/>
              <a:t>) reacts with sulfuric acid (H</a:t>
            </a:r>
            <a:r>
              <a:rPr lang="en-US" sz="2600" baseline="-25000" dirty="0"/>
              <a:t>2</a:t>
            </a:r>
            <a:r>
              <a:rPr lang="en-US" sz="2600" dirty="0"/>
              <a:t>SO</a:t>
            </a:r>
            <a:r>
              <a:rPr lang="en-US" sz="2600" baseline="-25000" dirty="0"/>
              <a:t>4</a:t>
            </a:r>
            <a:r>
              <a:rPr lang="en-US" sz="2600" dirty="0"/>
              <a:t>), a calcium sulfate (CaSO</a:t>
            </a:r>
            <a:r>
              <a:rPr lang="en-US" sz="2600" baseline="-25000" dirty="0"/>
              <a:t>4</a:t>
            </a:r>
            <a:r>
              <a:rPr lang="en-US" sz="2600" dirty="0"/>
              <a:t>) precipitate is formed along with water and heat</a:t>
            </a:r>
          </a:p>
          <a:p>
            <a:endParaRPr lang="en-US" sz="2600" dirty="0" smtClean="0"/>
          </a:p>
          <a:p>
            <a:r>
              <a:rPr lang="en-US" sz="2600" dirty="0" smtClean="0"/>
              <a:t>7) When </a:t>
            </a:r>
            <a:r>
              <a:rPr lang="en-US" sz="2600" dirty="0"/>
              <a:t>dry ice (CO</a:t>
            </a:r>
            <a:r>
              <a:rPr lang="en-US" sz="2600" baseline="-25000" dirty="0"/>
              <a:t>2</a:t>
            </a:r>
            <a:r>
              <a:rPr lang="en-US" sz="2600" dirty="0"/>
              <a:t>) is placed on a countertop at room temperature, it sublimes. </a:t>
            </a:r>
          </a:p>
        </p:txBody>
      </p:sp>
    </p:spTree>
    <p:extLst>
      <p:ext uri="{BB962C8B-B14F-4D97-AF65-F5344CB8AC3E}">
        <p14:creationId xmlns:p14="http://schemas.microsoft.com/office/powerpoint/2010/main" val="4131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90600" y="14478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empus Sans ITC" pitchFamily="82" charset="0"/>
              </a:rPr>
              <a:t>Two substances </a:t>
            </a:r>
            <a:r>
              <a:rPr lang="en-US" sz="4800" dirty="0" smtClean="0">
                <a:solidFill>
                  <a:prstClr val="black"/>
                </a:solidFill>
                <a:latin typeface="Tempus Sans ITC" pitchFamily="82" charset="0"/>
              </a:rPr>
              <a:t>are combined </a:t>
            </a:r>
            <a:r>
              <a:rPr lang="en-US" sz="4800" dirty="0">
                <a:solidFill>
                  <a:prstClr val="black"/>
                </a:solidFill>
                <a:latin typeface="Tempus Sans ITC" pitchFamily="82" charset="0"/>
              </a:rPr>
              <a:t>to </a:t>
            </a:r>
            <a:r>
              <a:rPr lang="en-US" sz="4800" dirty="0" smtClean="0">
                <a:solidFill>
                  <a:prstClr val="black"/>
                </a:solidFill>
                <a:latin typeface="Tempus Sans ITC" pitchFamily="82" charset="0"/>
              </a:rPr>
              <a:t>form a </a:t>
            </a:r>
            <a:r>
              <a:rPr lang="en-US" sz="4800" u="sng" dirty="0">
                <a:solidFill>
                  <a:prstClr val="black"/>
                </a:solidFill>
                <a:latin typeface="Tempus Sans ITC" pitchFamily="82" charset="0"/>
              </a:rPr>
              <a:t>single</a:t>
            </a:r>
            <a:r>
              <a:rPr lang="en-US" sz="4800" dirty="0">
                <a:solidFill>
                  <a:prstClr val="black"/>
                </a:solidFill>
                <a:latin typeface="Tempus Sans ITC" pitchFamily="82" charset="0"/>
              </a:rPr>
              <a:t> product.</a:t>
            </a:r>
            <a:endParaRPr lang="en-US" sz="1100" dirty="0">
              <a:solidFill>
                <a:prstClr val="black"/>
              </a:solidFill>
              <a:latin typeface="Tempus Sans ITC" pitchFamily="8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9773" y="3158269"/>
            <a:ext cx="4549775" cy="1169988"/>
            <a:chOff x="1334" y="3123"/>
            <a:chExt cx="2866" cy="737"/>
          </a:xfrm>
        </p:grpSpPr>
        <p:sp>
          <p:nvSpPr>
            <p:cNvPr id="3077" name="Text Box 3"/>
            <p:cNvSpPr txBox="1">
              <a:spLocks noChangeArrowheads="1"/>
            </p:cNvSpPr>
            <p:nvPr/>
          </p:nvSpPr>
          <p:spPr bwMode="auto">
            <a:xfrm>
              <a:off x="1334" y="3123"/>
              <a:ext cx="2866" cy="7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7000" b="1" dirty="0">
                  <a:solidFill>
                    <a:prstClr val="black"/>
                  </a:solidFill>
                  <a:latin typeface="Tempus Sans ITC" pitchFamily="82" charset="0"/>
                </a:rPr>
                <a:t>A + B     AB</a:t>
              </a:r>
            </a:p>
          </p:txBody>
        </p:sp>
        <p:sp>
          <p:nvSpPr>
            <p:cNvPr id="3078" name="Line 4"/>
            <p:cNvSpPr>
              <a:spLocks noChangeShapeType="1"/>
            </p:cNvSpPr>
            <p:nvPr/>
          </p:nvSpPr>
          <p:spPr bwMode="auto">
            <a:xfrm>
              <a:off x="2822" y="3475"/>
              <a:ext cx="576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143002" y="0"/>
            <a:ext cx="72715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empus Sans ITC" pitchFamily="82" charset="0"/>
              </a:rPr>
              <a:t>SYNTHESIS</a:t>
            </a:r>
          </a:p>
          <a:p>
            <a:pPr algn="ctr"/>
            <a:r>
              <a:rPr lang="en-US" sz="4800" b="1" u="sng" dirty="0">
                <a:solidFill>
                  <a:prstClr val="black"/>
                </a:solidFill>
                <a:latin typeface="Tempus Sans ITC" pitchFamily="82" charset="0"/>
              </a:rPr>
              <a:t>(DIRECT COMBINATION)</a:t>
            </a:r>
          </a:p>
        </p:txBody>
      </p:sp>
    </p:spTree>
    <p:extLst>
      <p:ext uri="{BB962C8B-B14F-4D97-AF65-F5344CB8AC3E}">
        <p14:creationId xmlns:p14="http://schemas.microsoft.com/office/powerpoint/2010/main" val="2312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895454" y="990602"/>
            <a:ext cx="82485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empus Sans ITC" pitchFamily="82" charset="0"/>
              </a:rPr>
              <a:t>A </a:t>
            </a:r>
            <a:r>
              <a:rPr lang="en-US" sz="5400" u="sng" dirty="0">
                <a:solidFill>
                  <a:prstClr val="black"/>
                </a:solidFill>
                <a:latin typeface="Tempus Sans ITC" pitchFamily="82" charset="0"/>
              </a:rPr>
              <a:t>single </a:t>
            </a:r>
            <a:r>
              <a:rPr lang="en-US" sz="5400" u="sng" dirty="0" smtClean="0">
                <a:solidFill>
                  <a:prstClr val="black"/>
                </a:solidFill>
                <a:latin typeface="Tempus Sans ITC" pitchFamily="82" charset="0"/>
              </a:rPr>
              <a:t>compound</a:t>
            </a:r>
            <a:r>
              <a:rPr lang="en-US" sz="5400" dirty="0">
                <a:solidFill>
                  <a:prstClr val="black"/>
                </a:solidFill>
                <a:latin typeface="Tempus Sans ITC" pitchFamily="82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empus Sans ITC" pitchFamily="82" charset="0"/>
              </a:rPr>
              <a:t>is </a:t>
            </a:r>
            <a:r>
              <a:rPr lang="en-US" sz="5400" dirty="0">
                <a:solidFill>
                  <a:prstClr val="black"/>
                </a:solidFill>
                <a:latin typeface="Tempus Sans ITC" pitchFamily="82" charset="0"/>
              </a:rPr>
              <a:t>broken </a:t>
            </a:r>
            <a:r>
              <a:rPr lang="en-US" sz="5400" dirty="0" smtClean="0">
                <a:solidFill>
                  <a:prstClr val="black"/>
                </a:solidFill>
                <a:latin typeface="Tempus Sans ITC" pitchFamily="82" charset="0"/>
              </a:rPr>
              <a:t>down into </a:t>
            </a:r>
            <a:r>
              <a:rPr lang="en-US" sz="5400" dirty="0">
                <a:solidFill>
                  <a:prstClr val="black"/>
                </a:solidFill>
                <a:latin typeface="Tempus Sans ITC" pitchFamily="82" charset="0"/>
              </a:rPr>
              <a:t>more than </a:t>
            </a:r>
            <a:r>
              <a:rPr lang="en-US" sz="5400" dirty="0" smtClean="0">
                <a:solidFill>
                  <a:prstClr val="black"/>
                </a:solidFill>
                <a:latin typeface="Tempus Sans ITC" pitchFamily="82" charset="0"/>
              </a:rPr>
              <a:t>one product</a:t>
            </a:r>
            <a:r>
              <a:rPr lang="en-US" sz="5400" dirty="0">
                <a:solidFill>
                  <a:prstClr val="black"/>
                </a:solidFill>
                <a:latin typeface="Tempus Sans ITC" pitchFamily="82" charset="0"/>
              </a:rPr>
              <a:t>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67002" y="3500584"/>
            <a:ext cx="4778575" cy="1169988"/>
            <a:chOff x="1296" y="3392"/>
            <a:chExt cx="2860" cy="737"/>
          </a:xfrm>
        </p:grpSpPr>
        <p:sp>
          <p:nvSpPr>
            <p:cNvPr id="7173" name="Text Box 20"/>
            <p:cNvSpPr txBox="1">
              <a:spLocks noChangeArrowheads="1"/>
            </p:cNvSpPr>
            <p:nvPr/>
          </p:nvSpPr>
          <p:spPr bwMode="auto">
            <a:xfrm>
              <a:off x="1296" y="3392"/>
              <a:ext cx="2860" cy="7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7000" b="1" dirty="0">
                  <a:solidFill>
                    <a:prstClr val="black"/>
                  </a:solidFill>
                  <a:latin typeface="Tempus Sans ITC" pitchFamily="82" charset="0"/>
                </a:rPr>
                <a:t>AB      A + B</a:t>
              </a:r>
            </a:p>
          </p:txBody>
        </p:sp>
        <p:sp>
          <p:nvSpPr>
            <p:cNvPr id="7174" name="Line 21"/>
            <p:cNvSpPr>
              <a:spLocks noChangeShapeType="1"/>
            </p:cNvSpPr>
            <p:nvPr/>
          </p:nvSpPr>
          <p:spPr bwMode="auto">
            <a:xfrm>
              <a:off x="2254" y="3744"/>
              <a:ext cx="576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895456" y="-87313"/>
            <a:ext cx="733245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000" b="1" u="sng" dirty="0">
                <a:solidFill>
                  <a:prstClr val="black"/>
                </a:solidFill>
                <a:latin typeface="Tempus Sans ITC" pitchFamily="82" charset="0"/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36295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990600" y="1143002"/>
            <a:ext cx="8153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A compound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containing carbon 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and hydrogen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is burned 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in the presence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of oxygen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, and the products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are carbon 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dioxide &amp; water vapor.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4012" y="3697547"/>
            <a:ext cx="8789988" cy="1366837"/>
            <a:chOff x="144" y="3363"/>
            <a:chExt cx="5537" cy="861"/>
          </a:xfrm>
        </p:grpSpPr>
        <p:sp>
          <p:nvSpPr>
            <p:cNvPr id="23557" name="Text Box 4"/>
            <p:cNvSpPr txBox="1">
              <a:spLocks noChangeArrowheads="1"/>
            </p:cNvSpPr>
            <p:nvPr/>
          </p:nvSpPr>
          <p:spPr bwMode="auto">
            <a:xfrm>
              <a:off x="144" y="3363"/>
              <a:ext cx="5537" cy="8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000" b="1" dirty="0">
                <a:solidFill>
                  <a:prstClr val="black"/>
                </a:solidFill>
                <a:latin typeface="Tempus Sans ITC" pitchFamily="82" charset="0"/>
              </a:endParaRPr>
            </a:p>
            <a:p>
              <a:r>
                <a:rPr lang="en-US" sz="6300" b="1" dirty="0" err="1">
                  <a:solidFill>
                    <a:prstClr val="black"/>
                  </a:solidFill>
                  <a:latin typeface="Tempus Sans ITC" pitchFamily="82" charset="0"/>
                </a:rPr>
                <a:t>C</a:t>
              </a:r>
              <a:r>
                <a:rPr lang="en-US" sz="6300" b="1" baseline="-25000" dirty="0" err="1">
                  <a:solidFill>
                    <a:prstClr val="black"/>
                  </a:solidFill>
                  <a:latin typeface="Tempus Sans ITC" pitchFamily="82" charset="0"/>
                </a:rPr>
                <a:t>x</a:t>
              </a:r>
              <a:r>
                <a:rPr lang="en-US" sz="6300" b="1" dirty="0" err="1">
                  <a:solidFill>
                    <a:prstClr val="black"/>
                  </a:solidFill>
                  <a:latin typeface="Tempus Sans ITC" pitchFamily="82" charset="0"/>
                </a:rPr>
                <a:t>H</a:t>
              </a:r>
              <a:r>
                <a:rPr lang="en-US" sz="6300" b="1" baseline="-25000" dirty="0" err="1">
                  <a:solidFill>
                    <a:prstClr val="black"/>
                  </a:solidFill>
                  <a:latin typeface="Tempus Sans ITC" pitchFamily="82" charset="0"/>
                </a:rPr>
                <a:t>y</a:t>
              </a:r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 + O</a:t>
              </a:r>
              <a:r>
                <a:rPr lang="en-US" sz="6300" b="1" baseline="-25000" dirty="0">
                  <a:solidFill>
                    <a:prstClr val="black"/>
                  </a:solidFill>
                  <a:latin typeface="Tempus Sans ITC" pitchFamily="82" charset="0"/>
                </a:rPr>
                <a:t>2</a:t>
              </a:r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     CO</a:t>
              </a:r>
              <a:r>
                <a:rPr lang="en-US" sz="6300" b="1" baseline="-25000" dirty="0">
                  <a:solidFill>
                    <a:prstClr val="black"/>
                  </a:solidFill>
                  <a:latin typeface="Tempus Sans ITC" pitchFamily="82" charset="0"/>
                </a:rPr>
                <a:t>2</a:t>
              </a:r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 + H</a:t>
              </a:r>
              <a:r>
                <a:rPr lang="en-US" sz="6300" b="1" baseline="-25000" dirty="0">
                  <a:solidFill>
                    <a:prstClr val="black"/>
                  </a:solidFill>
                  <a:latin typeface="Tempus Sans ITC" pitchFamily="82" charset="0"/>
                </a:rPr>
                <a:t>2</a:t>
              </a:r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O</a:t>
              </a:r>
            </a:p>
            <a:p>
              <a:endParaRPr lang="en-US" sz="1000" b="1" dirty="0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2400" y="3792"/>
              <a:ext cx="461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11055" y="-87313"/>
            <a:ext cx="59298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000" u="sng">
                <a:solidFill>
                  <a:prstClr val="black"/>
                </a:solidFill>
                <a:latin typeface="Tempus Sans ITC" pitchFamily="82" charset="0"/>
              </a:rPr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3016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990600" y="1066802"/>
            <a:ext cx="8153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An element reacts with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a compound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. The free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element replaces 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a similar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element that is found 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in </a:t>
            </a:r>
            <a:r>
              <a:rPr lang="en-US" sz="4000" b="1" dirty="0" smtClean="0">
                <a:solidFill>
                  <a:prstClr val="black"/>
                </a:solidFill>
                <a:latin typeface="Tempus Sans ITC" pitchFamily="82" charset="0"/>
              </a:rPr>
              <a:t>the compound</a:t>
            </a:r>
            <a:r>
              <a:rPr lang="en-US" sz="4000" b="1" dirty="0">
                <a:solidFill>
                  <a:prstClr val="black"/>
                </a:solidFill>
                <a:latin typeface="Tempus Sans ITC" pitchFamily="82" charset="0"/>
              </a:rPr>
              <a:t>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76401" y="3867567"/>
            <a:ext cx="6805613" cy="1169988"/>
            <a:chOff x="528" y="3392"/>
            <a:chExt cx="4287" cy="737"/>
          </a:xfrm>
        </p:grpSpPr>
        <p:sp>
          <p:nvSpPr>
            <p:cNvPr id="11269" name="Text Box 28"/>
            <p:cNvSpPr txBox="1">
              <a:spLocks noChangeArrowheads="1"/>
            </p:cNvSpPr>
            <p:nvPr/>
          </p:nvSpPr>
          <p:spPr bwMode="auto">
            <a:xfrm>
              <a:off x="528" y="3392"/>
              <a:ext cx="4287" cy="7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7000" b="1">
                  <a:solidFill>
                    <a:prstClr val="black"/>
                  </a:solidFill>
                  <a:latin typeface="Tempus Sans ITC" pitchFamily="82" charset="0"/>
                </a:rPr>
                <a:t>A + BX      AX + B</a:t>
              </a:r>
            </a:p>
          </p:txBody>
        </p:sp>
        <p:sp>
          <p:nvSpPr>
            <p:cNvPr id="11270" name="Line 29"/>
            <p:cNvSpPr>
              <a:spLocks noChangeShapeType="1"/>
            </p:cNvSpPr>
            <p:nvPr/>
          </p:nvSpPr>
          <p:spPr bwMode="auto">
            <a:xfrm>
              <a:off x="2415" y="3744"/>
              <a:ext cx="576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1066802" y="19414"/>
            <a:ext cx="754405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500" b="1" u="sng" dirty="0">
                <a:solidFill>
                  <a:prstClr val="black"/>
                </a:solidFill>
                <a:latin typeface="Tempus Sans ITC" pitchFamily="82" charset="0"/>
              </a:rPr>
              <a:t>SINGLE REPLACEMENT</a:t>
            </a:r>
          </a:p>
        </p:txBody>
      </p:sp>
    </p:spTree>
    <p:extLst>
      <p:ext uri="{BB962C8B-B14F-4D97-AF65-F5344CB8AC3E}">
        <p14:creationId xmlns:p14="http://schemas.microsoft.com/office/powerpoint/2010/main" val="35338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38200" y="1066800"/>
            <a:ext cx="8077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Tempus Sans ITC" panose="04020404030D07020202" pitchFamily="82" charset="0"/>
              </a:rPr>
              <a:t>2 </a:t>
            </a:r>
            <a:r>
              <a:rPr lang="en-US" sz="4400" dirty="0">
                <a:solidFill>
                  <a:prstClr val="black"/>
                </a:solidFill>
                <a:latin typeface="Tempus Sans ITC" panose="04020404030D07020202" pitchFamily="82" charset="0"/>
              </a:rPr>
              <a:t>elements of 2 different compounds switch places with one another; </a:t>
            </a:r>
            <a:endParaRPr lang="en-US" sz="4400" b="1" dirty="0">
              <a:solidFill>
                <a:prstClr val="black"/>
              </a:solidFill>
              <a:latin typeface="Tempus Sans ITC" pitchFamily="82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66802" y="3429000"/>
            <a:ext cx="7827963" cy="1169988"/>
            <a:chOff x="144" y="3392"/>
            <a:chExt cx="4931" cy="737"/>
          </a:xfrm>
        </p:grpSpPr>
        <p:sp>
          <p:nvSpPr>
            <p:cNvPr id="15365" name="Text Box 17"/>
            <p:cNvSpPr txBox="1">
              <a:spLocks noChangeArrowheads="1"/>
            </p:cNvSpPr>
            <p:nvPr/>
          </p:nvSpPr>
          <p:spPr bwMode="auto">
            <a:xfrm>
              <a:off x="144" y="3392"/>
              <a:ext cx="4931" cy="7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7000" b="1" dirty="0">
                  <a:solidFill>
                    <a:prstClr val="black"/>
                  </a:solidFill>
                  <a:latin typeface="Tempus Sans ITC" pitchFamily="82" charset="0"/>
                </a:rPr>
                <a:t>AX + BY      AY + BX</a:t>
              </a:r>
            </a:p>
          </p:txBody>
        </p:sp>
        <p:sp>
          <p:nvSpPr>
            <p:cNvPr id="15366" name="Line 18"/>
            <p:cNvSpPr>
              <a:spLocks noChangeShapeType="1"/>
            </p:cNvSpPr>
            <p:nvPr/>
          </p:nvSpPr>
          <p:spPr bwMode="auto">
            <a:xfrm>
              <a:off x="2400" y="3744"/>
              <a:ext cx="576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34541" y="128588"/>
            <a:ext cx="74542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200" u="sng">
                <a:solidFill>
                  <a:prstClr val="black"/>
                </a:solidFill>
                <a:latin typeface="Tempus Sans ITC" pitchFamily="82" charset="0"/>
              </a:rPr>
              <a:t>DOUBLE REPLACEMENT</a:t>
            </a:r>
          </a:p>
        </p:txBody>
      </p:sp>
    </p:spTree>
    <p:extLst>
      <p:ext uri="{BB962C8B-B14F-4D97-AF65-F5344CB8AC3E}">
        <p14:creationId xmlns:p14="http://schemas.microsoft.com/office/powerpoint/2010/main" val="15211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***NO NEW SUBSTANCES ARE MADE!***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Key Words:</a:t>
            </a:r>
          </a:p>
          <a:p>
            <a:pPr marL="82296" indent="0">
              <a:buNone/>
            </a:pPr>
            <a:r>
              <a:rPr lang="en-US" dirty="0" smtClean="0"/>
              <a:t>“cut/ground/grind”, “melt”, “freeze”, “evaporate/boil”, “is dissolved 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897749" y="914400"/>
            <a:ext cx="82462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empus Sans ITC" pitchFamily="82" charset="0"/>
              </a:rPr>
              <a:t>A double replacement that takes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Tempus Sans ITC" pitchFamily="82" charset="0"/>
              </a:rPr>
              <a:t>place when an acid and a base react to form a metal salt and water.  (This is also known as an Acid-Base Reaction)</a:t>
            </a:r>
            <a:endParaRPr lang="en-US" sz="3600" b="1" dirty="0">
              <a:solidFill>
                <a:prstClr val="black"/>
              </a:solidFill>
              <a:latin typeface="Tempus Sans ITC" pitchFamily="8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1315" y="3352800"/>
            <a:ext cx="8802687" cy="1062038"/>
            <a:chOff x="119" y="3318"/>
            <a:chExt cx="5545" cy="669"/>
          </a:xfrm>
        </p:grpSpPr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119" y="3318"/>
              <a:ext cx="5545" cy="6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HX + MOH     MX + H</a:t>
              </a:r>
              <a:r>
                <a:rPr lang="en-US" sz="6300" b="1" baseline="-25000" dirty="0">
                  <a:solidFill>
                    <a:prstClr val="black"/>
                  </a:solidFill>
                  <a:latin typeface="Tempus Sans ITC" pitchFamily="82" charset="0"/>
                </a:rPr>
                <a:t>2</a:t>
              </a:r>
              <a:r>
                <a:rPr lang="en-US" sz="6300" b="1" dirty="0">
                  <a:solidFill>
                    <a:prstClr val="black"/>
                  </a:solidFill>
                  <a:latin typeface="Tempus Sans ITC" pitchFamily="82" charset="0"/>
                </a:rPr>
                <a:t>O</a:t>
              </a:r>
            </a:p>
          </p:txBody>
        </p:sp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>
              <a:off x="2688" y="3616"/>
              <a:ext cx="576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</p:grp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897751" y="-26988"/>
            <a:ext cx="735008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500" u="sng">
                <a:solidFill>
                  <a:prstClr val="black"/>
                </a:solidFill>
                <a:latin typeface="Tempus Sans ITC" pitchFamily="82" charset="0"/>
              </a:rPr>
              <a:t>NEUTRALIZATION</a:t>
            </a:r>
          </a:p>
        </p:txBody>
      </p:sp>
    </p:spTree>
    <p:extLst>
      <p:ext uri="{BB962C8B-B14F-4D97-AF65-F5344CB8AC3E}">
        <p14:creationId xmlns:p14="http://schemas.microsoft.com/office/powerpoint/2010/main" val="1756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762000"/>
          <a:ext cx="8991600" cy="3352798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Type of Reaction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Chemical Equation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NaClO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 NaCl  + 3 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C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+ 19 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12 CO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+ 14 H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K + 2 H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 KOH + H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Cr + 3 O</a:t>
                      </a:r>
                      <a:r>
                        <a:rPr lang="en-US" sz="2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 Cr</a:t>
                      </a:r>
                      <a:r>
                        <a:rPr lang="en-US" sz="2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Ca(C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Na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CaCO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+ 2 NaC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HCl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NaOH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NaCl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H</a:t>
                      </a:r>
                      <a:r>
                        <a:rPr lang="en-US" sz="2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9812" y="0"/>
            <a:ext cx="8659771" cy="5243048"/>
            <a:chOff x="0" y="0"/>
            <a:chExt cx="4476750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0" y="476250"/>
              <a:ext cx="44767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57150" y="0"/>
              <a:ext cx="4419600" cy="20002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-12357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Phase Changes: A Physical Change!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97873" y="1752600"/>
            <a:ext cx="48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</a:rPr>
              <a:t>Increase Temperature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76" y="4419600"/>
            <a:ext cx="518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2800" b="1" dirty="0" smtClean="0">
                <a:solidFill>
                  <a:srgbClr val="FF0000"/>
                </a:solidFill>
              </a:rPr>
              <a:t>Decrease Temperature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</a:t>
            </a:r>
            <a:r>
              <a:rPr lang="en-US" b="1" dirty="0"/>
              <a:t>Change</a:t>
            </a:r>
            <a:r>
              <a:rPr lang="en-US" dirty="0"/>
              <a:t>: a change in which the chemical </a:t>
            </a:r>
            <a:r>
              <a:rPr lang="en-US" dirty="0" smtClean="0"/>
              <a:t>composition of the substance </a:t>
            </a:r>
            <a:r>
              <a:rPr lang="en-US" b="1" u="sng" dirty="0" smtClean="0">
                <a:solidFill>
                  <a:srgbClr val="FF0000"/>
                </a:solidFill>
              </a:rPr>
              <a:t>changes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New substances are made!</a:t>
            </a:r>
          </a:p>
        </p:txBody>
      </p:sp>
    </p:spTree>
    <p:extLst>
      <p:ext uri="{BB962C8B-B14F-4D97-AF65-F5344CB8AC3E}">
        <p14:creationId xmlns:p14="http://schemas.microsoft.com/office/powerpoint/2010/main" val="42321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34" y="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of a Chemical Change (Reaction)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98080" cy="5410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Color Change</a:t>
            </a:r>
          </a:p>
          <a:p>
            <a:pPr marL="82296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Formation of a Precipitate (Solid)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Gas Production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Heat or Light Production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Odor Production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-241"/>
          <a:stretch/>
        </p:blipFill>
        <p:spPr bwMode="auto">
          <a:xfrm>
            <a:off x="4354512" y="762000"/>
            <a:ext cx="1589088" cy="1204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www.madscience.org/locations/columbia/images/FoamingBeakerCarto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75" y="2880444"/>
            <a:ext cx="1175544" cy="92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heridanmedia.com/files/image/fire-clip-art-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30" y="3653172"/>
            <a:ext cx="1066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08" y="4575810"/>
            <a:ext cx="2054622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umich.edu/~chem125/softchalk/exp1_final/Precipitate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64413"/>
            <a:ext cx="1066800" cy="139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***NEW SUBSTANCES ARE MADE!</a:t>
            </a:r>
          </a:p>
          <a:p>
            <a:endParaRPr lang="en-US" dirty="0" smtClean="0"/>
          </a:p>
          <a:p>
            <a:r>
              <a:rPr lang="en-US" dirty="0" smtClean="0"/>
              <a:t>Key Words: </a:t>
            </a:r>
          </a:p>
          <a:p>
            <a:pPr marL="82296" indent="0">
              <a:buNone/>
            </a:pPr>
            <a:r>
              <a:rPr lang="en-US" dirty="0" smtClean="0"/>
              <a:t>“react”, “burn”, “corrode”, “rust”, “bubbling”,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-329872"/>
            <a:ext cx="749808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843290"/>
            <a:ext cx="7498080" cy="4800600"/>
          </a:xfrm>
        </p:spPr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or Chemical Change? </a:t>
            </a:r>
          </a:p>
          <a:p>
            <a:pPr lvl="1"/>
            <a:r>
              <a:rPr lang="en-US" dirty="0"/>
              <a:t>Melting butter	</a:t>
            </a:r>
          </a:p>
          <a:p>
            <a:pPr lvl="1"/>
            <a:r>
              <a:rPr lang="en-US" dirty="0"/>
              <a:t>Cutting up food	</a:t>
            </a:r>
          </a:p>
          <a:p>
            <a:pPr lvl="1"/>
            <a:r>
              <a:rPr lang="en-US" dirty="0"/>
              <a:t>Digesting food	</a:t>
            </a:r>
          </a:p>
          <a:p>
            <a:pPr lvl="1"/>
            <a:r>
              <a:rPr lang="en-US" dirty="0"/>
              <a:t>Grating cheese	</a:t>
            </a:r>
          </a:p>
          <a:p>
            <a:pPr lvl="1"/>
            <a:r>
              <a:rPr lang="en-US" dirty="0"/>
              <a:t>Fermenting milk to make cheese	</a:t>
            </a:r>
          </a:p>
          <a:p>
            <a:pPr lvl="1"/>
            <a:r>
              <a:rPr lang="en-US" dirty="0"/>
              <a:t>Tearing a piece of aluminum foil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8153400" cy="1143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3. Consider </a:t>
            </a:r>
            <a:r>
              <a:rPr lang="en-US" sz="2800" dirty="0"/>
              <a:t>an ice cube melting on a </a:t>
            </a:r>
            <a:r>
              <a:rPr lang="en-US" sz="2800" dirty="0" smtClean="0"/>
              <a:t>countertop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8153400" cy="5181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a. Draw </a:t>
            </a:r>
            <a:r>
              <a:rPr lang="en-US" sz="2400" dirty="0"/>
              <a:t>arrows showing which direction heat is transferred. </a:t>
            </a:r>
          </a:p>
          <a:p>
            <a:pPr marL="82296" indent="0">
              <a:buNone/>
            </a:pPr>
            <a:endParaRPr lang="en-US" sz="2400" dirty="0" smtClean="0"/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r>
              <a:rPr lang="en-US" sz="2400" dirty="0" smtClean="0"/>
              <a:t>b. When </a:t>
            </a:r>
            <a:r>
              <a:rPr lang="en-US" sz="2400" dirty="0"/>
              <a:t>the ice cube melts, is it releasing heat or taking in (absorbing) heat from the surrounding air?</a:t>
            </a: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5060" r="4615" b="4327"/>
          <a:stretch/>
        </p:blipFill>
        <p:spPr bwMode="auto">
          <a:xfrm>
            <a:off x="3733800" y="1295400"/>
            <a:ext cx="16764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318534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ice cube is absorbing heat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3800" y="1524000"/>
            <a:ext cx="685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620600">
            <a:off x="4455315" y="1283719"/>
            <a:ext cx="657443" cy="2646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242815">
            <a:off x="4970049" y="1575312"/>
            <a:ext cx="657443" cy="2646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4559513" y="2044913"/>
            <a:ext cx="522273" cy="2647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o Now &amp;amp; Announcements&amp;quot;&quot;/&gt;&lt;property id=&quot;20307&quot; value=&quot;275&quot;/&gt;&lt;/object&gt;&lt;object type=&quot;3&quot; unique_id=&quot;10004&quot;&gt;&lt;property id=&quot;20148&quot; value=&quot;5&quot;/&gt;&lt;property id=&quot;20300&quot; value=&quot;Slide 2 - &amp;quot;Physical and Chemical Change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Physical Changes (cont.)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Phase Changes: A Physical Change!&amp;quot;&quot;/&gt;&lt;property id=&quot;20307&quot; value=&quot;263&quot;/&gt;&lt;/object&gt;&lt;object type=&quot;3&quot; unique_id=&quot;10007&quot;&gt;&lt;property id=&quot;20148&quot; value=&quot;5&quot;/&gt;&lt;property id=&quot;20300&quot; value=&quot;Slide 5 - &amp;quot;Chemical Changes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Signs of a Chemical Change (Reaction)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Chemical Changes cont.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Practic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3. Consider an ice cube melting on a countertop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4. Consider water freezing in an ice cube tray: 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Endothermic vs. Exothermic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Endothermic or exothermic?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The rate of a physical or chemical change depends on the following factors:   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The rate of a physical or chemical change depends on the following factors: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The rate of a physical or chemical change depends on the following factors:  &amp;quot;&quot;/&gt;&lt;property id=&quot;20307&quot; value=&quot;271&quot;/&gt;&lt;/object&gt;&lt;object type=&quot;3&quot; unique_id=&quot;10018&quot;&gt;&lt;property id=&quot;20148&quot; value=&quot;5&quot;/&gt;&lt;property id=&quot;20300&quot; value=&quot;Slide 17 - &amp;quot;The rate of a physical or chemical change depends on the following factors:  &amp;quot;&quot;/&gt;&lt;property id=&quot;20307&quot; value=&quot;274&quot;/&gt;&lt;/object&gt;&lt;object type=&quot;3&quot; unique_id=&quot;10019&quot;&gt;&lt;property id=&quot;20148&quot; value=&quot;5&quot;/&gt;&lt;property id=&quot;20300&quot; value=&quot;Slide 18 - &amp;quot;2) Given the balanced equation representing a reaction: &amp;quot;&quot;/&gt;&lt;property id=&quot;20307&quot; value=&quot;272&quot;/&gt;&lt;/object&gt;&lt;object type=&quot;3&quot; unique_id=&quot;10020&quot;&gt;&lt;property id=&quot;20148&quot; value=&quot;5&quot;/&gt;&lt;property id=&quot;20300&quot; value=&quot;Slide 19 - &amp;quot;3) At 20°C, a 1.2-gram sample of Mg ribbon reacts rapidly with 10.0 milliliters of 1.0 M HCl(aq). &amp;quot;&quot;/&gt;&lt;property id=&quot;20307&quot; value=&quot;273&quot;/&gt;&lt;/object&gt;&lt;object type=&quot;3&quot; unique_id=&quot;10021&quot;&gt;&lt;property id=&quot;20148&quot; value=&quot;5&quot;/&gt;&lt;property id=&quot;20300&quot; value=&quot;Slide 20 - &amp;quot;Writing Chemical Equations: Representing a physical or chemical change &amp;quot;&quot;/&gt;&lt;property id=&quot;20307&quot; value=&quot;268&quot;/&gt;&lt;/object&gt;&lt;object type=&quot;3&quot; unique_id=&quot;10022&quot;&gt;&lt;property id=&quot;20148&quot; value=&quot;5&quot;/&gt;&lt;property id=&quot;20300&quot; value=&quot;Slide 21 - &amp;quot;Chemical Reactions&amp;quot;&quot;/&gt;&lt;property id=&quot;20307&quot; value=&quot;277&quot;/&gt;&lt;/object&gt;&lt;object type=&quot;3&quot; unique_id=&quot;10023&quot;&gt;&lt;property id=&quot;20148&quot; value=&quot;5&quot;/&gt;&lt;property id=&quot;20300&quot; value=&quot;Slide 22 - &amp;quot;Symbols for Equations &amp;quot;&quot;/&gt;&lt;property id=&quot;20307&quot; value=&quot;278&quot;/&gt;&lt;/object&gt;&lt;object type=&quot;3&quot; unique_id=&quot;10024&quot;&gt;&lt;property id=&quot;20148&quot; value=&quot;5&quot;/&gt;&lt;property id=&quot;20300&quot; value=&quot;Slide 23 - &amp;quot;Practice Writing Chemical Equations: Don’t forget to include energy/heat is a reactant/product and the phases of e&quot;/&gt;&lt;property id=&quot;20307&quot; value=&quot;279&quot;/&gt;&lt;/object&gt;&lt;object type=&quot;3&quot; unique_id=&quot;10605&quot;&gt;&lt;property id=&quot;20148&quot; value=&quot;5&quot;/&gt;&lt;property id=&quot;20300&quot; value=&quot;Slide 16&quot;/&gt;&lt;property id=&quot;20307&quot; value=&quot;291&quot;/&gt;&lt;/object&gt;&lt;object type=&quot;3&quot; unique_id=&quot;11337&quot;&gt;&lt;property id=&quot;20148&quot; value=&quot;5&quot;/&gt;&lt;property id=&quot;20300&quot; value=&quot;Slide 25 - &amp;quot;Types of Reactions&amp;quot;&quot;/&gt;&lt;property id=&quot;20307&quot; value=&quot;300&quot;/&gt;&lt;/object&gt;&lt;object type=&quot;3&quot; unique_id=&quot;11338&quot;&gt;&lt;property id=&quot;20148&quot; value=&quot;5&quot;/&gt;&lt;property id=&quot;20300&quot; value=&quot;Slide 26&quot;/&gt;&lt;property id=&quot;20307&quot; value=&quot;293&quot;/&gt;&lt;/object&gt;&lt;object type=&quot;3&quot; unique_id=&quot;11339&quot;&gt;&lt;property id=&quot;20148&quot; value=&quot;5&quot;/&gt;&lt;property id=&quot;20300&quot; value=&quot;Slide 27&quot;/&gt;&lt;property id=&quot;20307&quot; value=&quot;294&quot;/&gt;&lt;/object&gt;&lt;object type=&quot;3&quot; unique_id=&quot;11340&quot;&gt;&lt;property id=&quot;20148&quot; value=&quot;5&quot;/&gt;&lt;property id=&quot;20300&quot; value=&quot;Slide 28&quot;/&gt;&lt;property id=&quot;20307&quot; value=&quot;295&quot;/&gt;&lt;/object&gt;&lt;object type=&quot;3&quot; unique_id=&quot;11341&quot;&gt;&lt;property id=&quot;20148&quot; value=&quot;5&quot;/&gt;&lt;property id=&quot;20300&quot; value=&quot;Slide 29&quot;/&gt;&lt;property id=&quot;20307&quot; value=&quot;296&quot;/&gt;&lt;/object&gt;&lt;object type=&quot;3&quot; unique_id=&quot;11342&quot;&gt;&lt;property id=&quot;20148&quot; value=&quot;5&quot;/&gt;&lt;property id=&quot;20300&quot; value=&quot;Slide 30&quot;/&gt;&lt;property id=&quot;20307&quot; value=&quot;297&quot;/&gt;&lt;/object&gt;&lt;object type=&quot;3&quot; unique_id=&quot;11343&quot;&gt;&lt;property id=&quot;20148&quot; value=&quot;5&quot;/&gt;&lt;property id=&quot;20300&quot; value=&quot;Slide 31&quot;/&gt;&lt;property id=&quot;20307&quot; value=&quot;298&quot;/&gt;&lt;/object&gt;&lt;object type=&quot;3&quot; unique_id=&quot;11344&quot;&gt;&lt;property id=&quot;20148&quot; value=&quot;5&quot;/&gt;&lt;property id=&quot;20300&quot; value=&quot;Slide 32&quot;/&gt;&lt;property id=&quot;20307&quot; value=&quot;299&quot;/&gt;&lt;/object&gt;&lt;object type=&quot;3&quot; unique_id=&quot;11466&quot;&gt;&lt;property id=&quot;20148&quot; value=&quot;5&quot;/&gt;&lt;property id=&quot;20300&quot; value=&quot;Slide 24 - &amp;quot;Practice Writing Chemical Equations&amp;quot;&quot;/&gt;&lt;property id=&quot;20307&quot; value=&quot;301&quot;/&gt;&lt;/object&gt;&lt;/object&gt;&lt;object type=&quot;8&quot; unique_id=&quot;1006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1223</Words>
  <Application>Microsoft Office PowerPoint</Application>
  <PresentationFormat>On-screen Show (4:3)</PresentationFormat>
  <Paragraphs>170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Gill Sans MT</vt:lpstr>
      <vt:lpstr>Tempus Sans ITC</vt:lpstr>
      <vt:lpstr>Times New Roman</vt:lpstr>
      <vt:lpstr>Verdana</vt:lpstr>
      <vt:lpstr>Wingdings</vt:lpstr>
      <vt:lpstr>Wingdings 2</vt:lpstr>
      <vt:lpstr>Solstice</vt:lpstr>
      <vt:lpstr>1_Solstice</vt:lpstr>
      <vt:lpstr>2_Solstice</vt:lpstr>
      <vt:lpstr>3_Solstice</vt:lpstr>
      <vt:lpstr>4_Solstice</vt:lpstr>
      <vt:lpstr>5_Solstice</vt:lpstr>
      <vt:lpstr>Do Now &amp; Announcements</vt:lpstr>
      <vt:lpstr>Physical and Chemical Changes</vt:lpstr>
      <vt:lpstr>Physical Changes (cont.)</vt:lpstr>
      <vt:lpstr>Phase Changes: A Physical Change!</vt:lpstr>
      <vt:lpstr>Chemical Changes</vt:lpstr>
      <vt:lpstr>Signs of a Chemical Change (Reaction)</vt:lpstr>
      <vt:lpstr>Chemical Changes cont.</vt:lpstr>
      <vt:lpstr>Practice</vt:lpstr>
      <vt:lpstr>3. Consider an ice cube melting on a countertop</vt:lpstr>
      <vt:lpstr>4. Consider water freezing in an ice cube tray: </vt:lpstr>
      <vt:lpstr>Endothermic vs. Exothermic</vt:lpstr>
      <vt:lpstr>The rate of a physical or chemical change depends on the following factors:   </vt:lpstr>
      <vt:lpstr>The rate of a physical or chemical change depends on the following factors:</vt:lpstr>
      <vt:lpstr>The rate of a physical or chemical change depends on the following factors:  </vt:lpstr>
      <vt:lpstr>PowerPoint Presentation</vt:lpstr>
      <vt:lpstr>The rate of a physical or chemical change depends on the following factors:  </vt:lpstr>
      <vt:lpstr>1) Given the balanced equation representing a reaction: </vt:lpstr>
      <vt:lpstr>2) At 20°C, a 1.2-gram sample of Mg ribbon reacts rapidly with 10.0 milliliters of 1.0 M HCl(aq). </vt:lpstr>
      <vt:lpstr>Writing Chemical Equations: Representing a physical or chemical change </vt:lpstr>
      <vt:lpstr>Chemical Reactions</vt:lpstr>
      <vt:lpstr>Symbols for Equations </vt:lpstr>
      <vt:lpstr>Practice Writing Chemical Equations: Don’t forget to include energy/heat is a reactant/product and the phases of each substance! Also, don’t forget about your diatomic elements! </vt:lpstr>
      <vt:lpstr>Practice Writing Chemical Equations</vt:lpstr>
      <vt:lpstr>Types of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Karen</dc:creator>
  <cp:lastModifiedBy>Karen Ye</cp:lastModifiedBy>
  <cp:revision>37</cp:revision>
  <dcterms:created xsi:type="dcterms:W3CDTF">2014-09-21T16:52:26Z</dcterms:created>
  <dcterms:modified xsi:type="dcterms:W3CDTF">2017-10-25T12:23:01Z</dcterms:modified>
</cp:coreProperties>
</file>