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58" r:id="rId3"/>
    <p:sldId id="260" r:id="rId4"/>
    <p:sldId id="265" r:id="rId5"/>
    <p:sldId id="261" r:id="rId6"/>
    <p:sldId id="290" r:id="rId7"/>
    <p:sldId id="263" r:id="rId8"/>
    <p:sldId id="266" r:id="rId9"/>
    <p:sldId id="257" r:id="rId10"/>
    <p:sldId id="267" r:id="rId11"/>
    <p:sldId id="268" r:id="rId12"/>
    <p:sldId id="269" r:id="rId13"/>
    <p:sldId id="270" r:id="rId14"/>
    <p:sldId id="273" r:id="rId15"/>
    <p:sldId id="284" r:id="rId16"/>
    <p:sldId id="283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3B657-2A6E-4948-9AD4-F7E43B7408DD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73F0C-AFB9-4AE7-A16C-02FEE84C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15C53-F38F-423C-98E4-2B9FFDF1016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69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6807E-C60E-412B-957D-5D53B29B1BF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99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EFAF3-9C54-4A78-8BE0-24479963C7C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1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7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0048F5-1034-43C6-8691-569C21E89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3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C9C863-8FD1-4B8A-860C-804B5388D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78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90A6E4-18F4-44D0-AECD-B5A1E1A57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32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8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11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10/11/2018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22238"/>
            <a:ext cx="7498080" cy="1143000"/>
          </a:xfrm>
        </p:spPr>
        <p:txBody>
          <a:bodyPr/>
          <a:lstStyle/>
          <a:p>
            <a:r>
              <a:rPr lang="en-US" dirty="0"/>
              <a:t>AP 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496" y="1079500"/>
            <a:ext cx="8223504" cy="4800600"/>
          </a:xfrm>
        </p:spPr>
        <p:txBody>
          <a:bodyPr/>
          <a:lstStyle/>
          <a:p>
            <a:r>
              <a:rPr lang="en-US" dirty="0"/>
              <a:t>Turn in Shaving Cream Lab if you have not done so yet!</a:t>
            </a:r>
          </a:p>
          <a:p>
            <a:r>
              <a:rPr lang="en-US" dirty="0"/>
              <a:t>You have until next Friday to finish Unit 2 Corrections. </a:t>
            </a:r>
          </a:p>
          <a:p>
            <a:r>
              <a:rPr lang="en-US" dirty="0"/>
              <a:t>Today: Phase Changes, IMFs and Properties of Matter</a:t>
            </a:r>
          </a:p>
        </p:txBody>
      </p:sp>
    </p:spTree>
    <p:extLst>
      <p:ext uri="{BB962C8B-B14F-4D97-AF65-F5344CB8AC3E}">
        <p14:creationId xmlns:p14="http://schemas.microsoft.com/office/powerpoint/2010/main" val="286336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-195262"/>
            <a:ext cx="8127492" cy="1143000"/>
          </a:xfrm>
        </p:spPr>
        <p:txBody>
          <a:bodyPr/>
          <a:lstStyle/>
          <a:p>
            <a:r>
              <a:rPr lang="en-US" dirty="0"/>
              <a:t>Intermolecular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508" y="977900"/>
            <a:ext cx="8127492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In general, for the same chemical substance, molecules in the </a:t>
            </a:r>
            <a:r>
              <a:rPr lang="en-US" b="1" u="sng" dirty="0">
                <a:solidFill>
                  <a:srgbClr val="FF0000"/>
                </a:solidFill>
              </a:rPr>
              <a:t>solid</a:t>
            </a:r>
            <a:r>
              <a:rPr lang="en-US" dirty="0"/>
              <a:t> phase will have </a:t>
            </a:r>
            <a:r>
              <a:rPr lang="en-US" b="1" u="sng" dirty="0">
                <a:solidFill>
                  <a:srgbClr val="FF0000"/>
                </a:solidFill>
              </a:rPr>
              <a:t>stronger</a:t>
            </a:r>
            <a:r>
              <a:rPr lang="en-US" dirty="0"/>
              <a:t> intermolecular forces between them than molecules in the </a:t>
            </a:r>
            <a:r>
              <a:rPr lang="en-US" b="1" u="sng" dirty="0">
                <a:solidFill>
                  <a:srgbClr val="FF0000"/>
                </a:solidFill>
              </a:rPr>
              <a:t>gas</a:t>
            </a:r>
            <a:r>
              <a:rPr lang="en-US" dirty="0"/>
              <a:t> phase</a:t>
            </a:r>
          </a:p>
          <a:p>
            <a:endParaRPr lang="en-US" dirty="0"/>
          </a:p>
          <a:p>
            <a:pPr lvl="0"/>
            <a:r>
              <a:rPr lang="en-US" dirty="0"/>
              <a:t>In order for a substance to melt or boil (change phase), enough </a:t>
            </a:r>
            <a:r>
              <a:rPr lang="en-US" b="1" u="sng" dirty="0">
                <a:solidFill>
                  <a:srgbClr val="FF0000"/>
                </a:solidFill>
              </a:rPr>
              <a:t>energy </a:t>
            </a:r>
            <a:r>
              <a:rPr lang="en-US" dirty="0"/>
              <a:t>must be supplied so that the molecules may </a:t>
            </a:r>
            <a:r>
              <a:rPr lang="en-US" b="1" u="sng" dirty="0">
                <a:solidFill>
                  <a:srgbClr val="FF0000"/>
                </a:solidFill>
              </a:rPr>
              <a:t>overcome the intermolecular forces</a:t>
            </a:r>
            <a:r>
              <a:rPr lang="en-US" dirty="0"/>
              <a:t> holding them together.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/>
              <a:t>Pressure: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8153400" cy="2514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Atmospheric Pressure</a:t>
            </a:r>
            <a:r>
              <a:rPr lang="en-US" dirty="0"/>
              <a:t>=pressure exerted by the </a:t>
            </a:r>
            <a:r>
              <a:rPr lang="en-US" b="1" u="sng" dirty="0">
                <a:solidFill>
                  <a:srgbClr val="FF0000"/>
                </a:solidFill>
              </a:rPr>
              <a:t>air above a surface </a:t>
            </a:r>
          </a:p>
          <a:p>
            <a:r>
              <a:rPr lang="en-US" b="1" dirty="0"/>
              <a:t>Vapor Pressure</a:t>
            </a:r>
            <a:r>
              <a:rPr lang="en-US" dirty="0"/>
              <a:t>=pressure exerted by the </a:t>
            </a:r>
            <a:r>
              <a:rPr lang="en-US" b="1" u="sng" dirty="0">
                <a:solidFill>
                  <a:srgbClr val="FF0000"/>
                </a:solidFill>
              </a:rPr>
              <a:t>molecules at the surface of the liquid that are escaping into the gas phase</a:t>
            </a:r>
            <a:endParaRPr lang="en-US" sz="28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3200400"/>
            <a:ext cx="835824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377327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VAPOR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648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19689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0"/>
            <a:ext cx="8763000" cy="1676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Boiling point of a liquid: </a:t>
            </a:r>
            <a:br>
              <a:rPr lang="en-US" sz="2800" dirty="0"/>
            </a:br>
            <a:r>
              <a:rPr lang="en-US" sz="2800" b="1" u="sng" dirty="0">
                <a:solidFill>
                  <a:srgbClr val="FF0000"/>
                </a:solidFill>
              </a:rPr>
              <a:t>vapor pressure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atmospheric pressure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250" t="23415" r="25453" b="9375"/>
          <a:stretch/>
        </p:blipFill>
        <p:spPr>
          <a:xfrm>
            <a:off x="119821" y="1027043"/>
            <a:ext cx="7182679" cy="55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Liquids 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48" y="-279153"/>
            <a:ext cx="8159152" cy="1143000"/>
          </a:xfrm>
        </p:spPr>
        <p:txBody>
          <a:bodyPr/>
          <a:lstStyle/>
          <a:p>
            <a:r>
              <a:rPr lang="en-US" b="1" dirty="0"/>
              <a:t>Review: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848" y="894009"/>
            <a:ext cx="8159152" cy="4800600"/>
          </a:xfrm>
        </p:spPr>
        <p:txBody>
          <a:bodyPr>
            <a:normAutofit/>
          </a:bodyPr>
          <a:lstStyle/>
          <a:p>
            <a:r>
              <a:rPr lang="en-US" b="1" i="1" dirty="0"/>
              <a:t>Solutions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b="1" u="sng" dirty="0">
                <a:solidFill>
                  <a:srgbClr val="FF0000"/>
                </a:solidFill>
              </a:rPr>
              <a:t>homogeneous</a:t>
            </a:r>
            <a:r>
              <a:rPr lang="en-US" dirty="0"/>
              <a:t> mixtures that may be solid, liquid, or gaseous.</a:t>
            </a:r>
            <a:endParaRPr lang="en-US" sz="2400" dirty="0"/>
          </a:p>
          <a:p>
            <a:r>
              <a:rPr lang="en-US" b="1" dirty="0"/>
              <a:t>Solute vs. Solvent</a:t>
            </a:r>
            <a:endParaRPr lang="en-US" sz="2400" dirty="0"/>
          </a:p>
          <a:p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solute</a:t>
            </a:r>
            <a:r>
              <a:rPr lang="en-US" dirty="0"/>
              <a:t> is what is being dissolved.</a:t>
            </a:r>
            <a:endParaRPr lang="en-US" sz="2000" dirty="0"/>
          </a:p>
          <a:p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solvent</a:t>
            </a:r>
            <a:r>
              <a:rPr lang="en-US" dirty="0"/>
              <a:t> is what is doing the dissolving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7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0175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3095625"/>
            <a:ext cx="53149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people pour salt on the roads/sidewalks in the winter?</a:t>
            </a:r>
          </a:p>
          <a:p>
            <a:r>
              <a:rPr lang="en-US" dirty="0"/>
              <a:t>Why do you think people add salt to water when making pasta? </a:t>
            </a:r>
          </a:p>
        </p:txBody>
      </p:sp>
    </p:spTree>
    <p:extLst>
      <p:ext uri="{BB962C8B-B14F-4D97-AF65-F5344CB8AC3E}">
        <p14:creationId xmlns:p14="http://schemas.microsoft.com/office/powerpoint/2010/main" val="337118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84" y="-292032"/>
            <a:ext cx="8120516" cy="1143000"/>
          </a:xfrm>
        </p:spPr>
        <p:txBody>
          <a:bodyPr/>
          <a:lstStyle/>
          <a:p>
            <a:r>
              <a:rPr lang="en-US" dirty="0"/>
              <a:t>Colligative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84" y="881130"/>
            <a:ext cx="8120516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addition of a solute to a solvent causes the </a:t>
            </a:r>
            <a:r>
              <a:rPr lang="en-US" b="1" dirty="0"/>
              <a:t>boiling point</a:t>
            </a:r>
            <a:r>
              <a:rPr lang="en-US" dirty="0"/>
              <a:t> of the solvent to </a:t>
            </a:r>
            <a:r>
              <a:rPr lang="en-US" b="1" u="sng" dirty="0">
                <a:solidFill>
                  <a:srgbClr val="FF0000"/>
                </a:solidFill>
              </a:rPr>
              <a:t>increase</a:t>
            </a:r>
            <a:r>
              <a:rPr lang="en-US" dirty="0"/>
              <a:t> . This phenomenon is known as </a:t>
            </a:r>
            <a:r>
              <a:rPr lang="en-US" b="1" u="sng" dirty="0">
                <a:solidFill>
                  <a:srgbClr val="FF0000"/>
                </a:solidFill>
              </a:rPr>
              <a:t>boiling point elevation</a:t>
            </a:r>
          </a:p>
          <a:p>
            <a:r>
              <a:rPr lang="en-US" dirty="0"/>
              <a:t>The addition of a solute to a solvent causes the </a:t>
            </a:r>
            <a:r>
              <a:rPr lang="en-US" b="1" dirty="0"/>
              <a:t>freezing point</a:t>
            </a:r>
            <a:r>
              <a:rPr lang="en-US" dirty="0"/>
              <a:t> of the solvent to </a:t>
            </a:r>
            <a:r>
              <a:rPr lang="en-US" b="1" u="sng" dirty="0">
                <a:solidFill>
                  <a:srgbClr val="FF0000"/>
                </a:solidFill>
              </a:rPr>
              <a:t>decrease</a:t>
            </a:r>
            <a:r>
              <a:rPr lang="en-US" dirty="0"/>
              <a:t>. This phenomenon is known as </a:t>
            </a:r>
            <a:r>
              <a:rPr lang="en-US" b="1" u="sng" dirty="0">
                <a:solidFill>
                  <a:srgbClr val="FF0000"/>
                </a:solidFill>
              </a:rPr>
              <a:t>freezing point depression</a:t>
            </a:r>
          </a:p>
          <a:p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higher</a:t>
            </a:r>
            <a:r>
              <a:rPr lang="en-US" dirty="0"/>
              <a:t> the concentration of </a:t>
            </a:r>
            <a:r>
              <a:rPr lang="en-US" b="1" dirty="0"/>
              <a:t>solute particles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FF0000"/>
                </a:solidFill>
              </a:rPr>
              <a:t>greater </a:t>
            </a:r>
            <a:r>
              <a:rPr lang="en-US" dirty="0"/>
              <a:t>the effect.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97" y="-155668"/>
            <a:ext cx="7498080" cy="1143000"/>
          </a:xfrm>
        </p:spPr>
        <p:txBody>
          <a:bodyPr/>
          <a:lstStyle/>
          <a:p>
            <a:r>
              <a:rPr lang="en-US" dirty="0"/>
              <a:t>Why does this happen?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1172" y="815788"/>
            <a:ext cx="8232828" cy="446741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When a solute is dissolved in a solvent, the vapor pressure of the resulting solution will be </a:t>
            </a:r>
            <a:r>
              <a:rPr lang="en-US" sz="2800" b="1" u="sng" dirty="0">
                <a:solidFill>
                  <a:srgbClr val="FF0000"/>
                </a:solidFill>
              </a:rPr>
              <a:t>lower</a:t>
            </a:r>
            <a:r>
              <a:rPr lang="en-US" sz="2800" dirty="0"/>
              <a:t> than the vapor pressure of the pure solvent.</a:t>
            </a:r>
          </a:p>
          <a:p>
            <a:pPr lvl="0"/>
            <a:r>
              <a:rPr lang="en-US" sz="2800" dirty="0"/>
              <a:t>When a solvent is pure, its particles occupy the entire surface area.  However, when a solute is added, a mix of </a:t>
            </a:r>
            <a:r>
              <a:rPr lang="en-US" sz="2800" b="1" u="sng" dirty="0">
                <a:solidFill>
                  <a:srgbClr val="FF0000"/>
                </a:solidFill>
              </a:rPr>
              <a:t>solvent</a:t>
            </a:r>
            <a:r>
              <a:rPr lang="en-US" sz="2800" dirty="0"/>
              <a:t> and </a:t>
            </a:r>
            <a:r>
              <a:rPr lang="en-US" sz="2800" b="1" u="sng" dirty="0">
                <a:solidFill>
                  <a:srgbClr val="FF0000"/>
                </a:solidFill>
              </a:rPr>
              <a:t>solute</a:t>
            </a:r>
            <a:r>
              <a:rPr lang="en-US" sz="2800" dirty="0"/>
              <a:t> particles occupy the surface area.  </a:t>
            </a:r>
          </a:p>
          <a:p>
            <a:pPr lvl="0"/>
            <a:r>
              <a:rPr lang="en-US" sz="2800" dirty="0"/>
              <a:t>With fewer solvent particles at the surface, </a:t>
            </a:r>
            <a:r>
              <a:rPr lang="en-US" sz="2800" b="1" u="sng" dirty="0">
                <a:solidFill>
                  <a:srgbClr val="FF0000"/>
                </a:solidFill>
              </a:rPr>
              <a:t>fewer particles </a:t>
            </a:r>
            <a:r>
              <a:rPr lang="en-US" sz="2800" dirty="0"/>
              <a:t>enter the </a:t>
            </a:r>
            <a:r>
              <a:rPr lang="en-US" sz="2800" b="1" u="sng" dirty="0">
                <a:solidFill>
                  <a:srgbClr val="FF0000"/>
                </a:solidFill>
              </a:rPr>
              <a:t>gaseous </a:t>
            </a:r>
            <a:r>
              <a:rPr lang="en-US" sz="2800" dirty="0"/>
              <a:t>state, and the vapor pressure is </a:t>
            </a:r>
            <a:r>
              <a:rPr lang="en-US" sz="2800" b="1" u="sng" dirty="0">
                <a:solidFill>
                  <a:srgbClr val="FF0000"/>
                </a:solidFill>
              </a:rPr>
              <a:t>lowered</a:t>
            </a:r>
            <a:r>
              <a:rPr lang="en-US" sz="2800" dirty="0"/>
              <a:t>.</a:t>
            </a:r>
          </a:p>
        </p:txBody>
      </p:sp>
      <p:pic>
        <p:nvPicPr>
          <p:cNvPr id="6" name="Picture 5" descr="C12F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 b="18850"/>
          <a:stretch/>
        </p:blipFill>
        <p:spPr bwMode="auto">
          <a:xfrm>
            <a:off x="5429885" y="5145759"/>
            <a:ext cx="3510915" cy="160718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600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173" y="0"/>
            <a:ext cx="8232827" cy="4800600"/>
          </a:xfrm>
        </p:spPr>
        <p:txBody>
          <a:bodyPr>
            <a:normAutofit/>
          </a:bodyPr>
          <a:lstStyle/>
          <a:p>
            <a:r>
              <a:rPr lang="en-US" dirty="0"/>
              <a:t>Recall that boiling occurs when the </a:t>
            </a:r>
            <a:r>
              <a:rPr lang="en-US" b="1" u="sng" dirty="0">
                <a:solidFill>
                  <a:srgbClr val="FF0000"/>
                </a:solidFill>
              </a:rPr>
              <a:t>vapor pressure</a:t>
            </a:r>
            <a:r>
              <a:rPr lang="en-US" dirty="0"/>
              <a:t> from the surface of the liquid is </a:t>
            </a:r>
            <a:r>
              <a:rPr lang="en-US" b="1" u="sng" dirty="0">
                <a:solidFill>
                  <a:srgbClr val="FF0000"/>
                </a:solidFill>
              </a:rPr>
              <a:t>equal</a:t>
            </a:r>
            <a:r>
              <a:rPr lang="en-US" dirty="0"/>
              <a:t> to the </a:t>
            </a:r>
            <a:r>
              <a:rPr lang="en-US" b="1" u="sng" dirty="0">
                <a:solidFill>
                  <a:srgbClr val="FF0000"/>
                </a:solidFill>
              </a:rPr>
              <a:t>air pressure</a:t>
            </a:r>
            <a:r>
              <a:rPr lang="en-US" dirty="0"/>
              <a:t> pushing down on the surface.  </a:t>
            </a:r>
          </a:p>
          <a:p>
            <a:r>
              <a:rPr lang="en-US" dirty="0"/>
              <a:t>If adding a solute </a:t>
            </a:r>
            <a:r>
              <a:rPr lang="en-US" b="1" u="sng" dirty="0">
                <a:solidFill>
                  <a:srgbClr val="FF0000"/>
                </a:solidFill>
              </a:rPr>
              <a:t>lowers</a:t>
            </a:r>
            <a:r>
              <a:rPr lang="en-US" dirty="0"/>
              <a:t> the </a:t>
            </a:r>
            <a:r>
              <a:rPr lang="en-US" b="1" u="sng" dirty="0">
                <a:solidFill>
                  <a:srgbClr val="FF0000"/>
                </a:solidFill>
              </a:rPr>
              <a:t>vapor pressure</a:t>
            </a:r>
            <a:r>
              <a:rPr lang="en-US" dirty="0"/>
              <a:t>, the solution must be heated to a </a:t>
            </a:r>
            <a:r>
              <a:rPr lang="en-US" b="1" u="sng" dirty="0">
                <a:solidFill>
                  <a:srgbClr val="FF0000"/>
                </a:solidFill>
              </a:rPr>
              <a:t>higher</a:t>
            </a:r>
            <a:r>
              <a:rPr lang="en-US" dirty="0"/>
              <a:t> temperature in order to make the  </a:t>
            </a:r>
            <a:br>
              <a:rPr lang="en-US" dirty="0"/>
            </a:br>
            <a:r>
              <a:rPr lang="en-US" b="1" u="sng" dirty="0">
                <a:solidFill>
                  <a:srgbClr val="FF0000"/>
                </a:solidFill>
              </a:rPr>
              <a:t>VP = AP</a:t>
            </a:r>
          </a:p>
          <a:p>
            <a:endParaRPr lang="en-US" dirty="0"/>
          </a:p>
        </p:txBody>
      </p:sp>
      <p:pic>
        <p:nvPicPr>
          <p:cNvPr id="4" name="Picture 3" descr="C12F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 b="18850"/>
          <a:stretch/>
        </p:blipFill>
        <p:spPr bwMode="auto">
          <a:xfrm>
            <a:off x="3426639" y="3520869"/>
            <a:ext cx="5366990" cy="255946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060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3008" y="-144462"/>
            <a:ext cx="7498080" cy="1143000"/>
          </a:xfrm>
        </p:spPr>
        <p:txBody>
          <a:bodyPr/>
          <a:lstStyle/>
          <a:p>
            <a:r>
              <a:rPr lang="en-US" altLang="en-US" dirty="0"/>
              <a:t>Phase Diagram</a:t>
            </a:r>
          </a:p>
        </p:txBody>
      </p:sp>
      <p:pic>
        <p:nvPicPr>
          <p:cNvPr id="69636" name="Picture 4" descr="11_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2223" b="5734"/>
          <a:stretch>
            <a:fillRect/>
          </a:stretch>
        </p:blipFill>
        <p:spPr>
          <a:xfrm>
            <a:off x="1320800" y="838200"/>
            <a:ext cx="6858000" cy="5810250"/>
          </a:xfrm>
          <a:ln/>
        </p:spPr>
      </p:pic>
    </p:spTree>
    <p:extLst>
      <p:ext uri="{BB962C8B-B14F-4D97-AF65-F5344CB8AC3E}">
        <p14:creationId xmlns:p14="http://schemas.microsoft.com/office/powerpoint/2010/main" val="304136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8166100" cy="1143000"/>
          </a:xfrm>
        </p:spPr>
        <p:txBody>
          <a:bodyPr/>
          <a:lstStyle/>
          <a:p>
            <a:r>
              <a:rPr lang="en-US" dirty="0"/>
              <a:t>Freezing Point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1173162"/>
            <a:ext cx="8166100" cy="4800600"/>
          </a:xfrm>
        </p:spPr>
        <p:txBody>
          <a:bodyPr/>
          <a:lstStyle/>
          <a:p>
            <a:r>
              <a:rPr lang="en-US" dirty="0"/>
              <a:t>Freezing: the </a:t>
            </a:r>
            <a:r>
              <a:rPr lang="en-US" b="1" u="sng" dirty="0">
                <a:solidFill>
                  <a:srgbClr val="FF0000"/>
                </a:solidFill>
              </a:rPr>
              <a:t>solute particles get in the way </a:t>
            </a:r>
            <a:r>
              <a:rPr lang="en-US" dirty="0"/>
              <a:t>of the pure substance’s ability to form a solid structure (i.e. water forming ice crystals) </a:t>
            </a:r>
          </a:p>
          <a:p>
            <a:endParaRPr lang="en-US" dirty="0"/>
          </a:p>
        </p:txBody>
      </p:sp>
      <p:pic>
        <p:nvPicPr>
          <p:cNvPr id="2050" name="Picture 2" descr="http://www.sciencesfp.com/uploads/2/1/5/9/21597828/8910650.png?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2851149"/>
            <a:ext cx="4162425" cy="30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399" y="3573462"/>
            <a:ext cx="293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A= Pure Substance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 = Substance w/ solute particles added</a:t>
            </a:r>
          </a:p>
        </p:txBody>
      </p:sp>
    </p:spTree>
    <p:extLst>
      <p:ext uri="{BB962C8B-B14F-4D97-AF65-F5344CB8AC3E}">
        <p14:creationId xmlns:p14="http://schemas.microsoft.com/office/powerpoint/2010/main" val="374444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9538"/>
            <a:ext cx="8229600" cy="1143000"/>
          </a:xfrm>
        </p:spPr>
        <p:txBody>
          <a:bodyPr/>
          <a:lstStyle/>
          <a:p>
            <a:r>
              <a:rPr lang="en-US" altLang="en-US"/>
              <a:t>Phase Diagrams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85900"/>
            <a:ext cx="8077200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b="1" u="sng" dirty="0"/>
              <a:t>Triple point (T)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The pressure and temperature at which all three states of matter are in equilibrium and coexist.</a:t>
            </a:r>
          </a:p>
          <a:p>
            <a:pPr>
              <a:buFontTx/>
              <a:buNone/>
            </a:pPr>
            <a:r>
              <a:rPr lang="en-US" altLang="en-US" sz="2800" b="1" u="sng" dirty="0"/>
              <a:t>Critical Point (C)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The highest pressure and temperature in which the liquid and gas can coexist.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(it is impossible to liquefy the gas above this temperature no matter what the pressure is)</a:t>
            </a:r>
          </a:p>
          <a:p>
            <a:endParaRPr lang="en-US" altLang="en-US" sz="2800" dirty="0"/>
          </a:p>
        </p:txBody>
      </p:sp>
      <p:pic>
        <p:nvPicPr>
          <p:cNvPr id="4" name="Picture 4" descr="11_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2223" b="5734"/>
          <a:stretch>
            <a:fillRect/>
          </a:stretch>
        </p:blipFill>
        <p:spPr>
          <a:xfrm>
            <a:off x="6540500" y="0"/>
            <a:ext cx="2412999" cy="2044347"/>
          </a:xfrm>
          <a:ln/>
        </p:spPr>
      </p:pic>
    </p:spTree>
    <p:extLst>
      <p:ext uri="{BB962C8B-B14F-4D97-AF65-F5344CB8AC3E}">
        <p14:creationId xmlns:p14="http://schemas.microsoft.com/office/powerpoint/2010/main" val="80124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32408" y="-15239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 Melting and Boiling Point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45768" y="4762500"/>
            <a:ext cx="7498080" cy="1155700"/>
          </a:xfrm>
        </p:spPr>
        <p:txBody>
          <a:bodyPr/>
          <a:lstStyle/>
          <a:p>
            <a:r>
              <a:rPr lang="en-US" dirty="0"/>
              <a:t>Occurs at standard pressure (1 </a:t>
            </a:r>
            <a:r>
              <a:rPr lang="en-US" dirty="0" err="1"/>
              <a:t>atm</a:t>
            </a:r>
            <a:r>
              <a:rPr lang="en-US" dirty="0"/>
              <a:t>)!</a:t>
            </a:r>
          </a:p>
        </p:txBody>
      </p:sp>
      <p:pic>
        <p:nvPicPr>
          <p:cNvPr id="9" name="Picture 4" descr="1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168"/>
          <a:stretch>
            <a:fillRect/>
          </a:stretch>
        </p:blipFill>
        <p:spPr>
          <a:xfrm>
            <a:off x="0" y="831852"/>
            <a:ext cx="3949700" cy="3787967"/>
          </a:xfrm>
          <a:prstGeom prst="rect">
            <a:avLst/>
          </a:prstGeom>
        </p:spPr>
      </p:pic>
      <p:pic>
        <p:nvPicPr>
          <p:cNvPr id="10" name="Picture 4" descr="1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168"/>
          <a:stretch>
            <a:fillRect/>
          </a:stretch>
        </p:blipFill>
        <p:spPr>
          <a:xfrm>
            <a:off x="4981448" y="831852"/>
            <a:ext cx="3962400" cy="38004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55800" y="2019300"/>
            <a:ext cx="381000" cy="393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62250" y="1974852"/>
            <a:ext cx="381000" cy="393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3073400"/>
            <a:ext cx="381000" cy="393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9724" y="1917700"/>
            <a:ext cx="771525" cy="520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46548" y="2959100"/>
            <a:ext cx="771525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-186529"/>
            <a:ext cx="8229600" cy="1143000"/>
          </a:xfrm>
        </p:spPr>
        <p:txBody>
          <a:bodyPr/>
          <a:lstStyle/>
          <a:p>
            <a:r>
              <a:rPr lang="en-US" altLang="en-US"/>
              <a:t>Phase Diagram of Water</a:t>
            </a:r>
          </a:p>
        </p:txBody>
      </p:sp>
      <p:pic>
        <p:nvPicPr>
          <p:cNvPr id="32772" name="Picture 4" descr="11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168"/>
          <a:stretch>
            <a:fillRect/>
          </a:stretch>
        </p:blipFill>
        <p:spPr>
          <a:xfrm>
            <a:off x="0" y="795340"/>
            <a:ext cx="4419600" cy="4238625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101600" y="5232400"/>
            <a:ext cx="4992685" cy="11049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400" dirty="0"/>
              <a:t>Note the high critical temperature and critical pressure.</a:t>
            </a:r>
          </a:p>
          <a:p>
            <a:pPr lvl="1"/>
            <a:r>
              <a:rPr lang="en-US" altLang="en-US" sz="2400" dirty="0"/>
              <a:t>These are due to the strong IMFs (specifically, hydrogen bonding) between water molecules.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92600" y="1154906"/>
            <a:ext cx="4673600" cy="25447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sz="2800" b="1" dirty="0"/>
              <a:t>The slope of the solid-liquid line is negative for water.</a:t>
            </a:r>
          </a:p>
          <a:p>
            <a:pPr lvl="1"/>
            <a:r>
              <a:rPr lang="en-US" altLang="en-US" sz="2400" dirty="0"/>
              <a:t>This means that as the pressure is increased at a temperature just below the melting point, water goes from a solid to a liquid.</a:t>
            </a:r>
          </a:p>
        </p:txBody>
      </p:sp>
    </p:spTree>
    <p:extLst>
      <p:ext uri="{BB962C8B-B14F-4D97-AF65-F5344CB8AC3E}">
        <p14:creationId xmlns:p14="http://schemas.microsoft.com/office/powerpoint/2010/main" val="3186826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slope for the solid-liquid line (like in water): solid is less dense than the liquid</a:t>
            </a:r>
          </a:p>
          <a:p>
            <a:r>
              <a:rPr lang="en-US" dirty="0"/>
              <a:t>Positive slope for the solid-liquid line: solid is more dense than the liquid</a:t>
            </a:r>
          </a:p>
        </p:txBody>
      </p:sp>
    </p:spTree>
    <p:extLst>
      <p:ext uri="{BB962C8B-B14F-4D97-AF65-F5344CB8AC3E}">
        <p14:creationId xmlns:p14="http://schemas.microsoft.com/office/powerpoint/2010/main" val="107410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"/>
            <a:ext cx="9144000" cy="1143000"/>
          </a:xfrm>
        </p:spPr>
        <p:txBody>
          <a:bodyPr/>
          <a:lstStyle/>
          <a:p>
            <a:r>
              <a:rPr lang="en-US" altLang="en-US" dirty="0"/>
              <a:t>Phase Diagram of Carbon Dioxide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43002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Carbon dioxide cannot exist in the liquid state at pressures below 5.11 </a:t>
            </a:r>
            <a:r>
              <a:rPr lang="en-US" altLang="en-US" sz="2800" dirty="0" err="1"/>
              <a:t>atm</a:t>
            </a:r>
            <a:r>
              <a:rPr lang="en-US" altLang="en-US" sz="2800" dirty="0"/>
              <a:t>;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sublimes at normal pressures.</a:t>
            </a:r>
          </a:p>
        </p:txBody>
      </p:sp>
      <p:pic>
        <p:nvPicPr>
          <p:cNvPr id="36868" name="Picture 4" descr="11_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168"/>
          <a:stretch>
            <a:fillRect/>
          </a:stretch>
        </p:blipFill>
        <p:spPr>
          <a:xfrm>
            <a:off x="5181600" y="1143002"/>
            <a:ext cx="3962400" cy="3800475"/>
          </a:xfrm>
        </p:spPr>
      </p:pic>
    </p:spTree>
    <p:extLst>
      <p:ext uri="{BB962C8B-B14F-4D97-AF65-F5344CB8AC3E}">
        <p14:creationId xmlns:p14="http://schemas.microsoft.com/office/powerpoint/2010/main" val="15866300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-220662"/>
            <a:ext cx="7498080" cy="11430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83284"/>
              </p:ext>
            </p:extLst>
          </p:nvPr>
        </p:nvGraphicFramePr>
        <p:xfrm>
          <a:off x="38100" y="639763"/>
          <a:ext cx="4178300" cy="442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3323810" imgH="3296110" progId="Paint.Picture">
                  <p:embed/>
                </p:oleObj>
              </mc:Choice>
              <mc:Fallback>
                <p:oleObj name="Bitmap Image" r:id="rId3" imgW="3323810" imgH="32961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40" r="6996" b="2481"/>
                      <a:stretch>
                        <a:fillRect/>
                      </a:stretch>
                    </p:blipFill>
                    <p:spPr bwMode="auto">
                      <a:xfrm>
                        <a:off x="38100" y="639763"/>
                        <a:ext cx="4178300" cy="442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1" y="922338"/>
            <a:ext cx="4597400" cy="383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4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5" y="0"/>
            <a:ext cx="7498080" cy="1143000"/>
          </a:xfrm>
        </p:spPr>
        <p:txBody>
          <a:bodyPr/>
          <a:lstStyle/>
          <a:p>
            <a:r>
              <a:rPr lang="en-US" dirty="0"/>
              <a:t>Intermolecular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31" y="919769"/>
            <a:ext cx="8474299" cy="549391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Forces of attraction </a:t>
            </a:r>
            <a:r>
              <a:rPr lang="en-US" b="1" i="1" u="sng" dirty="0">
                <a:solidFill>
                  <a:srgbClr val="FF0000"/>
                </a:solidFill>
              </a:rPr>
              <a:t>between</a:t>
            </a:r>
            <a:r>
              <a:rPr lang="en-US" b="1" u="sng" dirty="0">
                <a:solidFill>
                  <a:srgbClr val="FF0000"/>
                </a:solidFill>
              </a:rPr>
              <a:t> molecules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					</a:t>
            </a:r>
            <a:r>
              <a:rPr lang="en-US" b="1" dirty="0"/>
              <a:t>(dotted lines 							represents 							attraction 							between 								molecules)</a:t>
            </a:r>
          </a:p>
        </p:txBody>
      </p:sp>
      <p:pic>
        <p:nvPicPr>
          <p:cNvPr id="1026" name="Picture 2" descr="http://studyonline.zohosites.com/files/hydrogen-bo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27093" r="41697" b="4213"/>
          <a:stretch/>
        </p:blipFill>
        <p:spPr bwMode="auto">
          <a:xfrm>
            <a:off x="955189" y="1466586"/>
            <a:ext cx="4378815" cy="40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266292">
            <a:off x="827793" y="2659423"/>
            <a:ext cx="1313645" cy="4507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Right Arrow 5"/>
          <p:cNvSpPr/>
          <p:nvPr/>
        </p:nvSpPr>
        <p:spPr>
          <a:xfrm rot="19292372">
            <a:off x="3142272" y="4556793"/>
            <a:ext cx="1313645" cy="4507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44067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648</Words>
  <Application>Microsoft Office PowerPoint</Application>
  <PresentationFormat>On-screen Show (4:3)</PresentationFormat>
  <Paragraphs>63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 2</vt:lpstr>
      <vt:lpstr>Solstice</vt:lpstr>
      <vt:lpstr>Bitmap Image</vt:lpstr>
      <vt:lpstr>AP Chem</vt:lpstr>
      <vt:lpstr>Phase Diagram</vt:lpstr>
      <vt:lpstr>Phase Diagrams</vt:lpstr>
      <vt:lpstr>Normal Melting and Boiling Point</vt:lpstr>
      <vt:lpstr>Phase Diagram of Water</vt:lpstr>
      <vt:lpstr>PowerPoint Presentation</vt:lpstr>
      <vt:lpstr>Phase Diagram of Carbon Dioxide</vt:lpstr>
      <vt:lpstr>Practice</vt:lpstr>
      <vt:lpstr>Intermolecular Forces</vt:lpstr>
      <vt:lpstr>Intermolecular Forces</vt:lpstr>
      <vt:lpstr>Pressure: </vt:lpstr>
      <vt:lpstr>PowerPoint Presentation</vt:lpstr>
      <vt:lpstr>Properties of Liquids Demos</vt:lpstr>
      <vt:lpstr>Review: Solutions</vt:lpstr>
      <vt:lpstr>PowerPoint Presentation</vt:lpstr>
      <vt:lpstr>PowerPoint Presentation</vt:lpstr>
      <vt:lpstr>Colligative Properties</vt:lpstr>
      <vt:lpstr>Why does this happen? </vt:lpstr>
      <vt:lpstr>PowerPoint Presentation</vt:lpstr>
      <vt:lpstr>Freezing Point Depression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</dc:title>
  <dc:creator>Karen Ye</dc:creator>
  <cp:lastModifiedBy>Miller School</cp:lastModifiedBy>
  <cp:revision>15</cp:revision>
  <dcterms:created xsi:type="dcterms:W3CDTF">2017-10-23T23:53:38Z</dcterms:created>
  <dcterms:modified xsi:type="dcterms:W3CDTF">2018-10-11T19:26:03Z</dcterms:modified>
</cp:coreProperties>
</file>