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65" r:id="rId4"/>
    <p:sldId id="260" r:id="rId5"/>
    <p:sldId id="262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52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48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5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0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2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0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5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8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0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0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85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7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8C8AE3-70AD-405D-9757-384F9B084625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84FA11-3CA5-4901-B80D-495661267CED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7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itses.com/animation/swfs/digestion.sw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25" y="-240517"/>
            <a:ext cx="749808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825" y="623552"/>
            <a:ext cx="8062175" cy="4800600"/>
          </a:xfrm>
        </p:spPr>
        <p:txBody>
          <a:bodyPr/>
          <a:lstStyle/>
          <a:p>
            <a:r>
              <a:rPr lang="en-US" dirty="0" smtClean="0"/>
              <a:t>Take Macromolecules Quiz</a:t>
            </a:r>
          </a:p>
          <a:p>
            <a:r>
              <a:rPr lang="en-US" dirty="0" smtClean="0"/>
              <a:t>Enzymes Mini-Lesson</a:t>
            </a:r>
          </a:p>
          <a:p>
            <a:r>
              <a:rPr lang="en-US" dirty="0" smtClean="0"/>
              <a:t>Work on </a:t>
            </a:r>
            <a:r>
              <a:rPr lang="en-US" b="1" dirty="0" smtClean="0">
                <a:solidFill>
                  <a:srgbClr val="FF0000"/>
                </a:solidFill>
              </a:rPr>
              <a:t>Project (shared with you on google drive)-due MON 10/24</a:t>
            </a:r>
          </a:p>
          <a:p>
            <a:pPr lvl="1"/>
            <a:r>
              <a:rPr lang="en-US" b="1" dirty="0" smtClean="0"/>
              <a:t>Helpful link for digestion part of project: </a:t>
            </a:r>
            <a:r>
              <a:rPr lang="en-US" u="sng" dirty="0">
                <a:hlinkClick r:id="rId2"/>
              </a:rPr>
              <a:t>http://kitses.com/animation/swfs/digestion.swf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Unit 2 Test WED </a:t>
            </a:r>
            <a:r>
              <a:rPr lang="en-US" b="1" dirty="0" smtClean="0">
                <a:solidFill>
                  <a:srgbClr val="FF0000"/>
                </a:solidFill>
              </a:rPr>
              <a:t>10/26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Extra Credit due by day of test!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515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04" y="-266274"/>
            <a:ext cx="8133395" cy="1143000"/>
          </a:xfrm>
        </p:spPr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604" y="906888"/>
            <a:ext cx="8133395" cy="480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Part of the </a:t>
            </a:r>
            <a:r>
              <a:rPr lang="en-US" b="1" u="sng" dirty="0" smtClean="0">
                <a:solidFill>
                  <a:srgbClr val="FF0000"/>
                </a:solidFill>
              </a:rPr>
              <a:t>protein</a:t>
            </a:r>
            <a:r>
              <a:rPr lang="en-US" dirty="0" smtClean="0"/>
              <a:t> </a:t>
            </a:r>
            <a:r>
              <a:rPr lang="en-US" dirty="0"/>
              <a:t>family of macromolecules</a:t>
            </a:r>
          </a:p>
          <a:p>
            <a:pPr lvl="0"/>
            <a:r>
              <a:rPr lang="en-US" dirty="0"/>
              <a:t>Main role is to </a:t>
            </a:r>
            <a:r>
              <a:rPr lang="en-US" b="1" u="sng" dirty="0" smtClean="0">
                <a:solidFill>
                  <a:srgbClr val="FF0000"/>
                </a:solidFill>
              </a:rPr>
              <a:t>speed up reactions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that otherwise occur too slowly on their own</a:t>
            </a:r>
          </a:p>
          <a:p>
            <a:pPr lvl="0"/>
            <a:r>
              <a:rPr lang="en-US" dirty="0"/>
              <a:t>Bind to the reactants (known as </a:t>
            </a:r>
            <a:r>
              <a:rPr lang="en-US" b="1" u="sng" dirty="0" smtClean="0">
                <a:solidFill>
                  <a:srgbClr val="FF0000"/>
                </a:solidFill>
              </a:rPr>
              <a:t>substrates</a:t>
            </a:r>
            <a:r>
              <a:rPr lang="en-US" dirty="0" smtClean="0"/>
              <a:t>) </a:t>
            </a:r>
            <a:r>
              <a:rPr lang="en-US" dirty="0"/>
              <a:t>but </a:t>
            </a:r>
            <a:r>
              <a:rPr lang="en-US" b="1" u="sng" dirty="0" smtClean="0">
                <a:solidFill>
                  <a:srgbClr val="FF0000"/>
                </a:solidFill>
              </a:rPr>
              <a:t>enzymes do not get used up or changed in the reaction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727" y="-227638"/>
            <a:ext cx="7498080" cy="1143000"/>
          </a:xfrm>
        </p:spPr>
        <p:txBody>
          <a:bodyPr/>
          <a:lstStyle/>
          <a:p>
            <a:r>
              <a:rPr lang="en-US" dirty="0" smtClean="0"/>
              <a:t>Enzymes:  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727" y="1088072"/>
            <a:ext cx="7498080" cy="4800600"/>
          </a:xfrm>
        </p:spPr>
        <p:txBody>
          <a:bodyPr/>
          <a:lstStyle/>
          <a:p>
            <a:r>
              <a:rPr lang="en-US" dirty="0" smtClean="0"/>
              <a:t>Balloon is losing air by itself (slow process)</a:t>
            </a:r>
          </a:p>
          <a:p>
            <a:r>
              <a:rPr lang="en-US" dirty="0" smtClean="0"/>
              <a:t>Needle (enzyme) catalyzes this process, or makes it go faster. </a:t>
            </a:r>
            <a:endParaRPr lang="en-US" dirty="0"/>
          </a:p>
        </p:txBody>
      </p:sp>
      <p:pic>
        <p:nvPicPr>
          <p:cNvPr id="1026" name="Picture 2" descr="https://belyhealth.files.wordpress.com/2014/04/balloon-390x27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057" y="3136840"/>
            <a:ext cx="3714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plecityrubber.com/wp-content/uploads/2012/11/standard-05-oran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561" y="-43011"/>
            <a:ext cx="2142439" cy="214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2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78669"/>
            <a:ext cx="4281055" cy="49355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Which of these letters (A-E) represent the enzyme? What is the enzyme doing? </a:t>
            </a:r>
          </a:p>
          <a:p>
            <a:endParaRPr lang="en-US" dirty="0"/>
          </a:p>
          <a:p>
            <a:r>
              <a:rPr lang="en-US" dirty="0"/>
              <a:t>Which of these letters (A-E) represent the reactant? </a:t>
            </a:r>
          </a:p>
          <a:p>
            <a:endParaRPr lang="en-US" dirty="0"/>
          </a:p>
          <a:p>
            <a:r>
              <a:rPr lang="en-US" dirty="0"/>
              <a:t>Which of these letters (A-E) represent the product? </a:t>
            </a:r>
          </a:p>
        </p:txBody>
      </p:sp>
      <p:pic>
        <p:nvPicPr>
          <p:cNvPr id="4" name="Picture 4" descr="http://www.sciencegeek.net/Biology/review/graphics/Unit2/enzym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8" y="817561"/>
            <a:ext cx="4114801" cy="356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00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21" y="-369147"/>
            <a:ext cx="7290054" cy="1128694"/>
          </a:xfrm>
        </p:spPr>
        <p:txBody>
          <a:bodyPr/>
          <a:lstStyle/>
          <a:p>
            <a:r>
              <a:rPr lang="en-US" dirty="0" smtClean="0"/>
              <a:t>Enzymes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648" y="708406"/>
            <a:ext cx="7817651" cy="4544954"/>
          </a:xfrm>
        </p:spPr>
        <p:txBody>
          <a:bodyPr>
            <a:normAutofit/>
          </a:bodyPr>
          <a:lstStyle/>
          <a:p>
            <a:r>
              <a:rPr lang="en-US" sz="2800" dirty="0"/>
              <a:t>Which picture </a:t>
            </a:r>
            <a:r>
              <a:rPr lang="en-US" sz="2800" b="1" dirty="0"/>
              <a:t>(A or B)</a:t>
            </a:r>
            <a:r>
              <a:rPr lang="en-US" sz="2800" dirty="0"/>
              <a:t> represents an enzyme catalyzing a dehydration synthesis reaction? </a:t>
            </a:r>
            <a:endParaRPr lang="en-US" sz="2800" dirty="0" smtClean="0"/>
          </a:p>
          <a:p>
            <a:r>
              <a:rPr lang="en-US" sz="2800" dirty="0" smtClean="0"/>
              <a:t>Which </a:t>
            </a:r>
            <a:r>
              <a:rPr lang="en-US" sz="2800" dirty="0"/>
              <a:t>picture </a:t>
            </a:r>
            <a:r>
              <a:rPr lang="en-US" sz="2800" b="1" dirty="0"/>
              <a:t>(A or B)</a:t>
            </a:r>
            <a:r>
              <a:rPr lang="en-US" sz="2800" dirty="0"/>
              <a:t> represents an enzyme catalyzing a hydrolysis reaction (digestion)? </a:t>
            </a:r>
          </a:p>
        </p:txBody>
      </p:sp>
      <p:pic>
        <p:nvPicPr>
          <p:cNvPr id="4" name="Picture 3" descr="Synthesi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771" y="2980883"/>
            <a:ext cx="3645027" cy="3173081"/>
          </a:xfrm>
          <a:prstGeom prst="rect">
            <a:avLst/>
          </a:prstGeom>
        </p:spPr>
      </p:pic>
      <p:pic>
        <p:nvPicPr>
          <p:cNvPr id="4100" name="Picture 4" descr="http://students.cis.uab.edu/lorenhen/enzy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473" y="3059570"/>
            <a:ext cx="3779451" cy="244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66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students.cis.uab.edu/clight/whatisenzy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4" y="579662"/>
            <a:ext cx="2560205" cy="248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579" y="298774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Enzymes work like a lock and key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579" y="1168788"/>
            <a:ext cx="7451845" cy="435949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lock = </a:t>
            </a:r>
            <a:r>
              <a:rPr lang="en-US" sz="3200" b="1" u="sng" dirty="0" smtClean="0">
                <a:solidFill>
                  <a:srgbClr val="FF0000"/>
                </a:solidFill>
              </a:rPr>
              <a:t>enzyme</a:t>
            </a:r>
          </a:p>
          <a:p>
            <a:r>
              <a:rPr lang="en-US" sz="3200" dirty="0" smtClean="0"/>
              <a:t>The key = </a:t>
            </a:r>
            <a:r>
              <a:rPr lang="en-US" sz="3200" b="1" u="sng" dirty="0" smtClean="0">
                <a:solidFill>
                  <a:srgbClr val="FF0000"/>
                </a:solidFill>
              </a:rPr>
              <a:t>substrate 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b="1" u="sng" dirty="0" smtClean="0"/>
              <a:t>Substrate: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molecule or molecules an enzyme works on </a:t>
            </a:r>
          </a:p>
          <a:p>
            <a:endParaRPr lang="en-US" sz="3200" b="1" u="sng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The lock and key come together at the </a:t>
            </a:r>
            <a:r>
              <a:rPr lang="en-US" sz="3200" b="1" u="sng" dirty="0" smtClean="0">
                <a:solidFill>
                  <a:srgbClr val="FF0000"/>
                </a:solidFill>
              </a:rPr>
              <a:t>active site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http://www.elmhurst.edu/~chm/vchembook/images/571lockke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676" y="4634344"/>
            <a:ext cx="1588324" cy="22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74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2197"/>
            <a:ext cx="8999534" cy="4284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1700" y="1641615"/>
            <a:ext cx="3581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CARBOHYDRATES (STARCH)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7800" y="2720044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LIPIDS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(FATS)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2899" y="3788484"/>
            <a:ext cx="287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PROTEINS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9764" y="1641614"/>
            <a:ext cx="318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MOUTH, SMALL INTESTINE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8666" y="3653738"/>
            <a:ext cx="30750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STOMACH,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SMALL INTESTINE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63488" y="259572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SMALL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INTESTINE</a:t>
            </a:r>
          </a:p>
        </p:txBody>
      </p:sp>
    </p:spTree>
    <p:extLst>
      <p:ext uri="{BB962C8B-B14F-4D97-AF65-F5344CB8AC3E}">
        <p14:creationId xmlns:p14="http://schemas.microsoft.com/office/powerpoint/2010/main" val="29358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Enzymes Summary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242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Solstice</vt:lpstr>
      <vt:lpstr>Agenda</vt:lpstr>
      <vt:lpstr>Enzymes</vt:lpstr>
      <vt:lpstr>Enzymes:  An analogy</vt:lpstr>
      <vt:lpstr>Practice</vt:lpstr>
      <vt:lpstr>Enzymes </vt:lpstr>
      <vt:lpstr>Enzymes work like a lock and key </vt:lpstr>
      <vt:lpstr>PowerPoint Presentation</vt:lpstr>
      <vt:lpstr>Answer Enzymes Summary Questions</vt:lpstr>
    </vt:vector>
  </TitlesOfParts>
  <Company>Albemarle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&amp; Agenda</dc:title>
  <dc:creator>Karen Ye</dc:creator>
  <cp:lastModifiedBy>Karen Ye</cp:lastModifiedBy>
  <cp:revision>13</cp:revision>
  <dcterms:created xsi:type="dcterms:W3CDTF">2015-10-19T01:01:03Z</dcterms:created>
  <dcterms:modified xsi:type="dcterms:W3CDTF">2016-10-17T20:11:25Z</dcterms:modified>
</cp:coreProperties>
</file>