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0" r:id="rId3"/>
    <p:sldId id="281" r:id="rId4"/>
    <p:sldId id="277" r:id="rId5"/>
    <p:sldId id="278" r:id="rId6"/>
    <p:sldId id="279" r:id="rId7"/>
    <p:sldId id="271" r:id="rId8"/>
    <p:sldId id="273" r:id="rId9"/>
    <p:sldId id="272" r:id="rId10"/>
    <p:sldId id="274" r:id="rId11"/>
    <p:sldId id="266" r:id="rId12"/>
    <p:sldId id="267" r:id="rId13"/>
    <p:sldId id="276" r:id="rId14"/>
    <p:sldId id="265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441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3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6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3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4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36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97FE06-B00A-451A-B912-DD44167509E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70586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4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6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6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8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4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7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00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b="0" i="0" u="none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5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94FF95-F60D-4BFF-8E33-94CC687A776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9/27/2017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EF540C-B4E7-4B5C-BA55-9A5A69550D4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08" y="127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Hon: Do </a:t>
            </a:r>
            <a:r>
              <a:rPr lang="en-US" dirty="0"/>
              <a:t>Now &amp;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08" y="1003300"/>
            <a:ext cx="8178292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Empirical/Molecular </a:t>
            </a:r>
            <a:r>
              <a:rPr lang="en-US" sz="2800" dirty="0"/>
              <a:t>Formula </a:t>
            </a:r>
            <a:r>
              <a:rPr lang="en-US" sz="2800" dirty="0" smtClean="0"/>
              <a:t>Practice</a:t>
            </a:r>
          </a:p>
          <a:p>
            <a:r>
              <a:rPr lang="en-US" sz="2800" b="1" dirty="0" smtClean="0"/>
              <a:t>Sweeteners Case Study due via Google Slides Fri 9/29</a:t>
            </a:r>
            <a:r>
              <a:rPr lang="en-US" sz="2800" b="1" dirty="0" smtClean="0"/>
              <a:t>!</a:t>
            </a:r>
          </a:p>
          <a:p>
            <a:r>
              <a:rPr lang="en-US" sz="2800" dirty="0" smtClean="0"/>
              <a:t>Friday = Quest Review</a:t>
            </a:r>
            <a:endParaRPr lang="en-US" sz="2800" dirty="0"/>
          </a:p>
          <a:p>
            <a:r>
              <a:rPr lang="en-US" sz="2800" b="1" dirty="0"/>
              <a:t>Unit 2A Quest MON </a:t>
            </a:r>
            <a:r>
              <a:rPr lang="en-US" sz="2800" b="1" dirty="0" smtClean="0"/>
              <a:t>10/2 </a:t>
            </a:r>
            <a:r>
              <a:rPr lang="en-US" sz="2800" b="1" dirty="0"/>
              <a:t>(A), </a:t>
            </a:r>
            <a:r>
              <a:rPr lang="en-US" sz="2800" b="1" dirty="0" smtClean="0"/>
              <a:t>TU 10/3 </a:t>
            </a:r>
            <a:r>
              <a:rPr lang="en-US" sz="2800" b="1" dirty="0"/>
              <a:t>(B)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FeS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A)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O		B.)C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026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726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25.94% N	 74.06% </a:t>
            </a:r>
            <a:r>
              <a:rPr lang="en-US" dirty="0"/>
              <a:t>O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Determine Empirical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7726" y="1173162"/>
                <a:ext cx="7498080" cy="4800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5.94 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14.01 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4.06 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16.00 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7726" y="1173162"/>
                <a:ext cx="7498080" cy="48006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73521" y="1287494"/>
            <a:ext cx="287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=1.85 mole 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1701" y="2112137"/>
            <a:ext cx="256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=4.63 mole 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9546" y="3307331"/>
            <a:ext cx="287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1.85 mole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9546" y="4348158"/>
            <a:ext cx="256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4.63 mole O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9546" y="3897332"/>
            <a:ext cx="23310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45456" y="4932933"/>
            <a:ext cx="23310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4092" y="3827745"/>
            <a:ext cx="256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1.85 mole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1366" y="4868572"/>
            <a:ext cx="256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1.85 mole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1759" y="3573462"/>
            <a:ext cx="287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=1 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5706" y="4576184"/>
            <a:ext cx="287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=2.5 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82436" y="4379929"/>
            <a:ext cx="1645985" cy="92681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82968" y="3267455"/>
            <a:ext cx="3565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happens when you divide and you don’t get a whole number?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63" y="-317790"/>
            <a:ext cx="7498080" cy="1143000"/>
          </a:xfrm>
        </p:spPr>
        <p:txBody>
          <a:bodyPr/>
          <a:lstStyle/>
          <a:p>
            <a:r>
              <a:rPr lang="en-US" dirty="0" smtClean="0"/>
              <a:t>“NO</a:t>
            </a:r>
            <a:r>
              <a:rPr lang="en-US" baseline="-25000" dirty="0" smtClean="0"/>
              <a:t>2.5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3" y="855372"/>
            <a:ext cx="7498080" cy="4800600"/>
          </a:xfrm>
        </p:spPr>
        <p:txBody>
          <a:bodyPr/>
          <a:lstStyle/>
          <a:p>
            <a:r>
              <a:rPr lang="en-US" dirty="0" smtClean="0"/>
              <a:t>We need to multiply the entire thing by a whole number so that we can get whole number subscripts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2.5</a:t>
            </a:r>
            <a:r>
              <a:rPr lang="en-US" dirty="0" smtClean="0"/>
              <a:t> x 2 </a:t>
            </a:r>
          </a:p>
          <a:p>
            <a:pPr marL="82296" indent="0">
              <a:buNone/>
            </a:pPr>
            <a:r>
              <a:rPr lang="en-US" dirty="0" smtClean="0"/>
              <a:t>= 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-25000" dirty="0">
                <a:solidFill>
                  <a:srgbClr val="FF0000"/>
                </a:solidFill>
              </a:rPr>
              <a:t>5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335628" y="2537138"/>
            <a:ext cx="772733" cy="1209025"/>
          </a:xfrm>
          <a:custGeom>
            <a:avLst/>
            <a:gdLst>
              <a:gd name="connsiteX0" fmla="*/ 0 w 772733"/>
              <a:gd name="connsiteY0" fmla="*/ 682580 h 1209025"/>
              <a:gd name="connsiteX1" fmla="*/ 270457 w 772733"/>
              <a:gd name="connsiteY1" fmla="*/ 1184856 h 1209025"/>
              <a:gd name="connsiteX2" fmla="*/ 772733 w 772733"/>
              <a:gd name="connsiteY2" fmla="*/ 0 h 120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733" h="1209025">
                <a:moveTo>
                  <a:pt x="0" y="682580"/>
                </a:moveTo>
                <a:cubicBezTo>
                  <a:pt x="70834" y="990599"/>
                  <a:pt x="141668" y="1298619"/>
                  <a:pt x="270457" y="1184856"/>
                </a:cubicBezTo>
                <a:cubicBezTo>
                  <a:pt x="399246" y="1071093"/>
                  <a:pt x="772733" y="0"/>
                  <a:pt x="772733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don’t get whole number mole ratios?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35067" y="1651000"/>
          <a:ext cx="7499162" cy="4109085"/>
        </p:xfrm>
        <a:graphic>
          <a:graphicData uri="http://schemas.openxmlformats.org/drawingml/2006/table">
            <a:tbl>
              <a:tblPr firstRow="1" firstCol="1" bandRow="1"/>
              <a:tblGrid>
                <a:gridCol w="3749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when you divide all the # of moles by the smallest # of moles and your mole ratios end in: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Multiply all mole ratios by ____ to get all whole numbers for your mole ratio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~0.5 (1/2)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~.33 (1/3) ,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~.66 (2/3)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~0.25 (1/4),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~0.75 (3/4)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87" marR="63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6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Empirical/Molecular Formula WS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problems for HW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95" t="31399" r="26574" b="12648"/>
          <a:stretch/>
        </p:blipFill>
        <p:spPr>
          <a:xfrm>
            <a:off x="195943" y="-1"/>
            <a:ext cx="8760337" cy="550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8900" y="459740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14.03 g/</a:t>
            </a:r>
            <a:r>
              <a:rPr lang="en-US" sz="2800" b="1" dirty="0" err="1" smtClean="0">
                <a:solidFill>
                  <a:srgbClr val="FF0000"/>
                </a:solidFill>
              </a:rPr>
              <a:t>mol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311" y="3686630"/>
            <a:ext cx="140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12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9111" y="1392593"/>
            <a:ext cx="140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7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9111" y="1953136"/>
            <a:ext cx="140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41" t="22743" r="23255" b="15798"/>
          <a:stretch/>
        </p:blipFill>
        <p:spPr>
          <a:xfrm>
            <a:off x="0" y="571499"/>
            <a:ext cx="8933688" cy="5834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8511" y="973427"/>
            <a:ext cx="140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CaCl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4700" y="3227348"/>
            <a:ext cx="154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6211" y="5215227"/>
            <a:ext cx="140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baseline="-250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251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Chemistry in Forensics on TV/Movies…</a:t>
            </a:r>
          </a:p>
        </p:txBody>
      </p:sp>
      <p:pic>
        <p:nvPicPr>
          <p:cNvPr id="6" name="Making lab work visually interesting to television viewers is very difficult - Episode 71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8419" end="3947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08898"/>
            <a:ext cx="9144000" cy="5158502"/>
          </a:xfrm>
        </p:spPr>
      </p:pic>
    </p:spTree>
    <p:extLst>
      <p:ext uri="{BB962C8B-B14F-4D97-AF65-F5344CB8AC3E}">
        <p14:creationId xmlns:p14="http://schemas.microsoft.com/office/powerpoint/2010/main" val="37438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Mass </a:t>
            </a:r>
            <a:r>
              <a:rPr lang="en-US" dirty="0" smtClean="0"/>
              <a:t>Spectrometer</a:t>
            </a:r>
            <a:br>
              <a:rPr lang="en-US" dirty="0" smtClean="0"/>
            </a:br>
            <a:r>
              <a:rPr lang="en-US" dirty="0" smtClean="0"/>
              <a:t>Analyzes Samples by Mass and % Composition</a:t>
            </a:r>
            <a:endParaRPr lang="en-US" i="1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   </a:t>
            </a:r>
            <a:endParaRPr lang="en-US" sz="2600" baseline="30000"/>
          </a:p>
        </p:txBody>
      </p:sp>
      <p:pic>
        <p:nvPicPr>
          <p:cNvPr id="75780" name="Picture 4" descr="fig03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6" y="1711328"/>
            <a:ext cx="8810767" cy="4268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4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658" y="-6824"/>
            <a:ext cx="749808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Mass Spectrometer Signal for Neon</a:t>
            </a:r>
            <a:br>
              <a:rPr lang="en-US" sz="3400" dirty="0"/>
            </a:br>
            <a:r>
              <a:rPr lang="en-US" sz="3400" b="1" dirty="0"/>
              <a:t>*you need to analyze the data!</a:t>
            </a:r>
            <a:endParaRPr lang="en-US" sz="3400" b="1" i="1" dirty="0"/>
          </a:p>
        </p:txBody>
      </p:sp>
      <p:pic>
        <p:nvPicPr>
          <p:cNvPr id="77828" name="Picture 4" descr="fig03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658" y="1371600"/>
            <a:ext cx="80010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55" t="28472" r="24231" b="31597"/>
          <a:stretch/>
        </p:blipFill>
        <p:spPr>
          <a:xfrm>
            <a:off x="0" y="0"/>
            <a:ext cx="926857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CaO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625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50" t="28298" r="23450" b="10070"/>
          <a:stretch/>
        </p:blipFill>
        <p:spPr>
          <a:xfrm>
            <a:off x="215899" y="88900"/>
            <a:ext cx="8796558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1074&quot;&gt;&lt;/object&gt;&lt;object type=&quot;2&quot; unique_id=&quot;11075&quot;&gt;&lt;object type=&quot;3&quot; unique_id=&quot;11076&quot;&gt;&lt;property id=&quot;20148&quot; value=&quot;5&quot;/&gt;&lt;property id=&quot;20300&quot; value=&quot;Slide 1 - &amp;quot;Do Now &amp;amp; Announcements&amp;quot;&quot;/&gt;&lt;property id=&quot;20307&quot; value=&quot;263&quot;/&gt;&lt;/object&gt;&lt;object type=&quot;3&quot; unique_id=&quot;11077&quot;&gt;&lt;property id=&quot;20148&quot; value=&quot;5&quot;/&gt;&lt;property id=&quot;20300&quot; value=&quot;Slide 6 - &amp;quot;Chemistry in Forensics on TV/Movies…&amp;quot;&quot;/&gt;&lt;property id=&quot;20307&quot; value=&quot;257&quot;/&gt;&lt;/object&gt;&lt;object type=&quot;3&quot; unique_id=&quot;11078&quot;&gt;&lt;property id=&quot;20148&quot; value=&quot;5&quot;/&gt;&lt;property id=&quot;20300&quot; value=&quot;Slide 7 - &amp;quot;Mass Spectrometer Analyzes Samples by Mass and % Composition&amp;quot;&quot;/&gt;&lt;property id=&quot;20307&quot; value=&quot;258&quot;/&gt;&lt;/object&gt;&lt;object type=&quot;3&quot; unique_id=&quot;11079&quot;&gt;&lt;property id=&quot;20148&quot; value=&quot;5&quot;/&gt;&lt;property id=&quot;20300&quot; value=&quot;Slide 8 - &amp;quot;Mass Spectrometer Signal for Neon *you need to analyze the data!&amp;quot;&quot;/&gt;&lt;property id=&quot;20307&quot; value=&quot;259&quot;/&gt;&lt;/object&gt;&lt;object type=&quot;3&quot; unique_id=&quot;11173&quot;&gt;&lt;property id=&quot;20148&quot; value=&quot;5&quot;/&gt;&lt;property id=&quot;20300&quot; value=&quot;Slide 2&quot;/&gt;&lt;property id=&quot;20307&quot; value=&quot;264&quot;/&gt;&lt;/object&gt;&lt;object type=&quot;3&quot; unique_id=&quot;11174&quot;&gt;&lt;property id=&quot;20148&quot; value=&quot;5&quot;/&gt;&lt;property id=&quot;20300&quot; value=&quot;Slide 3 - &amp;quot;72.2% Mg&amp;amp;#x09; 27.8% N.  Determine Empirical Formula&amp;quot;&quot;/&gt;&lt;property id=&quot;20307&quot; value=&quot;266&quot;/&gt;&lt;/object&gt;&lt;object type=&quot;3&quot; unique_id=&quot;11175&quot;&gt;&lt;property id=&quot;20148&quot; value=&quot;5&quot;/&gt;&lt;property id=&quot;20300&quot; value=&quot;Slide 4 - &amp;quot;“Mg1.5N”&amp;quot;&quot;/&gt;&lt;property id=&quot;20307&quot; value=&quot;267&quot;/&gt;&lt;/object&gt;&lt;object type=&quot;3&quot; unique_id=&quot;11176&quot;&gt;&lt;property id=&quot;20148&quot; value=&quot;5&quot;/&gt;&lt;property id=&quot;20300&quot; value=&quot;Slide 5&quot;/&gt;&lt;property id=&quot;20307&quot; value=&quot;268&quot;/&gt;&lt;/object&gt;&lt;object type=&quot;3&quot; unique_id=&quot;11177&quot;&gt;&lt;property id=&quot;20148&quot; value=&quot;5&quot;/&gt;&lt;property id=&quot;20300&quot; value=&quot;Slide 9 - &amp;quot;Empirical/Molecular Formula Tasks&amp;amp;#x09;&amp;quot;&quot;/&gt;&lt;property id=&quot;20307&quot; value=&quot;26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228</Words>
  <Application>Microsoft Office PowerPoint</Application>
  <PresentationFormat>On-screen Show (4:3)</PresentationFormat>
  <Paragraphs>51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Cambria Math</vt:lpstr>
      <vt:lpstr>Gill Sans MT</vt:lpstr>
      <vt:lpstr>Times New Roman</vt:lpstr>
      <vt:lpstr>Verdana</vt:lpstr>
      <vt:lpstr>Wingdings</vt:lpstr>
      <vt:lpstr>Wingdings 2</vt:lpstr>
      <vt:lpstr>Solstice</vt:lpstr>
      <vt:lpstr>Hon: Do Now &amp; Announcements</vt:lpstr>
      <vt:lpstr>PowerPoint Presentation</vt:lpstr>
      <vt:lpstr>PowerPoint Presentation</vt:lpstr>
      <vt:lpstr>Chemistry in Forensics on TV/Movies…</vt:lpstr>
      <vt:lpstr>Mass Spectrometer Analyzes Samples by Mass and % Composition</vt:lpstr>
      <vt:lpstr>Mass Spectrometer Signal for Neon *you need to analyze the data!</vt:lpstr>
      <vt:lpstr>PowerPoint Presentation</vt:lpstr>
      <vt:lpstr>Practice</vt:lpstr>
      <vt:lpstr>PowerPoint Presentation</vt:lpstr>
      <vt:lpstr>Practice</vt:lpstr>
      <vt:lpstr>25.94% N  74.06% O.  Determine Empirical Formula</vt:lpstr>
      <vt:lpstr>“NO2.5”</vt:lpstr>
      <vt:lpstr>What happens if you don’t get whole number mole ratios?</vt:lpstr>
      <vt:lpstr>Empirical/Molecular Formula WS </vt:lpstr>
    </vt:vector>
  </TitlesOfParts>
  <Company>Albemarle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&amp; Announcements</dc:title>
  <dc:creator>Karen Ye</dc:creator>
  <cp:lastModifiedBy>Karen Ye</cp:lastModifiedBy>
  <cp:revision>26</cp:revision>
  <dcterms:created xsi:type="dcterms:W3CDTF">2015-02-08T23:11:05Z</dcterms:created>
  <dcterms:modified xsi:type="dcterms:W3CDTF">2017-09-27T16:15:04Z</dcterms:modified>
</cp:coreProperties>
</file>