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1" r:id="rId3"/>
    <p:sldId id="262" r:id="rId4"/>
    <p:sldId id="263" r:id="rId5"/>
    <p:sldId id="264" r:id="rId6"/>
    <p:sldId id="27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90" r:id="rId16"/>
    <p:sldId id="29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62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4ECB-4016-4D59-A7BE-4BFEBCB3941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7B8B5-6DE3-4C9D-B8FF-B7ED78620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3C9DC-0597-4A16-B5CF-3222F82458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3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5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9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9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57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8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090370-D64B-4A8C-9BA4-701912626FE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9/18/2017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88CD76-C065-435D-B8C5-0C3E3BE0DFA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51" indent="-283457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37738" algn="l" rtl="0" eaLnBrk="1" latinLnBrk="0" hangingPunct="1">
        <a:lnSpc>
          <a:spcPct val="100000"/>
        </a:lnSpc>
        <a:spcBef>
          <a:spcPts val="551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46" indent="-228594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3" indent="-17373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16" indent="-18287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85" y="-66552"/>
            <a:ext cx="7981126" cy="1143000"/>
          </a:xfrm>
        </p:spPr>
        <p:txBody>
          <a:bodyPr/>
          <a:lstStyle/>
          <a:p>
            <a:r>
              <a:rPr lang="en-US" dirty="0" smtClean="0"/>
              <a:t>Do Now &amp;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085" y="944563"/>
            <a:ext cx="8109914" cy="48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/>
              <a:t>Keep your periodic table out for today. This is the only copy you’ll be getting from me!</a:t>
            </a:r>
          </a:p>
          <a:p>
            <a:pPr marL="457200" indent="-457200"/>
            <a:r>
              <a:rPr lang="en-US" sz="2800" dirty="0" smtClean="0"/>
              <a:t>Today: Classification of Matter</a:t>
            </a:r>
          </a:p>
          <a:p>
            <a:pPr marL="731513" lvl="1" indent="-457200"/>
            <a:r>
              <a:rPr lang="en-US" dirty="0" smtClean="0"/>
              <a:t>If needed: finish right half of mini-lab for HW</a:t>
            </a:r>
          </a:p>
          <a:p>
            <a:pPr marL="457200" indent="-457200"/>
            <a:r>
              <a:rPr lang="en-US" sz="2800" b="1" dirty="0" smtClean="0"/>
              <a:t>Unit 1 Test: </a:t>
            </a:r>
            <a:r>
              <a:rPr lang="en-US" sz="2800" dirty="0" smtClean="0"/>
              <a:t>If you got below an A, you can come in before school/during MM next week to start working on test corrections</a:t>
            </a:r>
          </a:p>
        </p:txBody>
      </p:sp>
    </p:spTree>
    <p:extLst>
      <p:ext uri="{BB962C8B-B14F-4D97-AF65-F5344CB8AC3E}">
        <p14:creationId xmlns:p14="http://schemas.microsoft.com/office/powerpoint/2010/main" val="577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0" y="-176127"/>
            <a:ext cx="9997440" cy="1143000"/>
          </a:xfrm>
        </p:spPr>
        <p:txBody>
          <a:bodyPr/>
          <a:lstStyle/>
          <a:p>
            <a:r>
              <a:rPr lang="en-US" dirty="0" smtClean="0"/>
              <a:t>Mixtures: “Salad”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521035"/>
            <a:ext cx="8113696" cy="3472616"/>
          </a:xfrm>
        </p:spPr>
        <p:txBody>
          <a:bodyPr>
            <a:normAutofit lnSpcReduction="10000"/>
          </a:bodyPr>
          <a:lstStyle/>
          <a:p>
            <a:pPr marL="596632" indent="-514338">
              <a:buFont typeface="+mj-lt"/>
              <a:buAutoNum type="arabicPeriod"/>
            </a:pPr>
            <a:r>
              <a:rPr lang="en-US" b="1" dirty="0"/>
              <a:t>homogeneous 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uniformly (evenly)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cannot be easily </a:t>
            </a:r>
            <a:r>
              <a:rPr lang="en-US" b="1" u="sng" dirty="0" smtClean="0">
                <a:solidFill>
                  <a:srgbClr val="FF0000"/>
                </a:solidFill>
              </a:rPr>
              <a:t>seen</a:t>
            </a:r>
          </a:p>
          <a:p>
            <a:pPr lvl="1"/>
            <a:r>
              <a:rPr lang="en-US" dirty="0" smtClean="0"/>
              <a:t>Most common type: </a:t>
            </a:r>
            <a:r>
              <a:rPr lang="en-US" b="1" u="sng" dirty="0" smtClean="0">
                <a:solidFill>
                  <a:srgbClr val="FF0000"/>
                </a:solidFill>
              </a:rPr>
              <a:t>solution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</a:t>
            </a:r>
            <a:r>
              <a:rPr lang="en-US" dirty="0"/>
              <a:t>: sugar dissolved in water; atmospheric </a:t>
            </a:r>
            <a:r>
              <a:rPr lang="en-US" dirty="0" smtClean="0"/>
              <a:t>air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43254" r="9085" b="33929"/>
          <a:stretch/>
        </p:blipFill>
        <p:spPr bwMode="auto">
          <a:xfrm>
            <a:off x="-32651" y="788243"/>
            <a:ext cx="9176657" cy="15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00" y="0"/>
            <a:ext cx="9997440" cy="11430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200" y="1173163"/>
            <a:ext cx="8026011" cy="4800600"/>
          </a:xfrm>
        </p:spPr>
        <p:txBody>
          <a:bodyPr/>
          <a:lstStyle/>
          <a:p>
            <a:pPr marL="82294" indent="0">
              <a:buNone/>
            </a:pPr>
            <a:r>
              <a:rPr lang="en-US" b="1" dirty="0" smtClean="0"/>
              <a:t>2. heterogeneous </a:t>
            </a:r>
            <a:r>
              <a:rPr lang="en-US" b="1" dirty="0"/>
              <a:t>mixture</a:t>
            </a:r>
            <a:r>
              <a:rPr lang="en-US" dirty="0"/>
              <a:t>=a mixture in which the particles are </a:t>
            </a:r>
            <a:r>
              <a:rPr lang="en-US" b="1" u="sng" dirty="0">
                <a:solidFill>
                  <a:srgbClr val="FF0000"/>
                </a:solidFill>
              </a:rPr>
              <a:t>not uniformly spread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individual substances making up the mixture </a:t>
            </a:r>
            <a:r>
              <a:rPr lang="en-US" b="1" u="sng" dirty="0">
                <a:solidFill>
                  <a:srgbClr val="FF0000"/>
                </a:solidFill>
              </a:rPr>
              <a:t>can be easily seen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</a:t>
            </a:r>
            <a:r>
              <a:rPr lang="en-US" dirty="0"/>
              <a:t>: chocolate chip cookie, sand in </a:t>
            </a:r>
            <a:r>
              <a:rPr lang="en-US" dirty="0" smtClean="0"/>
              <a:t>water, salad</a:t>
            </a:r>
            <a:endParaRPr lang="en-US" dirty="0"/>
          </a:p>
        </p:txBody>
      </p:sp>
      <p:pic>
        <p:nvPicPr>
          <p:cNvPr id="8196" name="Picture 4" descr="http://images.wikia.com/chocolate/images/5/50/Chocolate_chip_cook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7" y="4144970"/>
            <a:ext cx="24827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" y="-18629"/>
            <a:ext cx="81523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I mean by “uniformly spread”???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1154533"/>
            <a:ext cx="8152327" cy="4800600"/>
          </a:xfrm>
        </p:spPr>
        <p:txBody>
          <a:bodyPr/>
          <a:lstStyle/>
          <a:p>
            <a:r>
              <a:rPr lang="en-US" dirty="0" smtClean="0"/>
              <a:t>Consider a container of lemonade vs. a container of sand and water</a:t>
            </a:r>
          </a:p>
          <a:p>
            <a:pPr marL="82294" indent="0">
              <a:buNone/>
            </a:pPr>
            <a:endParaRPr lang="en-US" dirty="0"/>
          </a:p>
        </p:txBody>
      </p:sp>
      <p:pic>
        <p:nvPicPr>
          <p:cNvPr id="10242" name="Picture 2" descr="http://www.auburn.edu/academic/education/reading_genie/catalysts/a-LEMON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8" y="2493635"/>
            <a:ext cx="2005013" cy="17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blog.gardenharvestsupply.com/wp-content/uploads/2011/10/soil-test-mason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24" y="1785047"/>
            <a:ext cx="1626311" cy="21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5885" y="2493635"/>
            <a:ext cx="2646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Homogeneous Mixture: particles are uniformly spread--You get the same stuff no matter where you take the sample from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7396" y="2277560"/>
            <a:ext cx="2645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Heterogeneous mixture: particles are NOT uniformly spread—you won’t get exactly the same stuff depending on where you take the sample from</a:t>
            </a:r>
          </a:p>
        </p:txBody>
      </p:sp>
    </p:spTree>
    <p:extLst>
      <p:ext uri="{BB962C8B-B14F-4D97-AF65-F5344CB8AC3E}">
        <p14:creationId xmlns:p14="http://schemas.microsoft.com/office/powerpoint/2010/main" val="23777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" y="584778"/>
            <a:ext cx="9265823" cy="54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6377" y="584778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3018" y="1256214"/>
            <a:ext cx="438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compound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6377" y="1840990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3018" y="2551174"/>
            <a:ext cx="599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6377" y="3143599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3017" y="3704244"/>
            <a:ext cx="402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compound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1900" y="4304319"/>
            <a:ext cx="444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6377" y="4806421"/>
            <a:ext cx="412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compound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3019" y="5362286"/>
            <a:ext cx="34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mixture</a:t>
            </a:r>
          </a:p>
        </p:txBody>
      </p:sp>
    </p:spTree>
    <p:extLst>
      <p:ext uri="{BB962C8B-B14F-4D97-AF65-F5344CB8AC3E}">
        <p14:creationId xmlns:p14="http://schemas.microsoft.com/office/powerpoint/2010/main" val="2481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670"/>
            <a:ext cx="9144000" cy="22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003"/>
            <a:ext cx="9144001" cy="183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1532" y="1715479"/>
            <a:ext cx="347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—compound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065" y="1715479"/>
            <a:ext cx="353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—element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791" y="1878676"/>
            <a:ext cx="348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mixture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787" y="1777035"/>
            <a:ext cx="353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Pure substance: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diatomic element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2139" y="3216167"/>
            <a:ext cx="1702676" cy="1891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1908" r="2267" b="40678"/>
          <a:stretch/>
        </p:blipFill>
        <p:spPr bwMode="auto">
          <a:xfrm>
            <a:off x="450761" y="115911"/>
            <a:ext cx="4597758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3542" y="2205841"/>
            <a:ext cx="1702676" cy="22071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66927" r="20872" b="8549"/>
          <a:stretch/>
        </p:blipFill>
        <p:spPr bwMode="auto">
          <a:xfrm>
            <a:off x="4451131" y="2374119"/>
            <a:ext cx="3503054" cy="166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 Mini-Lab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Tear off, turn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8"/>
          <a:stretch/>
        </p:blipFill>
        <p:spPr>
          <a:xfrm>
            <a:off x="6477007" y="76200"/>
            <a:ext cx="2030567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40" y="0"/>
            <a:ext cx="6052203" cy="1143000"/>
          </a:xfrm>
        </p:spPr>
        <p:txBody>
          <a:bodyPr/>
          <a:lstStyle/>
          <a:p>
            <a:r>
              <a:rPr lang="en-US" dirty="0" smtClean="0"/>
              <a:t>So what is 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838200"/>
            <a:ext cx="7997780" cy="5334000"/>
          </a:xfrm>
        </p:spPr>
        <p:txBody>
          <a:bodyPr>
            <a:normAutofit/>
          </a:bodyPr>
          <a:lstStyle/>
          <a:p>
            <a:r>
              <a:rPr lang="en-US" b="1" dirty="0"/>
              <a:t>Chemistry</a:t>
            </a:r>
            <a:r>
              <a:rPr lang="en-US" dirty="0"/>
              <a:t> is the study of the properties and interactions of </a:t>
            </a:r>
            <a:r>
              <a:rPr lang="en-US" dirty="0" smtClean="0"/>
              <a:t>matter</a:t>
            </a:r>
          </a:p>
          <a:p>
            <a:endParaRPr lang="en-US" dirty="0" smtClean="0"/>
          </a:p>
          <a:p>
            <a:r>
              <a:rPr lang="en-US" b="1" dirty="0" smtClean="0"/>
              <a:t>Matter</a:t>
            </a:r>
            <a:r>
              <a:rPr lang="en-US" dirty="0" smtClean="0"/>
              <a:t>=</a:t>
            </a:r>
            <a:r>
              <a:rPr lang="en-US" b="1" u="sng" dirty="0" smtClean="0">
                <a:solidFill>
                  <a:srgbClr val="FF0000"/>
                </a:solidFill>
              </a:rPr>
              <a:t>anything </a:t>
            </a:r>
            <a:r>
              <a:rPr lang="en-US" b="1" u="sng" dirty="0">
                <a:solidFill>
                  <a:srgbClr val="FF0000"/>
                </a:solidFill>
              </a:rPr>
              <a:t>that has mass and takes up space</a:t>
            </a:r>
            <a:endParaRPr lang="en-US" b="1" u="sng" dirty="0" smtClean="0">
              <a:solidFill>
                <a:srgbClr val="FF0000"/>
              </a:solidFill>
              <a:effectLst/>
            </a:endParaRPr>
          </a:p>
          <a:p>
            <a:pPr lvl="1"/>
            <a:endParaRPr lang="en-US" dirty="0" smtClean="0"/>
          </a:p>
          <a:p>
            <a:r>
              <a:rPr lang="en-US" b="1" dirty="0" smtClean="0"/>
              <a:t>Atom</a:t>
            </a:r>
            <a:r>
              <a:rPr lang="en-US" dirty="0" smtClean="0"/>
              <a:t>=</a:t>
            </a:r>
            <a:r>
              <a:rPr lang="en-US" b="1" u="sng" dirty="0" smtClean="0">
                <a:solidFill>
                  <a:srgbClr val="FF0000"/>
                </a:solidFill>
              </a:rPr>
              <a:t>the smallest, simplest unit of matter</a:t>
            </a:r>
          </a:p>
          <a:p>
            <a:pPr lvl="1"/>
            <a:r>
              <a:rPr lang="en-US" dirty="0" smtClean="0"/>
              <a:t>Atoms can combine or join together to form other substances:</a:t>
            </a:r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 b="4255"/>
          <a:stretch/>
        </p:blipFill>
        <p:spPr bwMode="auto">
          <a:xfrm>
            <a:off x="3" y="0"/>
            <a:ext cx="9348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40057" r="13583" b="21875"/>
          <a:stretch/>
        </p:blipFill>
        <p:spPr bwMode="auto">
          <a:xfrm>
            <a:off x="3" y="2209801"/>
            <a:ext cx="9185564" cy="2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2766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3259283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64" y="4572000"/>
            <a:ext cx="167293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100" y="45720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5720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7493" y="4572000"/>
            <a:ext cx="185650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819400"/>
            <a:ext cx="4495800" cy="3048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x/pure-substances-3-708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" r="5256" b="7589"/>
          <a:stretch/>
        </p:blipFill>
        <p:spPr bwMode="auto">
          <a:xfrm>
            <a:off x="-1523995" y="3"/>
            <a:ext cx="2335369" cy="17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58" y="0"/>
            <a:ext cx="6992422" cy="1143000"/>
          </a:xfrm>
        </p:spPr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3" y="875763"/>
            <a:ext cx="8152327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Pure Substance</a:t>
            </a:r>
            <a:r>
              <a:rPr lang="en-US" dirty="0" smtClean="0"/>
              <a:t>=a substance that </a:t>
            </a:r>
            <a:r>
              <a:rPr lang="en-US" b="1" u="sng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be </a:t>
            </a:r>
            <a:r>
              <a:rPr lang="en-US" b="1" u="sng" dirty="0" smtClean="0">
                <a:solidFill>
                  <a:srgbClr val="FF0000"/>
                </a:solidFill>
              </a:rPr>
              <a:t>physically broken down</a:t>
            </a:r>
            <a:r>
              <a:rPr lang="en-US" dirty="0" smtClean="0"/>
              <a:t>. It can be separated by a chemical process ONLY </a:t>
            </a:r>
          </a:p>
          <a:p>
            <a:endParaRPr lang="en-US" dirty="0" smtClean="0"/>
          </a:p>
          <a:p>
            <a:pPr marL="457189" indent="-457189"/>
            <a:r>
              <a:rPr lang="en-US" b="1" dirty="0" smtClean="0"/>
              <a:t>Element</a:t>
            </a:r>
            <a:r>
              <a:rPr lang="en-US" dirty="0" smtClean="0"/>
              <a:t>=a substance that is made up of </a:t>
            </a:r>
            <a:r>
              <a:rPr lang="en-US" b="1" u="sng" dirty="0" smtClean="0">
                <a:solidFill>
                  <a:srgbClr val="FF0000"/>
                </a:solidFill>
              </a:rPr>
              <a:t>only one type of atom</a:t>
            </a:r>
          </a:p>
          <a:p>
            <a:pPr lvl="1"/>
            <a:r>
              <a:rPr lang="en-US" dirty="0" smtClean="0"/>
              <a:t>Elements </a:t>
            </a:r>
            <a:r>
              <a:rPr lang="en-US" b="1" u="sng" dirty="0" smtClean="0">
                <a:solidFill>
                  <a:srgbClr val="FF0000"/>
                </a:solidFill>
              </a:rPr>
              <a:t>CANNOT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broken down </a:t>
            </a:r>
            <a:r>
              <a:rPr lang="en-US" i="1" dirty="0" smtClean="0"/>
              <a:t>(decomposed) </a:t>
            </a:r>
            <a:r>
              <a:rPr lang="en-US" dirty="0" smtClean="0"/>
              <a:t>into </a:t>
            </a:r>
            <a:r>
              <a:rPr lang="en-US" b="1" u="sng" dirty="0" smtClean="0">
                <a:solidFill>
                  <a:srgbClr val="FF0000"/>
                </a:solidFill>
              </a:rPr>
              <a:t>simpler substances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All the elements that we know of are organized in the </a:t>
            </a:r>
            <a:r>
              <a:rPr lang="en-US" b="1" u="sng" dirty="0" smtClean="0">
                <a:solidFill>
                  <a:srgbClr val="FF0000"/>
                </a:solidFill>
              </a:rPr>
              <a:t>periodic table of elements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33"/>
          <a:stretch/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1765" y="720441"/>
            <a:ext cx="383770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*All element symbols </a:t>
            </a:r>
            <a:r>
              <a:rPr lang="en-US" sz="3200" b="1" u="sng" dirty="0">
                <a:solidFill>
                  <a:srgbClr val="FF0000"/>
                </a:solidFill>
              </a:rPr>
              <a:t>start with a capital letter!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03" y="2706983"/>
            <a:ext cx="852132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YOU SHOULD BE FAMILIAR WITH THE FIRST 18 ELEMENTS! (SYMBOL + NAME)</a:t>
            </a:r>
          </a:p>
        </p:txBody>
      </p:sp>
    </p:spTree>
    <p:extLst>
      <p:ext uri="{BB962C8B-B14F-4D97-AF65-F5344CB8AC3E}">
        <p14:creationId xmlns:p14="http://schemas.microsoft.com/office/powerpoint/2010/main" val="10005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1" y="-207019"/>
            <a:ext cx="9997440" cy="1143000"/>
          </a:xfrm>
        </p:spPr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1" y="700827"/>
            <a:ext cx="8139449" cy="48006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2 atoms of the same type bonded together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F</a:t>
            </a:r>
            <a:r>
              <a:rPr lang="en-US" baseline="-25000" dirty="0" smtClean="0"/>
              <a:t>2</a:t>
            </a:r>
            <a:r>
              <a:rPr lang="en-US" dirty="0" smtClean="0"/>
              <a:t>, Cl</a:t>
            </a:r>
            <a:r>
              <a:rPr lang="en-US" baseline="-25000" dirty="0" smtClean="0"/>
              <a:t>2</a:t>
            </a:r>
            <a:r>
              <a:rPr lang="en-US" dirty="0" smtClean="0"/>
              <a:t>, Br</a:t>
            </a:r>
            <a:r>
              <a:rPr lang="en-US" baseline="-25000" dirty="0" smtClean="0"/>
              <a:t>2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…or “7 UP”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33" t="8643" b="26248"/>
          <a:stretch/>
        </p:blipFill>
        <p:spPr bwMode="auto">
          <a:xfrm>
            <a:off x="0" y="1938270"/>
            <a:ext cx="9144000" cy="43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27574" y="2588655"/>
            <a:ext cx="1519707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380673" y="3907674"/>
            <a:ext cx="1854557" cy="4786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1957591"/>
            <a:ext cx="613893" cy="631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3.delta.edu/bernadetteharkness/Ch4AtomicTheoryPart2/clip_image002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05" y="2904187"/>
            <a:ext cx="7066723" cy="18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97" y="0"/>
            <a:ext cx="5498431" cy="1143000"/>
          </a:xfrm>
        </p:spPr>
        <p:txBody>
          <a:bodyPr/>
          <a:lstStyle/>
          <a:p>
            <a:r>
              <a:rPr lang="en-US" dirty="0" smtClean="0"/>
              <a:t>Pure Substances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97" y="1143000"/>
            <a:ext cx="7624293" cy="4800600"/>
          </a:xfrm>
        </p:spPr>
        <p:txBody>
          <a:bodyPr>
            <a:normAutofit lnSpcReduction="10000"/>
          </a:bodyPr>
          <a:lstStyle/>
          <a:p>
            <a:pPr marL="82294" indent="0">
              <a:buNone/>
            </a:pPr>
            <a:r>
              <a:rPr lang="en-US" b="1" dirty="0"/>
              <a:t>Compound</a:t>
            </a:r>
            <a:r>
              <a:rPr lang="en-US" dirty="0"/>
              <a:t>= a substance that is made up of </a:t>
            </a:r>
            <a:r>
              <a:rPr lang="en-US" b="1" u="sng" dirty="0" smtClean="0">
                <a:solidFill>
                  <a:srgbClr val="FF0000"/>
                </a:solidFill>
              </a:rPr>
              <a:t>2 </a:t>
            </a:r>
            <a:r>
              <a:rPr lang="en-US" b="1" u="sng" dirty="0">
                <a:solidFill>
                  <a:srgbClr val="FF0000"/>
                </a:solidFill>
              </a:rPr>
              <a:t>or more types of atoms</a:t>
            </a:r>
            <a:r>
              <a:rPr lang="en-US" dirty="0" smtClean="0"/>
              <a:t>.</a:t>
            </a:r>
          </a:p>
          <a:p>
            <a:pPr marL="82294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Therefore</a:t>
            </a:r>
            <a:r>
              <a:rPr lang="en-US" dirty="0"/>
              <a:t>, a compound is made up of </a:t>
            </a:r>
            <a:r>
              <a:rPr lang="en-US" b="1" u="sng" dirty="0">
                <a:solidFill>
                  <a:srgbClr val="FF0000"/>
                </a:solidFill>
              </a:rPr>
              <a:t>2 or more elements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 a specific </a:t>
            </a:r>
            <a:r>
              <a:rPr lang="en-US" dirty="0" smtClean="0"/>
              <a:t>ratio or proportion. 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Compounds </a:t>
            </a:r>
            <a:r>
              <a:rPr lang="en-US" b="1" dirty="0"/>
              <a:t>can</a:t>
            </a:r>
            <a:r>
              <a:rPr lang="en-US" dirty="0"/>
              <a:t> be </a:t>
            </a:r>
            <a:r>
              <a:rPr lang="en-US" b="1" u="sng" dirty="0">
                <a:solidFill>
                  <a:srgbClr val="FF0000"/>
                </a:solidFill>
              </a:rPr>
              <a:t>chemically </a:t>
            </a:r>
            <a:r>
              <a:rPr lang="en-US" b="1" u="sng" dirty="0" smtClean="0">
                <a:solidFill>
                  <a:srgbClr val="FF0000"/>
                </a:solidFill>
              </a:rPr>
              <a:t>separated (decomposed)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into the elements that make it up.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24801" r="20798" b="8135"/>
          <a:stretch/>
        </p:blipFill>
        <p:spPr bwMode="auto">
          <a:xfrm>
            <a:off x="152405" y="381000"/>
            <a:ext cx="899205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266700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Carbon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35280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Sodium atoms </a:t>
            </a:r>
          </a:p>
          <a:p>
            <a:r>
              <a:rPr lang="en-US" b="1" dirty="0">
                <a:solidFill>
                  <a:srgbClr val="FF0000"/>
                </a:solidFill>
              </a:rPr>
              <a:t>and Chlorine atoms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2707" y="416539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Carbon, hydrogen, and oxygen atoms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518160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Lithium atoms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68769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4364" y="51816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0" y="349130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43038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compound</a:t>
            </a:r>
          </a:p>
        </p:txBody>
      </p:sp>
    </p:spTree>
    <p:extLst>
      <p:ext uri="{BB962C8B-B14F-4D97-AF65-F5344CB8AC3E}">
        <p14:creationId xmlns:p14="http://schemas.microsoft.com/office/powerpoint/2010/main" val="10131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61" y="0"/>
            <a:ext cx="6593318" cy="1143000"/>
          </a:xfrm>
        </p:spPr>
        <p:txBody>
          <a:bodyPr/>
          <a:lstStyle/>
          <a:p>
            <a:r>
              <a:rPr lang="en-US" dirty="0" smtClean="0"/>
              <a:t>Pure Substances vs.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066800"/>
            <a:ext cx="8010659" cy="5181600"/>
          </a:xfrm>
        </p:spPr>
        <p:txBody>
          <a:bodyPr>
            <a:normAutofit/>
          </a:bodyPr>
          <a:lstStyle/>
          <a:p>
            <a:r>
              <a:rPr lang="en-US" sz="2800" b="1" dirty="0"/>
              <a:t>Pure Substances</a:t>
            </a:r>
            <a:r>
              <a:rPr lang="en-US" sz="2800" dirty="0"/>
              <a:t>=substances that </a:t>
            </a:r>
            <a:r>
              <a:rPr lang="en-US" sz="2800" b="1" dirty="0"/>
              <a:t>cannot be physically separated into simpler substances</a:t>
            </a:r>
          </a:p>
          <a:p>
            <a:endParaRPr lang="en-US" sz="2800" b="1" dirty="0"/>
          </a:p>
          <a:p>
            <a:r>
              <a:rPr lang="en-US" b="1" dirty="0" smtClean="0"/>
              <a:t>Mixture</a:t>
            </a:r>
            <a:r>
              <a:rPr lang="en-US" dirty="0" smtClean="0"/>
              <a:t>=a </a:t>
            </a:r>
            <a:r>
              <a:rPr lang="en-US" dirty="0"/>
              <a:t>combination of </a:t>
            </a:r>
            <a:r>
              <a:rPr lang="en-US" b="1" u="sng" dirty="0">
                <a:solidFill>
                  <a:srgbClr val="FF0000"/>
                </a:solidFill>
              </a:rPr>
              <a:t>2 or more substances</a:t>
            </a:r>
            <a:r>
              <a:rPr lang="en-US" dirty="0"/>
              <a:t> that can be </a:t>
            </a:r>
            <a:r>
              <a:rPr lang="en-US" b="1" u="sng" dirty="0">
                <a:solidFill>
                  <a:srgbClr val="FF0000"/>
                </a:solidFill>
              </a:rPr>
              <a:t>physically separated into their individual parts </a:t>
            </a:r>
            <a:r>
              <a:rPr lang="en-US" b="1" u="sng" dirty="0" smtClean="0">
                <a:solidFill>
                  <a:srgbClr val="FF0000"/>
                </a:solidFill>
              </a:rPr>
              <a:t>without </a:t>
            </a:r>
            <a:r>
              <a:rPr lang="en-US" b="1" u="sng" dirty="0">
                <a:solidFill>
                  <a:srgbClr val="FF0000"/>
                </a:solidFill>
              </a:rPr>
              <a:t>changing what they </a:t>
            </a:r>
            <a:r>
              <a:rPr lang="en-US" b="1" u="sng" dirty="0" smtClean="0">
                <a:solidFill>
                  <a:srgbClr val="FF0000"/>
                </a:solidFill>
              </a:rPr>
              <a:t>are</a:t>
            </a:r>
          </a:p>
          <a:p>
            <a:pPr lvl="1"/>
            <a:r>
              <a:rPr lang="en-US" dirty="0" smtClean="0"/>
              <a:t>Mixtures </a:t>
            </a:r>
            <a:r>
              <a:rPr lang="en-US" dirty="0"/>
              <a:t>can be made up of elements, compounds, or both.</a:t>
            </a:r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122" name="Picture 2" descr="http://2.bp.blogspot.com/-OtsMZJRCFzE/TtkNRNL-yXI/AAAAAAAAADI/JJ-azNKyLlQ/s320/kool-Aid%2B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71" y="2538211"/>
            <a:ext cx="135731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43&quot;&gt;&lt;/object&gt;&lt;object type=&quot;2&quot; unique_id=&quot;10044&quot;&gt;&lt;object type=&quot;3&quot; unique_id=&quot;10046&quot;&gt;&lt;property id=&quot;20148&quot; value=&quot;5&quot;/&gt;&lt;property id=&quot;20300&quot; value=&quot;Slide 1 - &amp;quot;Do Now &amp;amp; Announcements&amp;quot;&quot;/&gt;&lt;property id=&quot;20307&quot; value=&quot;257&quot;/&gt;&lt;/object&gt;&lt;object type=&quot;3&quot; unique_id=&quot;10049&quot;&gt;&lt;property id=&quot;20148&quot; value=&quot;5&quot;/&gt;&lt;property id=&quot;20300&quot; value=&quot;Slide 2 - &amp;quot;So what is chemistry?&amp;quot;&quot;/&gt;&lt;property id=&quot;20307&quot; value=&quot;261&quot;/&gt;&lt;/object&gt;&lt;object type=&quot;3&quot; unique_id=&quot;10050&quot;&gt;&lt;property id=&quot;20148&quot; value=&quot;5&quot;/&gt;&lt;property id=&quot;20300&quot; value=&quot;Slide 3 - &amp;quot;Classification of Matter&amp;quot;&quot;/&gt;&lt;property id=&quot;20307&quot; value=&quot;262&quot;/&gt;&lt;/object&gt;&lt;object type=&quot;3&quot; unique_id=&quot;10051&quot;&gt;&lt;property id=&quot;20148&quot; value=&quot;5&quot;/&gt;&lt;property id=&quot;20300&quot; value=&quot;Slide 4 - &amp;quot;Pure Substances&amp;quot;&quot;/&gt;&lt;property id=&quot;20307&quot; value=&quot;263&quot;/&gt;&lt;/object&gt;&lt;object type=&quot;3&quot; unique_id=&quot;10052&quot;&gt;&lt;property id=&quot;20148&quot; value=&quot;5&quot;/&gt;&lt;property id=&quot;20300&quot; value=&quot;Slide 5&quot;/&gt;&lt;property id=&quot;20307&quot; value=&quot;264&quot;/&gt;&lt;/object&gt;&lt;object type=&quot;3&quot; unique_id=&quot;10053&quot;&gt;&lt;property id=&quot;20148&quot; value=&quot;5&quot;/&gt;&lt;property id=&quot;20300&quot; value=&quot;Slide 7 - &amp;quot;Pure Substances Cont. &amp;quot;&quot;/&gt;&lt;property id=&quot;20307&quot; value=&quot;265&quot;/&gt;&lt;/object&gt;&lt;object type=&quot;3&quot; unique_id=&quot;10054&quot;&gt;&lt;property id=&quot;20148&quot; value=&quot;5&quot;/&gt;&lt;property id=&quot;20300&quot; value=&quot;Slide 8&quot;/&gt;&lt;property id=&quot;20307&quot; value=&quot;266&quot;/&gt;&lt;/object&gt;&lt;object type=&quot;3&quot; unique_id=&quot;10055&quot;&gt;&lt;property id=&quot;20148&quot; value=&quot;5&quot;/&gt;&lt;property id=&quot;20300&quot; value=&quot;Slide 10 - &amp;quot;Pure Substances vs. Mixtures&amp;quot;&quot;/&gt;&lt;property id=&quot;20307&quot; value=&quot;267&quot;/&gt;&lt;/object&gt;&lt;object type=&quot;3&quot; unique_id=&quot;10056&quot;&gt;&lt;property id=&quot;20148&quot; value=&quot;5&quot;/&gt;&lt;property id=&quot;20300&quot; value=&quot;Slide 11 - &amp;quot;Mixtures: “Salad”&amp;quot;&quot;/&gt;&lt;property id=&quot;20307&quot; value=&quot;268&quot;/&gt;&lt;/object&gt;&lt;object type=&quot;3&quot; unique_id=&quot;10057&quot;&gt;&lt;property id=&quot;20148&quot; value=&quot;5&quot;/&gt;&lt;property id=&quot;20300&quot; value=&quot;Slide 12 - &amp;quot;Mixtures&amp;quot;&quot;/&gt;&lt;property id=&quot;20307&quot; value=&quot;269&quot;/&gt;&lt;/object&gt;&lt;object type=&quot;3&quot; unique_id=&quot;10058&quot;&gt;&lt;property id=&quot;20148&quot; value=&quot;5&quot;/&gt;&lt;property id=&quot;20300&quot; value=&quot;Slide 13 - &amp;quot;What do I mean by “uniformly spread”???&amp;quot;&quot;/&gt;&lt;property id=&quot;20307&quot; value=&quot;270&quot;/&gt;&lt;/object&gt;&lt;object type=&quot;3&quot; unique_id=&quot;10059&quot;&gt;&lt;property id=&quot;20148&quot; value=&quot;5&quot;/&gt;&lt;property id=&quot;20300&quot; value=&quot;Slide 15&quot;/&gt;&lt;property id=&quot;20307&quot; value=&quot;271&quot;/&gt;&lt;/object&gt;&lt;object type=&quot;3&quot; unique_id=&quot;10179&quot;&gt;&lt;property id=&quot;20148&quot; value=&quot;5&quot;/&gt;&lt;property id=&quot;20300&quot; value=&quot;Slide 16 - &amp;quot;v&amp;quot;&quot;/&gt;&lt;property id=&quot;20307&quot; value=&quot;272&quot;/&gt;&lt;/object&gt;&lt;object type=&quot;3&quot; unique_id=&quot;10181&quot;&gt;&lt;property id=&quot;20148&quot; value=&quot;5&quot;/&gt;&lt;property id=&quot;20300&quot; value=&quot;Slide 6 - &amp;quot;Diatomic Elements&amp;quot;&quot;/&gt;&lt;property id=&quot;20307&quot; value=&quot;273&quot;/&gt;&lt;/object&gt;&lt;object type=&quot;3&quot; unique_id=&quot;10467&quot;&gt;&lt;property id=&quot;20148&quot; value=&quot;5&quot;/&gt;&lt;property id=&quot;20300&quot; value=&quot;Slide 9&quot;/&gt;&lt;property id=&quot;20307&quot; value=&quot;283&quot;/&gt;&lt;/object&gt;&lt;object type=&quot;3&quot; unique_id=&quot;10468&quot;&gt;&lt;property id=&quot;20148&quot; value=&quot;5&quot;/&gt;&lt;property id=&quot;20300&quot; value=&quot;Slide 14&quot;/&gt;&lt;property id=&quot;20307&quot; value=&quot;284&quot;/&gt;&lt;/object&gt;&lt;object type=&quot;3&quot; unique_id=&quot;10469&quot;&gt;&lt;property id=&quot;20148&quot; value=&quot;5&quot;/&gt;&lt;property id=&quot;20300&quot; value=&quot;Slide 17 - &amp;quot;Classification of Matter Lab&amp;quot;&quot;/&gt;&lt;property id=&quot;20307&quot; value=&quot;28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517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Gill Sans MT</vt:lpstr>
      <vt:lpstr>Verdana</vt:lpstr>
      <vt:lpstr>Wingdings 2</vt:lpstr>
      <vt:lpstr>Solstice</vt:lpstr>
      <vt:lpstr>Do Now &amp; Announcements</vt:lpstr>
      <vt:lpstr>So what is chemistry?</vt:lpstr>
      <vt:lpstr>Classification of Matter</vt:lpstr>
      <vt:lpstr>Pure Substances</vt:lpstr>
      <vt:lpstr>PowerPoint Presentation</vt:lpstr>
      <vt:lpstr>Diatomic Elements</vt:lpstr>
      <vt:lpstr>Pure Substances Cont. </vt:lpstr>
      <vt:lpstr>PowerPoint Presentation</vt:lpstr>
      <vt:lpstr>Pure Substances vs. Mixtures</vt:lpstr>
      <vt:lpstr>Mixtures: “Salad”</vt:lpstr>
      <vt:lpstr>Mixtures</vt:lpstr>
      <vt:lpstr>What do I mean by “uniformly spread”???</vt:lpstr>
      <vt:lpstr>PowerPoint Presentation</vt:lpstr>
      <vt:lpstr>v</vt:lpstr>
      <vt:lpstr>PowerPoint Presentation</vt:lpstr>
      <vt:lpstr>Classification of Matter Mini-Lab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Ye</dc:creator>
  <cp:lastModifiedBy>Karen Ye</cp:lastModifiedBy>
  <cp:revision>44</cp:revision>
  <dcterms:created xsi:type="dcterms:W3CDTF">2014-09-02T22:39:49Z</dcterms:created>
  <dcterms:modified xsi:type="dcterms:W3CDTF">2017-09-18T23:05:41Z</dcterms:modified>
</cp:coreProperties>
</file>