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8" r:id="rId2"/>
    <p:sldId id="258" r:id="rId3"/>
    <p:sldId id="261" r:id="rId4"/>
    <p:sldId id="277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99" r:id="rId16"/>
    <p:sldId id="295" r:id="rId17"/>
    <p:sldId id="296" r:id="rId18"/>
    <p:sldId id="297" r:id="rId19"/>
    <p:sldId id="294" r:id="rId20"/>
    <p:sldId id="279" r:id="rId21"/>
    <p:sldId id="280" r:id="rId22"/>
    <p:sldId id="281" r:id="rId23"/>
    <p:sldId id="282" r:id="rId24"/>
    <p:sldId id="283" r:id="rId25"/>
    <p:sldId id="284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F8541-6852-4929-A880-F79F7A30BBAF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325CF-13B2-46ED-96CF-25E8734E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423A5-49BA-408A-A0B2-9EA29B4FE5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527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69E82-A1A6-4A48-8DE3-6C84B05983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72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D0FB2-71AB-410A-BB88-648EE7BEE8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3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13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539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BCD008-D56D-4668-B2F1-4274526C7B1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722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D3F57-5831-4986-A662-2C7D4CBB05D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811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7478E-8B5E-49EF-8854-6DD81906C1F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157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4FE68-23AC-4D18-B371-DE9ED53A5D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899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90ADC4-6FCA-4379-B22B-BF99C0BF16CE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286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5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0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5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6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5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4F10D-B419-4F7C-9D2E-1861395E4B87}" type="slidenum">
              <a:rPr lang="en-US" alt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BC74-41C8-4055-BA5C-C7C5259F464C}" type="slidenum">
              <a:rPr lang="en-US" alt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4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3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4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0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1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9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62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b="0" i="0" u="none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6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10/17/2017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0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08" y="0"/>
            <a:ext cx="7498080" cy="1143000"/>
          </a:xfrm>
        </p:spPr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Chem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908" y="1041400"/>
            <a:ext cx="8031988" cy="4800600"/>
          </a:xfrm>
        </p:spPr>
        <p:txBody>
          <a:bodyPr/>
          <a:lstStyle/>
          <a:p>
            <a:r>
              <a:rPr lang="en-US" dirty="0" smtClean="0"/>
              <a:t>Unit 1 Test Corrections (and make-up work) due by next Thursday </a:t>
            </a:r>
          </a:p>
          <a:p>
            <a:r>
              <a:rPr lang="en-US" dirty="0" smtClean="0"/>
              <a:t>Today: Gas Behavior and Gas Laws Review</a:t>
            </a:r>
          </a:p>
          <a:p>
            <a:r>
              <a:rPr lang="en-US" b="1" dirty="0" smtClean="0"/>
              <a:t>Bring in empty/clean soup can you’d feel comfortable eating out of for Friday. </a:t>
            </a:r>
          </a:p>
          <a:p>
            <a:r>
              <a:rPr lang="en-US" b="1" dirty="0" smtClean="0"/>
              <a:t>Sign </a:t>
            </a:r>
            <a:r>
              <a:rPr lang="en-US" b="1" dirty="0" smtClean="0"/>
              <a:t>up for ice cream materials for lab next week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66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650" y="554753"/>
            <a:ext cx="8123349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PRESSURE: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296" indent="0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1atm = 760mmHg = 760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torr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=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101.3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kPa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1.01x10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651" y="-317790"/>
            <a:ext cx="7498080" cy="1143000"/>
          </a:xfrm>
        </p:spPr>
        <p:txBody>
          <a:bodyPr>
            <a:normAutofit/>
          </a:bodyPr>
          <a:lstStyle/>
          <a:p>
            <a:r>
              <a:rPr lang="en-US" altLang="en-US" b="1" u="sng" dirty="0" smtClean="0"/>
              <a:t>Pressure units: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254" t="42914" r="24661" b="47051"/>
          <a:stretch/>
        </p:blipFill>
        <p:spPr>
          <a:xfrm>
            <a:off x="-90152" y="2975020"/>
            <a:ext cx="9603573" cy="10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0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img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/>
          <a:stretch>
            <a:fillRect/>
          </a:stretch>
        </p:blipFill>
        <p:spPr>
          <a:xfrm>
            <a:off x="5791200" y="2934239"/>
            <a:ext cx="3352800" cy="3600450"/>
          </a:xfrm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89508" y="585684"/>
            <a:ext cx="845247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dirty="0" smtClean="0">
                <a:solidFill>
                  <a:prstClr val="black"/>
                </a:solidFill>
                <a:latin typeface="+mj-lt"/>
              </a:rPr>
              <a:t> used to measure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+mj-lt"/>
              </a:rPr>
              <a:t>atmospheric (air) pressure</a:t>
            </a:r>
          </a:p>
          <a:p>
            <a:pPr eaLnBrk="1" hangingPunct="1">
              <a:buFontTx/>
              <a:buChar char="•"/>
            </a:pPr>
            <a:r>
              <a:rPr lang="en-US" altLang="en-US" sz="3200" dirty="0" smtClean="0">
                <a:solidFill>
                  <a:prstClr val="black"/>
                </a:solidFill>
                <a:latin typeface="+mj-lt"/>
              </a:rPr>
              <a:t>The </a:t>
            </a:r>
            <a:r>
              <a:rPr lang="en-US" altLang="en-US" sz="3200" b="1" u="sng" dirty="0">
                <a:solidFill>
                  <a:srgbClr val="FF0000"/>
                </a:solidFill>
                <a:latin typeface="+mj-lt"/>
              </a:rPr>
              <a:t>higher the altitude </a:t>
            </a:r>
            <a:r>
              <a:rPr lang="en-US" altLang="en-US" sz="3200" dirty="0">
                <a:solidFill>
                  <a:prstClr val="black"/>
                </a:solidFill>
                <a:latin typeface="+mj-lt"/>
              </a:rPr>
              <a:t>the </a:t>
            </a:r>
            <a:r>
              <a:rPr lang="en-US" altLang="en-US" sz="3200" b="1" u="sng" dirty="0">
                <a:solidFill>
                  <a:srgbClr val="FF0000"/>
                </a:solidFill>
                <a:latin typeface="+mj-lt"/>
              </a:rPr>
              <a:t>lower the atmospheric pressure</a:t>
            </a:r>
            <a:r>
              <a:rPr lang="en-US" altLang="en-US" sz="3200" dirty="0">
                <a:solidFill>
                  <a:prstClr val="black"/>
                </a:solidFill>
                <a:latin typeface="+mj-lt"/>
              </a:rPr>
              <a:t> and the </a:t>
            </a:r>
            <a:r>
              <a:rPr lang="en-US" altLang="en-US" sz="3200" b="1" u="sng" dirty="0">
                <a:solidFill>
                  <a:srgbClr val="FF0000"/>
                </a:solidFill>
                <a:latin typeface="+mj-lt"/>
              </a:rPr>
              <a:t>lower</a:t>
            </a:r>
            <a:r>
              <a:rPr lang="en-US" altLang="en-US" sz="3200" dirty="0">
                <a:solidFill>
                  <a:prstClr val="black"/>
                </a:solidFill>
                <a:latin typeface="+mj-lt"/>
              </a:rPr>
              <a:t> the height of the mercury in the barometer</a:t>
            </a:r>
          </a:p>
          <a:p>
            <a:pPr eaLnBrk="1" hangingPunct="1">
              <a:buFontTx/>
              <a:buChar char="•"/>
            </a:pPr>
            <a:endParaRPr lang="en-US" altLang="en-US" sz="3200" b="1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4040" name="Picture 8" descr="bar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0898"/>
            <a:ext cx="32940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91524" y="6290214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prstClr val="black"/>
                </a:solidFill>
                <a:latin typeface="+mj-lt"/>
              </a:rPr>
              <a:t>Whatever the height is, that is your pressure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108" y="-233680"/>
            <a:ext cx="7498080" cy="1143000"/>
          </a:xfrm>
        </p:spPr>
        <p:txBody>
          <a:bodyPr/>
          <a:lstStyle/>
          <a:p>
            <a:r>
              <a:rPr lang="en-US" dirty="0" smtClean="0"/>
              <a:t>Measuring Pressure: Barometer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80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2" y="-16805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Measuring Pressure of a Gas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6934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prstClr val="black"/>
                </a:solidFill>
                <a:latin typeface="+mj-lt"/>
              </a:rPr>
              <a:t>Manometer-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+mj-lt"/>
              </a:rPr>
              <a:t> measures the pressure of an enclosed sample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+mj-lt"/>
              </a:rPr>
              <a:t>Can be open or closed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800" dirty="0">
              <a:solidFill>
                <a:prstClr val="black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endParaRPr lang="en-US" altLang="en-US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5061" name="Picture 5" descr="closedman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2667000"/>
            <a:ext cx="2989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743202" y="4419600"/>
            <a:ext cx="262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  <a:latin typeface="Tempus Sans ITC" panose="04020404030D07020202" pitchFamily="82" charset="0"/>
              </a:rPr>
              <a:t>Closed Manometer</a:t>
            </a:r>
          </a:p>
        </p:txBody>
      </p:sp>
    </p:spTree>
    <p:extLst>
      <p:ext uri="{BB962C8B-B14F-4D97-AF65-F5344CB8AC3E}">
        <p14:creationId xmlns:p14="http://schemas.microsoft.com/office/powerpoint/2010/main" val="5023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7279" y="-55272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Pressure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889125" y="539620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76238" y="3617122"/>
            <a:ext cx="41313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  <a:latin typeface="+mj-lt"/>
              </a:rPr>
              <a:t>Gas pressure is </a:t>
            </a:r>
            <a:r>
              <a:rPr lang="en-US" altLang="en-US" b="1" i="1" u="sng" dirty="0">
                <a:solidFill>
                  <a:srgbClr val="FF0000"/>
                </a:solidFill>
                <a:latin typeface="+mj-lt"/>
              </a:rPr>
              <a:t>less</a:t>
            </a:r>
            <a:r>
              <a:rPr lang="en-US" altLang="en-US" dirty="0">
                <a:solidFill>
                  <a:prstClr val="black"/>
                </a:solidFill>
                <a:latin typeface="+mj-lt"/>
              </a:rPr>
              <a:t> than atmospheric pressure when the height of the liquid in the manometer is higher on the _______________.  Therefore you will ________________ the height and the atmospheric pressure.   </a:t>
            </a:r>
          </a:p>
        </p:txBody>
      </p:sp>
      <p:grpSp>
        <p:nvGrpSpPr>
          <p:cNvPr id="29701" name="Group 1"/>
          <p:cNvGrpSpPr>
            <a:grpSpLocks/>
          </p:cNvGrpSpPr>
          <p:nvPr/>
        </p:nvGrpSpPr>
        <p:grpSpPr bwMode="auto">
          <a:xfrm>
            <a:off x="533400" y="554328"/>
            <a:ext cx="8265754" cy="3062794"/>
            <a:chOff x="533400" y="1219200"/>
            <a:chExt cx="8048259" cy="3581400"/>
          </a:xfrm>
        </p:grpSpPr>
        <p:pic>
          <p:nvPicPr>
            <p:cNvPr id="29704" name="Picture 3" descr="Zumdahl13_03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295400"/>
              <a:ext cx="2270125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5" descr="Zumdahl13_03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95400"/>
              <a:ext cx="2290763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Rectangle 6"/>
            <p:cNvSpPr>
              <a:spLocks noChangeArrowheads="1"/>
            </p:cNvSpPr>
            <p:nvPr/>
          </p:nvSpPr>
          <p:spPr bwMode="auto">
            <a:xfrm>
              <a:off x="3200400" y="1219200"/>
              <a:ext cx="2432076" cy="53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prstClr val="black"/>
                  </a:solidFill>
                  <a:latin typeface="+mj-lt"/>
                </a:rPr>
                <a:t>Open Manometer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2574925" y="3113088"/>
              <a:ext cx="426417" cy="53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prstClr val="black"/>
                  </a:solidFill>
                  <a:latin typeface="+mj-lt"/>
                </a:rPr>
                <a:t>-h</a:t>
              </a:r>
            </a:p>
          </p:txBody>
        </p:sp>
        <p:sp>
          <p:nvSpPr>
            <p:cNvPr id="29708" name="Text Box 10"/>
            <p:cNvSpPr txBox="1">
              <a:spLocks noChangeArrowheads="1"/>
            </p:cNvSpPr>
            <p:nvPr/>
          </p:nvSpPr>
          <p:spPr bwMode="auto">
            <a:xfrm>
              <a:off x="8077200" y="2895600"/>
              <a:ext cx="504459" cy="53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prstClr val="black"/>
                  </a:solidFill>
                  <a:latin typeface="+mj-lt"/>
                </a:rPr>
                <a:t>+h</a:t>
              </a:r>
            </a:p>
          </p:txBody>
        </p:sp>
      </p:grp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33400" y="5105394"/>
            <a:ext cx="2563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+mj-lt"/>
              </a:rPr>
              <a:t>left side of the U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981200" y="5460598"/>
            <a:ext cx="1380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+mj-lt"/>
              </a:rPr>
              <a:t>subtract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664768" y="3617122"/>
            <a:ext cx="41313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  <a:latin typeface="+mj-lt"/>
              </a:rPr>
              <a:t>Gas pressure is </a:t>
            </a:r>
            <a:r>
              <a:rPr lang="en-US" altLang="en-US" b="1" i="1" u="sng" dirty="0">
                <a:solidFill>
                  <a:srgbClr val="FF0000"/>
                </a:solidFill>
                <a:latin typeface="+mj-lt"/>
              </a:rPr>
              <a:t>greater</a:t>
            </a:r>
            <a:r>
              <a:rPr lang="en-US" altLang="en-US" dirty="0">
                <a:solidFill>
                  <a:prstClr val="black"/>
                </a:solidFill>
                <a:latin typeface="+mj-lt"/>
              </a:rPr>
              <a:t> than atmospheric pressure when the height of the liquid in the manometer is higher on the _______________.  Therefore you will ________________ the height and the atmospheric pressure.  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599681" y="5105396"/>
            <a:ext cx="2784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+mj-lt"/>
              </a:rPr>
              <a:t>right side of the U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269732" y="5460600"/>
            <a:ext cx="704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+mj-lt"/>
              </a:rPr>
              <a:t>add</a:t>
            </a:r>
          </a:p>
        </p:txBody>
      </p:sp>
    </p:spTree>
    <p:extLst>
      <p:ext uri="{BB962C8B-B14F-4D97-AF65-F5344CB8AC3E}">
        <p14:creationId xmlns:p14="http://schemas.microsoft.com/office/powerpoint/2010/main" val="7212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39" grpId="0"/>
      <p:bldP spid="48140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682" y="-38958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971282" y="677214"/>
            <a:ext cx="8001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prstClr val="black"/>
                </a:solidFill>
                <a:latin typeface="+mj-lt"/>
              </a:rPr>
              <a:t>1. If the atmospheric pressure is 757.8mmHg, what is the pressure of the gas in each of the following manometers?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7082" y="2277414"/>
            <a:ext cx="6477000" cy="3048000"/>
            <a:chOff x="1657082" y="2277414"/>
            <a:chExt cx="6477000" cy="3048000"/>
          </a:xfrm>
        </p:grpSpPr>
        <p:pic>
          <p:nvPicPr>
            <p:cNvPr id="30724" name="Picture 9" descr="manome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3" t="19048" r="52382" b="19048"/>
            <a:stretch>
              <a:fillRect/>
            </a:stretch>
          </p:blipFill>
          <p:spPr bwMode="auto">
            <a:xfrm>
              <a:off x="1657082" y="2277414"/>
              <a:ext cx="24384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5543282" y="2353614"/>
              <a:ext cx="2590800" cy="2971800"/>
              <a:chOff x="3216" y="1872"/>
              <a:chExt cx="1632" cy="1872"/>
            </a:xfrm>
          </p:grpSpPr>
          <p:pic>
            <p:nvPicPr>
              <p:cNvPr id="30726" name="Picture 10" descr="manomet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08" t="22223" r="10715" b="17461"/>
              <a:stretch>
                <a:fillRect/>
              </a:stretch>
            </p:blipFill>
            <p:spPr bwMode="auto">
              <a:xfrm>
                <a:off x="3216" y="1872"/>
                <a:ext cx="1632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27" name="Rectangle 11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912" cy="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034862" y="3078051"/>
              <a:ext cx="1249251" cy="283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8756" y="3441342"/>
              <a:ext cx="1249251" cy="283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2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08" y="0"/>
            <a:ext cx="7498080" cy="1143000"/>
          </a:xfrm>
        </p:spPr>
        <p:txBody>
          <a:bodyPr/>
          <a:lstStyle/>
          <a:p>
            <a:r>
              <a:rPr lang="en-US" dirty="0" smtClean="0"/>
              <a:t>Gas Laws Summary Table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9269"/>
              </p:ext>
            </p:extLst>
          </p:nvPr>
        </p:nvGraphicFramePr>
        <p:xfrm>
          <a:off x="2238450" y="889000"/>
          <a:ext cx="5368849" cy="5588001"/>
        </p:xfrm>
        <a:graphic>
          <a:graphicData uri="http://schemas.openxmlformats.org/drawingml/2006/table">
            <a:tbl>
              <a:tblPr firstRow="1" firstCol="1" bandRow="1"/>
              <a:tblGrid>
                <a:gridCol w="780630">
                  <a:extLst>
                    <a:ext uri="{9D8B030D-6E8A-4147-A177-3AD203B41FA5}">
                      <a16:colId xmlns:a16="http://schemas.microsoft.com/office/drawing/2014/main" val="2535511804"/>
                    </a:ext>
                  </a:extLst>
                </a:gridCol>
                <a:gridCol w="2307532">
                  <a:extLst>
                    <a:ext uri="{9D8B030D-6E8A-4147-A177-3AD203B41FA5}">
                      <a16:colId xmlns:a16="http://schemas.microsoft.com/office/drawing/2014/main" val="3628186005"/>
                    </a:ext>
                  </a:extLst>
                </a:gridCol>
                <a:gridCol w="1187589">
                  <a:extLst>
                    <a:ext uri="{9D8B030D-6E8A-4147-A177-3AD203B41FA5}">
                      <a16:colId xmlns:a16="http://schemas.microsoft.com/office/drawing/2014/main" val="93953801"/>
                    </a:ext>
                  </a:extLst>
                </a:gridCol>
                <a:gridCol w="1093098">
                  <a:extLst>
                    <a:ext uri="{9D8B030D-6E8A-4147-A177-3AD203B41FA5}">
                      <a16:colId xmlns:a16="http://schemas.microsoft.com/office/drawing/2014/main" val="1147597579"/>
                    </a:ext>
                  </a:extLst>
                </a:gridCol>
              </a:tblGrid>
              <a:tr h="480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Law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Equation/Definition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Relationship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Constant 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753112"/>
                  </a:ext>
                </a:extLst>
              </a:tr>
              <a:tr h="659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Dalton’s Law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902010"/>
                  </a:ext>
                </a:extLst>
              </a:tr>
              <a:tr h="659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Graham’s Law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14922"/>
                  </a:ext>
                </a:extLst>
              </a:tr>
              <a:tr h="659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Boyle’s Law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253418"/>
                  </a:ext>
                </a:extLst>
              </a:tr>
              <a:tr h="659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*Charles’ Law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30197"/>
                  </a:ext>
                </a:extLst>
              </a:tr>
              <a:tr h="659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*Gay-Lussac’s Law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912933"/>
                  </a:ext>
                </a:extLst>
              </a:tr>
              <a:tr h="659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*Combined Gas Law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398809"/>
                  </a:ext>
                </a:extLst>
              </a:tr>
              <a:tr h="659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Avogadro’s Law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568644"/>
                  </a:ext>
                </a:extLst>
              </a:tr>
              <a:tr h="491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*Ideal Gas Law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en-US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6" marR="39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652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5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08" y="3673700"/>
            <a:ext cx="23622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6408" y="-155620"/>
            <a:ext cx="7772400" cy="1143000"/>
          </a:xfrm>
        </p:spPr>
        <p:txBody>
          <a:bodyPr/>
          <a:lstStyle/>
          <a:p>
            <a:r>
              <a:rPr lang="en-US" altLang="en-US" sz="4000" b="1" dirty="0"/>
              <a:t>Dalton’s Law</a:t>
            </a:r>
            <a:endParaRPr lang="en-US" altLang="en-US" sz="40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6408" y="844729"/>
            <a:ext cx="7467600" cy="8382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en-US" altLang="en-US" sz="2800" b="1" dirty="0"/>
              <a:t>each individual gas behaves as if it were independent </a:t>
            </a:r>
            <a:r>
              <a:rPr lang="en-US" altLang="en-US" sz="2800" dirty="0"/>
              <a:t>of the others. 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en-US" altLang="en-US" sz="2800" dirty="0" smtClean="0"/>
              <a:t>the </a:t>
            </a:r>
            <a:r>
              <a:rPr lang="en-US" altLang="en-US" sz="2800" b="1" dirty="0"/>
              <a:t>total pressure </a:t>
            </a:r>
            <a:r>
              <a:rPr lang="en-US" altLang="en-US" sz="2800" dirty="0"/>
              <a:t>exerted by a mixture of gases </a:t>
            </a:r>
            <a:r>
              <a:rPr lang="en-US" altLang="en-US" sz="2800" b="1" dirty="0"/>
              <a:t>is the</a:t>
            </a:r>
            <a:r>
              <a:rPr lang="en-US" altLang="en-US" sz="2800" dirty="0"/>
              <a:t> </a:t>
            </a:r>
            <a:r>
              <a:rPr lang="en-US" altLang="en-US" sz="2800" b="1" dirty="0"/>
              <a:t>sum of the individual pressures</a:t>
            </a:r>
            <a:r>
              <a:rPr lang="en-US" altLang="en-US" sz="2800" dirty="0"/>
              <a:t> of each gas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236908" y="2915545"/>
            <a:ext cx="7086600" cy="535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600" b="1" dirty="0">
                <a:solidFill>
                  <a:prstClr val="black"/>
                </a:solidFill>
                <a:latin typeface="Tempus Sans ITC" panose="04020404030D07020202" pitchFamily="82" charset="0"/>
              </a:rPr>
              <a:t>P</a:t>
            </a:r>
            <a:r>
              <a:rPr lang="en-US" altLang="en-US" sz="3600" b="1" baseline="-25000" dirty="0">
                <a:solidFill>
                  <a:prstClr val="black"/>
                </a:solidFill>
                <a:latin typeface="Tempus Sans ITC" panose="04020404030D07020202" pitchFamily="82" charset="0"/>
              </a:rPr>
              <a:t>total</a:t>
            </a:r>
            <a:r>
              <a:rPr lang="en-US" altLang="en-US" sz="3600" b="1" dirty="0">
                <a:solidFill>
                  <a:prstClr val="black"/>
                </a:solidFill>
                <a:latin typeface="Tempus Sans ITC" panose="04020404030D07020202" pitchFamily="82" charset="0"/>
              </a:rPr>
              <a:t> = P</a:t>
            </a:r>
            <a:r>
              <a:rPr lang="en-US" altLang="en-US" sz="3600" b="1" baseline="-25000" dirty="0">
                <a:solidFill>
                  <a:prstClr val="black"/>
                </a:solidFill>
                <a:latin typeface="Tempus Sans ITC" panose="04020404030D07020202" pitchFamily="82" charset="0"/>
              </a:rPr>
              <a:t>1</a:t>
            </a:r>
            <a:r>
              <a:rPr lang="en-US" altLang="en-US" sz="3600" b="1" dirty="0">
                <a:solidFill>
                  <a:prstClr val="black"/>
                </a:solidFill>
                <a:latin typeface="Tempus Sans ITC" panose="04020404030D07020202" pitchFamily="82" charset="0"/>
              </a:rPr>
              <a:t> + P</a:t>
            </a:r>
            <a:r>
              <a:rPr lang="en-US" altLang="en-US" sz="3600" b="1" baseline="-25000" dirty="0">
                <a:solidFill>
                  <a:prstClr val="black"/>
                </a:solidFill>
                <a:latin typeface="Tempus Sans ITC" panose="04020404030D07020202" pitchFamily="82" charset="0"/>
              </a:rPr>
              <a:t>2</a:t>
            </a:r>
            <a:r>
              <a:rPr lang="en-US" altLang="en-US" sz="3600" b="1" dirty="0">
                <a:solidFill>
                  <a:prstClr val="black"/>
                </a:solidFill>
                <a:latin typeface="Tempus Sans ITC" panose="04020404030D07020202" pitchFamily="82" charset="0"/>
              </a:rPr>
              <a:t> + P</a:t>
            </a:r>
            <a:r>
              <a:rPr lang="en-US" altLang="en-US" sz="3600" b="1" baseline="-25000" dirty="0">
                <a:solidFill>
                  <a:prstClr val="black"/>
                </a:solidFill>
                <a:latin typeface="Tempus Sans ITC" panose="04020404030D07020202" pitchFamily="82" charset="0"/>
              </a:rPr>
              <a:t>3</a:t>
            </a:r>
            <a:r>
              <a:rPr lang="en-US" altLang="en-US" sz="3600" b="1" dirty="0">
                <a:solidFill>
                  <a:prstClr val="black"/>
                </a:solidFill>
                <a:latin typeface="Tempus Sans ITC" panose="04020404030D07020202" pitchFamily="82" charset="0"/>
              </a:rPr>
              <a:t> + …</a:t>
            </a:r>
          </a:p>
        </p:txBody>
      </p:sp>
    </p:spTree>
    <p:extLst>
      <p:ext uri="{BB962C8B-B14F-4D97-AF65-F5344CB8AC3E}">
        <p14:creationId xmlns:p14="http://schemas.microsoft.com/office/powerpoint/2010/main" val="42706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-246062"/>
            <a:ext cx="7924292" cy="1143000"/>
          </a:xfrm>
        </p:spPr>
        <p:txBody>
          <a:bodyPr/>
          <a:lstStyle/>
          <a:p>
            <a:r>
              <a:rPr lang="en-US" dirty="0" smtClean="0"/>
              <a:t>Partial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408" y="581276"/>
            <a:ext cx="7924292" cy="27305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When one collects a gas over water, there is water vapor mixed in with the gas.</a:t>
            </a:r>
          </a:p>
          <a:p>
            <a:r>
              <a:rPr lang="en-US" sz="2800" dirty="0"/>
              <a:t>To find only the pressure of the desired gas, one must subtract the vapor pressure of water from the total </a:t>
            </a:r>
            <a:r>
              <a:rPr lang="en-US" sz="2800" dirty="0" smtClean="0"/>
              <a:t>pressure</a:t>
            </a:r>
            <a:endParaRPr lang="en-US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53408" y="2380265"/>
            <a:ext cx="3502882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P</a:t>
            </a:r>
            <a:r>
              <a:rPr lang="en-US" altLang="en-US" sz="3600" b="1" baseline="-25000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total</a:t>
            </a:r>
            <a:r>
              <a:rPr lang="en-US" altLang="en-US" sz="3600" b="1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3600" b="1" dirty="0">
                <a:solidFill>
                  <a:srgbClr val="000000"/>
                </a:solidFill>
                <a:latin typeface="Tempus Sans ITC" panose="04020404030D07020202" pitchFamily="82" charset="0"/>
              </a:rPr>
              <a:t>= P</a:t>
            </a:r>
            <a:r>
              <a:rPr lang="en-US" altLang="en-US" sz="3600" b="1" baseline="-25000" dirty="0">
                <a:solidFill>
                  <a:srgbClr val="000000"/>
                </a:solidFill>
                <a:latin typeface="Tempus Sans ITC" panose="04020404030D07020202" pitchFamily="82" charset="0"/>
              </a:rPr>
              <a:t>gas </a:t>
            </a:r>
            <a:r>
              <a:rPr lang="en-US" altLang="en-US" sz="3600" b="1" dirty="0">
                <a:solidFill>
                  <a:srgbClr val="000000"/>
                </a:solidFill>
                <a:latin typeface="Tempus Sans ITC" panose="04020404030D07020202" pitchFamily="82" charset="0"/>
              </a:rPr>
              <a:t>+ P</a:t>
            </a:r>
            <a:r>
              <a:rPr lang="en-US" altLang="en-US" sz="3600" b="1" baseline="-25000" dirty="0">
                <a:solidFill>
                  <a:srgbClr val="000000"/>
                </a:solidFill>
                <a:latin typeface="Tempus Sans ITC" panose="04020404030D07020202" pitchFamily="82" charset="0"/>
              </a:rPr>
              <a:t>H2O</a:t>
            </a:r>
            <a:endParaRPr lang="en-US" altLang="en-US" sz="3600" b="1" dirty="0">
              <a:solidFill>
                <a:srgbClr val="0000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831695" y="2993122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09195" y="3408620"/>
            <a:ext cx="4444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empus Sans ITC" panose="04020404030D07020202" pitchFamily="82" charset="0"/>
              </a:rPr>
              <a:t>Value depends on </a:t>
            </a:r>
            <a:r>
              <a:rPr lang="en-US" altLang="en-US" b="1" dirty="0">
                <a:solidFill>
                  <a:srgbClr val="FF0000"/>
                </a:solidFill>
                <a:latin typeface="Tempus Sans ITC" panose="04020404030D07020202" pitchFamily="82" charset="0"/>
              </a:rPr>
              <a:t>temperature</a:t>
            </a:r>
            <a:endParaRPr lang="en-US" altLang="en-US" dirty="0">
              <a:solidFill>
                <a:srgbClr val="00000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7" name="Picture 10" descr="10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8"/>
          <a:stretch>
            <a:fillRect/>
          </a:stretch>
        </p:blipFill>
        <p:spPr>
          <a:xfrm>
            <a:off x="1685020" y="4137966"/>
            <a:ext cx="5848350" cy="2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08" y="-25876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Partial Pressures and Mole 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808" y="914400"/>
            <a:ext cx="8140192" cy="4800600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u="sng" dirty="0"/>
              <a:t>mole fraction </a:t>
            </a:r>
            <a:r>
              <a:rPr lang="en-US" sz="2800" dirty="0"/>
              <a:t>of an individual gas component in an ideal gas mixture can be expressed in terms of the component's partial pressure or the moles of the component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u="sng" dirty="0"/>
              <a:t>partial pressure of an individual gas </a:t>
            </a:r>
            <a:r>
              <a:rPr lang="en-US" sz="2800" dirty="0"/>
              <a:t>component in an ideal gas can be obtained using this expression: </a:t>
            </a:r>
          </a:p>
        </p:txBody>
      </p:sp>
      <p:pic>
        <p:nvPicPr>
          <p:cNvPr id="9" name="Picture 8" descr="x_{\mathrm{i}} = \frac{P_{\mathrm{i}}}{P} = \frac{n_{\mathrm{i}}}{n}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14" y="2298065"/>
            <a:ext cx="1958086" cy="9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P_{\mathrm{i}} = x_{\mathrm{i}} \cdot P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14" y="4373244"/>
            <a:ext cx="2339086" cy="744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4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title"/>
          </p:nvPr>
        </p:nvSpPr>
        <p:spPr>
          <a:xfrm>
            <a:off x="1085045" y="-227527"/>
            <a:ext cx="7772400" cy="1143000"/>
          </a:xfrm>
        </p:spPr>
        <p:txBody>
          <a:bodyPr/>
          <a:lstStyle/>
          <a:p>
            <a:r>
              <a:rPr lang="en-US" altLang="en-US" smtClean="0"/>
              <a:t>Graham’s Law of Diffusion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136263"/>
            <a:ext cx="8153400" cy="4302125"/>
          </a:xfrm>
        </p:spPr>
        <p:txBody>
          <a:bodyPr/>
          <a:lstStyle/>
          <a:p>
            <a:r>
              <a:rPr lang="en-US" altLang="en-US" dirty="0" smtClean="0"/>
              <a:t>Under ideal conditions, the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rates</a:t>
            </a:r>
            <a:r>
              <a:rPr lang="en-US" altLang="en-US" dirty="0" smtClean="0"/>
              <a:t> at which different gases diffuse (spread out) are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b="1" i="1" u="sng" dirty="0" smtClean="0">
                <a:solidFill>
                  <a:srgbClr val="FF0000"/>
                </a:solidFill>
              </a:rPr>
              <a:t>inversely</a:t>
            </a:r>
            <a:r>
              <a:rPr lang="en-US" altLang="en-US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proportional to their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molar masses</a:t>
            </a:r>
            <a:r>
              <a:rPr lang="en-US" altLang="en-US" dirty="0" smtClean="0">
                <a:solidFill>
                  <a:srgbClr val="FF0000"/>
                </a:solidFill>
              </a:rPr>
              <a:t>. </a:t>
            </a:r>
          </a:p>
          <a:p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7009595" y="192036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4" imgW="114548" imgH="216016" progId="Equation.3">
                  <p:embed/>
                </p:oleObj>
              </mc:Choice>
              <mc:Fallback>
                <p:oleObj name="Equation" r:id="rId4" imgW="114548" imgH="216016" progId="Equation.3">
                  <p:embed/>
                  <p:pic>
                    <p:nvPicPr>
                      <p:cNvPr id="4403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595" y="192036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 descr="http://thescienceclassroom.org/wp-content/uploads/2013/05/Grahams-la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15" y="767835"/>
            <a:ext cx="3833851" cy="136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018309" y="666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Kinetic Molecular Theory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018309" y="1063769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Explains </a:t>
            </a:r>
            <a:r>
              <a:rPr lang="en-US" altLang="en-US" sz="3200" dirty="0">
                <a:solidFill>
                  <a:prstClr val="black"/>
                </a:solidFill>
                <a:latin typeface="Gill Sans MT" panose="020B0502020104020203" pitchFamily="34" charset="0"/>
              </a:rPr>
              <a:t>properties of gases, liquids, and solids in terms of energy using an </a:t>
            </a:r>
            <a:r>
              <a:rPr lang="en-US" altLang="en-US" sz="3200" i="1" dirty="0">
                <a:solidFill>
                  <a:prstClr val="black"/>
                </a:solidFill>
                <a:latin typeface="Gill Sans MT" panose="020B0502020104020203" pitchFamily="34" charset="0"/>
              </a:rPr>
              <a:t>ideal </a:t>
            </a:r>
            <a:r>
              <a:rPr lang="en-US" altLang="en-US" sz="3200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gas, </a:t>
            </a:r>
            <a:r>
              <a:rPr lang="en-US" altLang="en-US" sz="3200" dirty="0">
                <a:solidFill>
                  <a:prstClr val="black"/>
                </a:solidFill>
                <a:latin typeface="Gill Sans MT"/>
              </a:rPr>
              <a:t>an </a:t>
            </a:r>
            <a:r>
              <a:rPr lang="en-US" altLang="en-US" sz="3200" b="1" u="sng" dirty="0">
                <a:latin typeface="Gill Sans MT"/>
              </a:rPr>
              <a:t>imaginary gas </a:t>
            </a:r>
            <a:r>
              <a:rPr lang="en-US" altLang="en-US" sz="3200" dirty="0">
                <a:solidFill>
                  <a:prstClr val="black"/>
                </a:solidFill>
                <a:latin typeface="Gill Sans MT"/>
              </a:rPr>
              <a:t>which fits all the assumptions of kinetic molecular theory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5124" name="Picture 5" descr="Fig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3849" y="3813463"/>
            <a:ext cx="1808163" cy="2362200"/>
          </a:xfrm>
        </p:spPr>
      </p:pic>
    </p:spTree>
    <p:extLst>
      <p:ext uri="{BB962C8B-B14F-4D97-AF65-F5344CB8AC3E}">
        <p14:creationId xmlns:p14="http://schemas.microsoft.com/office/powerpoint/2010/main" val="2242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408" y="-2275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Boyle’s Law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6408" y="783464"/>
            <a:ext cx="8001000" cy="4639435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P</a:t>
            </a:r>
            <a:r>
              <a:rPr lang="en-US" altLang="en-US" b="1" baseline="-25000" dirty="0">
                <a:solidFill>
                  <a:srgbClr val="FF0000"/>
                </a:solidFill>
              </a:rPr>
              <a:t>1</a:t>
            </a:r>
            <a:r>
              <a:rPr lang="en-US" altLang="en-US" b="1" dirty="0">
                <a:solidFill>
                  <a:srgbClr val="FF0000"/>
                </a:solidFill>
              </a:rPr>
              <a:t>V</a:t>
            </a:r>
            <a:r>
              <a:rPr lang="en-US" altLang="en-US" b="1" baseline="-25000" dirty="0">
                <a:solidFill>
                  <a:srgbClr val="FF0000"/>
                </a:solidFill>
              </a:rPr>
              <a:t>1</a:t>
            </a:r>
            <a:r>
              <a:rPr lang="en-US" altLang="en-US" b="1" dirty="0">
                <a:solidFill>
                  <a:srgbClr val="FF0000"/>
                </a:solidFill>
              </a:rPr>
              <a:t>= P</a:t>
            </a:r>
            <a:r>
              <a:rPr lang="en-US" altLang="en-US" b="1" baseline="-25000" dirty="0">
                <a:solidFill>
                  <a:srgbClr val="FF0000"/>
                </a:solidFill>
              </a:rPr>
              <a:t>2</a:t>
            </a:r>
            <a:r>
              <a:rPr lang="en-US" altLang="en-US" b="1" dirty="0">
                <a:solidFill>
                  <a:srgbClr val="FF0000"/>
                </a:solidFill>
              </a:rPr>
              <a:t>V</a:t>
            </a:r>
            <a:r>
              <a:rPr lang="en-US" altLang="en-US" b="1" baseline="-25000" dirty="0">
                <a:solidFill>
                  <a:srgbClr val="FF0000"/>
                </a:solidFill>
              </a:rPr>
              <a:t>2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Inversely</a:t>
            </a:r>
            <a:r>
              <a:rPr lang="en-US" altLang="en-US" dirty="0" smtClean="0"/>
              <a:t> proportional</a:t>
            </a:r>
          </a:p>
          <a:p>
            <a:r>
              <a:rPr lang="en-US" altLang="en-US" dirty="0" smtClean="0"/>
              <a:t>Molecular explanation: decreasing volume reduces the amount of space gas molecules have to move </a:t>
            </a:r>
            <a:r>
              <a:rPr lang="en-US" altLang="en-US" dirty="0" smtClean="0">
                <a:sym typeface="Wingdings" panose="05000000000000000000" pitchFamily="2" charset="2"/>
              </a:rPr>
              <a:t> increases the # of collisions  increases the pressure</a:t>
            </a:r>
            <a:endParaRPr lang="en-US" altLang="en-US" dirty="0" smtClean="0"/>
          </a:p>
          <a:p>
            <a:pPr eaLnBrk="1" hangingPunct="1"/>
            <a:endParaRPr lang="en-US" altLang="en-US" b="1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0"/>
            <a:ext cx="2151062" cy="205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4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650" y="-22323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Charles’s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63600" y="741966"/>
                <a:ext cx="8280400" cy="4934934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44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44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44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44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defRPr/>
                </a:pPr>
                <a:r>
                  <a:rPr lang="en-US" b="1" dirty="0">
                    <a:solidFill>
                      <a:srgbClr val="FF0000"/>
                    </a:solidFill>
                  </a:rPr>
                  <a:t>Directly proportional</a:t>
                </a:r>
              </a:p>
              <a:p>
                <a:pPr eaLnBrk="1" hangingPunct="1">
                  <a:defRPr/>
                </a:pPr>
                <a:r>
                  <a:rPr lang="en-US" b="1" dirty="0" smtClean="0"/>
                  <a:t>Temperature must be in Kelvin!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Molecular explanation: increasing temperature causes the gas molecules to move faster (</a:t>
                </a:r>
                <a:r>
                  <a:rPr lang="en-US" dirty="0" smtClean="0">
                    <a:sym typeface="Symbol" panose="05050102010706020507" pitchFamily="18" charset="2"/>
                  </a:rPr>
                  <a:t> kinetic energy) </a:t>
                </a:r>
                <a:r>
                  <a:rPr lang="en-US" dirty="0" smtClean="0">
                    <a:sym typeface="Wingdings" panose="05000000000000000000" pitchFamily="2" charset="2"/>
                  </a:rPr>
                  <a:t> molecules hit the container with more force  causes container to expand</a:t>
                </a:r>
                <a:endParaRPr lang="en-US" dirty="0" smtClean="0"/>
              </a:p>
              <a:p>
                <a:pPr eaLnBrk="1" hangingPunct="1"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63600" y="741966"/>
                <a:ext cx="8280400" cy="4934934"/>
              </a:xfrm>
              <a:blipFill>
                <a:blip r:embed="rId3"/>
                <a:stretch>
                  <a:fillRect r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71" y="0"/>
            <a:ext cx="2191429" cy="200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5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121" y="-330669"/>
            <a:ext cx="749808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Gay-Lussac’s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62120" y="842493"/>
                <a:ext cx="8081879" cy="4800600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44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44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44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44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hlink"/>
                  </a:solidFill>
                </a:endParaRPr>
              </a:p>
              <a:p>
                <a:pPr>
                  <a:defRPr/>
                </a:pPr>
                <a:r>
                  <a:rPr lang="en-US" dirty="0"/>
                  <a:t>Directly Proportional</a:t>
                </a:r>
              </a:p>
              <a:p>
                <a:pPr eaLnBrk="1" hangingPunct="1">
                  <a:defRPr/>
                </a:pPr>
                <a:r>
                  <a:rPr lang="en-US" b="1" dirty="0" smtClean="0"/>
                  <a:t>Temperature must be in Kelvin!!</a:t>
                </a:r>
              </a:p>
              <a:p>
                <a:pPr>
                  <a:defRPr/>
                </a:pPr>
                <a:r>
                  <a:rPr lang="en-US" dirty="0"/>
                  <a:t>Molecular explanation: increasing temperature causes the gas molecules to move faster (</a:t>
                </a:r>
                <a:r>
                  <a:rPr lang="en-US" dirty="0">
                    <a:sym typeface="Symbol" panose="05050102010706020507" pitchFamily="18" charset="2"/>
                  </a:rPr>
                  <a:t> kinetic energy) </a:t>
                </a:r>
                <a:r>
                  <a:rPr lang="en-US" dirty="0">
                    <a:sym typeface="Wingdings" panose="05000000000000000000" pitchFamily="2" charset="2"/>
                  </a:rPr>
                  <a:t> molecules </a:t>
                </a:r>
                <a:r>
                  <a:rPr lang="en-US" dirty="0" smtClean="0">
                    <a:sym typeface="Wingdings" panose="05000000000000000000" pitchFamily="2" charset="2"/>
                  </a:rPr>
                  <a:t>collide more frequently  pressure increases</a:t>
                </a:r>
                <a:endParaRPr lang="en-US" dirty="0"/>
              </a:p>
              <a:p>
                <a:pPr eaLnBrk="1" hangingPunct="1">
                  <a:defRPr/>
                </a:pPr>
                <a:endParaRPr lang="en-US" b="1" dirty="0" smtClean="0"/>
              </a:p>
              <a:p>
                <a:pPr eaLnBrk="1" hangingPunct="1">
                  <a:defRPr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2120" y="842493"/>
                <a:ext cx="8081879" cy="4800600"/>
              </a:xfrm>
              <a:blipFill>
                <a:blip r:embed="rId3"/>
                <a:stretch>
                  <a:fillRect r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0"/>
            <a:ext cx="2390298" cy="221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530" y="-27904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Combined Gas Law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3530" y="1092558"/>
            <a:ext cx="7239000" cy="1371600"/>
          </a:xfrm>
        </p:spPr>
        <p:txBody>
          <a:bodyPr/>
          <a:lstStyle/>
          <a:p>
            <a:pPr eaLnBrk="1" hangingPunct="1"/>
            <a:r>
              <a:rPr lang="en-US" altLang="en-US" sz="2800"/>
              <a:t>Relates pressure, temperature, and volume in one equation</a:t>
            </a:r>
            <a:endParaRPr lang="en-US" altLang="en-US" sz="2800" baseline="-25000"/>
          </a:p>
        </p:txBody>
      </p:sp>
      <p:graphicFrame>
        <p:nvGraphicFramePr>
          <p:cNvPr id="18437" name="Object 5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319530" y="2464158"/>
          <a:ext cx="358140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748975" imgH="431613" progId="Equation.3">
                  <p:embed/>
                </p:oleObj>
              </mc:Choice>
              <mc:Fallback>
                <p:oleObj name="Equation" r:id="rId4" imgW="748975" imgH="431613" progId="Equation.3">
                  <p:embed/>
                  <p:pic>
                    <p:nvPicPr>
                      <p:cNvPr id="1843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530" y="2464158"/>
                        <a:ext cx="3581400" cy="2063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1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636" y="0"/>
            <a:ext cx="7498080" cy="1143000"/>
          </a:xfrm>
        </p:spPr>
        <p:txBody>
          <a:bodyPr/>
          <a:lstStyle/>
          <a:p>
            <a:r>
              <a:rPr lang="en-US" dirty="0" smtClean="0"/>
              <a:t>STP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431" y="1447800"/>
            <a:ext cx="8126569" cy="4800600"/>
          </a:xfrm>
        </p:spPr>
        <p:txBody>
          <a:bodyPr/>
          <a:lstStyle/>
          <a:p>
            <a:pPr marL="82296" indent="0">
              <a:buNone/>
            </a:pPr>
            <a:r>
              <a:rPr lang="en-US" b="1" dirty="0" smtClean="0"/>
              <a:t>STP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Standard Temperature &amp; Pressure</a:t>
            </a:r>
          </a:p>
          <a:p>
            <a:pPr marL="82296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273 K 		&amp;	1 </a:t>
            </a:r>
            <a:r>
              <a:rPr lang="en-US" b="1" dirty="0" err="1" smtClean="0">
                <a:solidFill>
                  <a:srgbClr val="FF0000"/>
                </a:solidFill>
              </a:rPr>
              <a:t>atm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208" y="-169862"/>
            <a:ext cx="8114792" cy="1143000"/>
          </a:xfrm>
        </p:spPr>
        <p:txBody>
          <a:bodyPr/>
          <a:lstStyle/>
          <a:p>
            <a:r>
              <a:rPr lang="en-US" dirty="0" smtClean="0"/>
              <a:t>Avogadro’s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9208" y="1003300"/>
                <a:ext cx="8114792" cy="4800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  (n = # of moles)</a:t>
                </a:r>
              </a:p>
              <a:p>
                <a:r>
                  <a:rPr lang="en-US" sz="2800" dirty="0" smtClean="0"/>
                  <a:t>The </a:t>
                </a:r>
                <a:r>
                  <a:rPr lang="en-US" sz="2800" b="1" u="sng" dirty="0">
                    <a:solidFill>
                      <a:srgbClr val="FF0000"/>
                    </a:solidFill>
                  </a:rPr>
                  <a:t>volume</a:t>
                </a:r>
                <a:r>
                  <a:rPr lang="en-US" sz="2800" dirty="0"/>
                  <a:t> of a gas at constant temperature and pressure is </a:t>
                </a:r>
                <a:r>
                  <a:rPr lang="en-US" sz="2800" b="1" u="sng" dirty="0">
                    <a:solidFill>
                      <a:srgbClr val="FF0000"/>
                    </a:solidFill>
                  </a:rPr>
                  <a:t>directly proportional to the number of moles </a:t>
                </a:r>
                <a:r>
                  <a:rPr lang="en-US" sz="2800" dirty="0"/>
                  <a:t>of the gas</a:t>
                </a:r>
                <a:r>
                  <a:rPr lang="en-US" sz="2800" dirty="0" smtClean="0"/>
                  <a:t>.</a:t>
                </a:r>
              </a:p>
              <a:p>
                <a:pPr lvl="0"/>
                <a:r>
                  <a:rPr lang="en-US" sz="2800" b="1" u="sng" dirty="0">
                    <a:solidFill>
                      <a:srgbClr val="FF0000"/>
                    </a:solidFill>
                  </a:rPr>
                  <a:t>Equal volumes </a:t>
                </a:r>
                <a:r>
                  <a:rPr lang="en-US" sz="2800" dirty="0"/>
                  <a:t>of gases at the same pressure and temperature contain the </a:t>
                </a:r>
                <a:r>
                  <a:rPr lang="en-US" sz="2800" b="1" u="sng" dirty="0">
                    <a:solidFill>
                      <a:srgbClr val="FF0000"/>
                    </a:solidFill>
                  </a:rPr>
                  <a:t>same # of moles </a:t>
                </a:r>
                <a:r>
                  <a:rPr lang="en-US" sz="2800" dirty="0"/>
                  <a:t>and molecules</a:t>
                </a:r>
              </a:p>
              <a:p>
                <a:pPr lvl="0"/>
                <a:r>
                  <a:rPr lang="en-US" b="1" dirty="0" smtClean="0"/>
                  <a:t>1 </a:t>
                </a:r>
                <a:r>
                  <a:rPr lang="en-US" b="1" dirty="0"/>
                  <a:t>mole of any gas at STP is 22.4L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9208" y="1003300"/>
                <a:ext cx="8114792" cy="4800600"/>
              </a:xfrm>
              <a:blipFill>
                <a:blip r:embed="rId2"/>
                <a:stretch>
                  <a:fillRect r="-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1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08" y="-169862"/>
            <a:ext cx="7498080" cy="1143000"/>
          </a:xfrm>
        </p:spPr>
        <p:txBody>
          <a:bodyPr/>
          <a:lstStyle/>
          <a:p>
            <a:r>
              <a:rPr lang="en-US" dirty="0" smtClean="0"/>
              <a:t>Ideal Gas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908" y="787400"/>
            <a:ext cx="8102092" cy="14665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Describes the </a:t>
            </a:r>
            <a:r>
              <a:rPr lang="en-US" sz="2800" dirty="0"/>
              <a:t>state of a hypothetical ideal gas. </a:t>
            </a:r>
            <a:endParaRPr lang="en-US" sz="2800" dirty="0" smtClean="0"/>
          </a:p>
          <a:p>
            <a:r>
              <a:rPr lang="en-US" sz="2800" dirty="0" smtClean="0"/>
              <a:t>Good </a:t>
            </a:r>
            <a:r>
              <a:rPr lang="en-US" sz="2800" dirty="0"/>
              <a:t>approximation of the behavior of many gases under many </a:t>
            </a:r>
            <a:r>
              <a:rPr lang="en-US" sz="2800" dirty="0" smtClean="0"/>
              <a:t>conditions</a:t>
            </a:r>
            <a:r>
              <a:rPr lang="en-US" sz="2800" dirty="0"/>
              <a:t>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22350" y="2195514"/>
            <a:ext cx="257141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PV=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nRT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269570" y="2280047"/>
            <a:ext cx="4337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prstClr val="black"/>
                </a:solidFill>
                <a:latin typeface="+mj-lt"/>
              </a:rPr>
              <a:t>n= # moles</a:t>
            </a:r>
          </a:p>
          <a:p>
            <a:pPr eaLnBrk="1" hangingPunct="1"/>
            <a:r>
              <a:rPr lang="en-US" altLang="en-US" sz="3200" dirty="0">
                <a:solidFill>
                  <a:prstClr val="black"/>
                </a:solidFill>
                <a:latin typeface="+mj-lt"/>
              </a:rPr>
              <a:t>R=universal gas constant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14400" y="5478462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3891A7"/>
              </a:buClr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+mj-lt"/>
              </a:rPr>
              <a:t>To determine which R to use in your equation you have to look at the _____________.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276600" y="4024312"/>
            <a:ext cx="3956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prstClr val="black"/>
                </a:solidFill>
                <a:latin typeface="+mj-lt"/>
              </a:rPr>
              <a:t>R is the universal gas constant</a:t>
            </a:r>
            <a:r>
              <a:rPr lang="en-US" altLang="en-US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573227"/>
              </p:ext>
            </p:extLst>
          </p:nvPr>
        </p:nvGraphicFramePr>
        <p:xfrm>
          <a:off x="1231900" y="4481514"/>
          <a:ext cx="67056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4481514"/>
                        <a:ext cx="67056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66802" y="3338514"/>
            <a:ext cx="4009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prstClr val="black"/>
                </a:solidFill>
                <a:latin typeface="+mj-lt"/>
              </a:rPr>
              <a:t>Will be GIVEN on tests/quizzes!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286000" y="3719512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119960" y="5854360"/>
            <a:ext cx="463626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Pressure units being used!!</a:t>
            </a:r>
          </a:p>
        </p:txBody>
      </p:sp>
    </p:spTree>
    <p:extLst>
      <p:ext uri="{BB962C8B-B14F-4D97-AF65-F5344CB8AC3E}">
        <p14:creationId xmlns:p14="http://schemas.microsoft.com/office/powerpoint/2010/main" val="30433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uild="p"/>
      <p:bldP spid="15" grpId="0"/>
      <p:bldP spid="17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800199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69" y="1"/>
            <a:ext cx="2198331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94893" y="-169571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Kinetic Molecular Theory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893" y="656722"/>
            <a:ext cx="6104407" cy="5299577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r>
              <a:rPr lang="en-US" altLang="en-US" dirty="0" smtClean="0"/>
              <a:t>Assumptions:</a:t>
            </a:r>
          </a:p>
          <a:p>
            <a:pPr marL="609600" indent="-609600">
              <a:buFont typeface="+mj-lt"/>
              <a:buAutoNum type="arabicPeriod"/>
            </a:pPr>
            <a:r>
              <a:rPr lang="en-US" altLang="en-US" dirty="0" smtClean="0"/>
              <a:t>Gas particles are in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continuous, rapid, random motion</a:t>
            </a:r>
            <a:endParaRPr lang="en-US" altLang="en-US" b="1" u="sng" dirty="0">
              <a:solidFill>
                <a:srgbClr val="FF0000"/>
              </a:solidFill>
            </a:endParaRPr>
          </a:p>
          <a:p>
            <a:pPr marL="609600" indent="-6096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 </a:t>
            </a:r>
            <a:r>
              <a:rPr lang="en-US" dirty="0"/>
              <a:t>of the gas particles is </a:t>
            </a:r>
            <a:r>
              <a:rPr lang="en-US" b="1" u="sng" dirty="0">
                <a:solidFill>
                  <a:srgbClr val="FF0000"/>
                </a:solidFill>
              </a:rPr>
              <a:t>negligible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compared to the </a:t>
            </a:r>
            <a:r>
              <a:rPr lang="en-US" dirty="0" smtClean="0"/>
              <a:t>distance between gas particles. Therefore, gases are </a:t>
            </a:r>
            <a:r>
              <a:rPr lang="en-US" b="1" u="sng" dirty="0" smtClean="0">
                <a:solidFill>
                  <a:srgbClr val="FF0000"/>
                </a:solidFill>
              </a:rPr>
              <a:t>mostly empty space</a:t>
            </a:r>
          </a:p>
          <a:p>
            <a:pPr marL="609600" indent="-609600">
              <a:buFont typeface="+mj-lt"/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b="1" u="sng" dirty="0">
                <a:solidFill>
                  <a:srgbClr val="FF0000"/>
                </a:solidFill>
              </a:rPr>
              <a:t>no attractive or repulsive forces</a:t>
            </a:r>
            <a:r>
              <a:rPr lang="en-US" dirty="0"/>
              <a:t> between gas particles.</a:t>
            </a:r>
          </a:p>
          <a:p>
            <a:pPr marL="596646" indent="-514350">
              <a:buFont typeface="+mj-lt"/>
              <a:buAutoNum type="arabicPeriod"/>
            </a:pPr>
            <a:endParaRPr lang="en-US" b="1" u="sng" dirty="0">
              <a:solidFill>
                <a:srgbClr val="FF0000"/>
              </a:solidFill>
            </a:endParaRPr>
          </a:p>
          <a:p>
            <a:pPr marL="609600" indent="-609600">
              <a:buFont typeface="Tempus Sans ITC" panose="04020404030D07020202" pitchFamily="82" charset="0"/>
              <a:buAutoNum type="arabicPeriod"/>
            </a:pPr>
            <a:endParaRPr lang="en-US" altLang="en-US" dirty="0" smtClean="0"/>
          </a:p>
          <a:p>
            <a:pPr marL="609600" indent="-609600">
              <a:buFont typeface="Tempus Sans ITC" panose="04020404030D07020202" pitchFamily="82" charset="0"/>
              <a:buAutoNum type="arabicPeriod"/>
            </a:pPr>
            <a:endParaRPr lang="en-US" altLang="en-US" dirty="0" smtClean="0"/>
          </a:p>
          <a:p>
            <a:pPr marL="609600" indent="-609600">
              <a:buFontTx/>
              <a:buAutoNum type="arabicPeriod"/>
            </a:pPr>
            <a:endParaRPr lang="en-US" altLang="en-US" dirty="0" smtClean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841" y="3225800"/>
            <a:ext cx="2426159" cy="316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1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08" y="-182562"/>
            <a:ext cx="7498080" cy="1143000"/>
          </a:xfrm>
        </p:spPr>
        <p:txBody>
          <a:bodyPr/>
          <a:lstStyle/>
          <a:p>
            <a:r>
              <a:rPr lang="en-US" altLang="en-US" dirty="0"/>
              <a:t>Kinetic Molecular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08" y="773909"/>
            <a:ext cx="4919868" cy="4800600"/>
          </a:xfrm>
        </p:spPr>
        <p:txBody>
          <a:bodyPr>
            <a:normAutofit fontScale="92500"/>
          </a:bodyPr>
          <a:lstStyle/>
          <a:p>
            <a:pPr marL="596646" indent="-514350">
              <a:buFont typeface="+mj-lt"/>
              <a:buAutoNum type="arabicPeriod" startAt="4"/>
            </a:pPr>
            <a:r>
              <a:rPr lang="en-US" dirty="0" smtClean="0"/>
              <a:t>Elastic </a:t>
            </a:r>
            <a:r>
              <a:rPr lang="en-US" dirty="0"/>
              <a:t>collisions occur between molecules during collisions, meaning there is </a:t>
            </a:r>
            <a:r>
              <a:rPr lang="en-US" b="1" u="sng" dirty="0" smtClean="0">
                <a:solidFill>
                  <a:srgbClr val="FF0000"/>
                </a:solidFill>
              </a:rPr>
              <a:t>no loss of kinetic energy</a:t>
            </a:r>
            <a:r>
              <a:rPr lang="en-US" dirty="0" smtClean="0"/>
              <a:t> </a:t>
            </a:r>
            <a:r>
              <a:rPr lang="en-US" dirty="0"/>
              <a:t>during </a:t>
            </a:r>
            <a:r>
              <a:rPr lang="en-US" dirty="0" smtClean="0"/>
              <a:t>collisions</a:t>
            </a:r>
          </a:p>
          <a:p>
            <a:pPr marL="596646" indent="-514350"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b="1" u="sng" dirty="0">
                <a:solidFill>
                  <a:srgbClr val="FF0000"/>
                </a:solidFill>
              </a:rPr>
              <a:t>average kinetic energy </a:t>
            </a:r>
            <a:r>
              <a:rPr lang="en-US" dirty="0"/>
              <a:t>of the molecules is proportional to the absolute </a:t>
            </a:r>
            <a:r>
              <a:rPr lang="en-US" b="1" u="sng" dirty="0">
                <a:solidFill>
                  <a:srgbClr val="FF0000"/>
                </a:solidFill>
              </a:rPr>
              <a:t>temperature</a:t>
            </a:r>
            <a:r>
              <a:rPr lang="en-US" dirty="0"/>
              <a:t> of </a:t>
            </a:r>
            <a:r>
              <a:rPr lang="en-US" dirty="0" smtClean="0"/>
              <a:t>the </a:t>
            </a:r>
            <a:r>
              <a:rPr lang="en-US" dirty="0"/>
              <a:t>gas.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7" descr="ine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30" y="857253"/>
            <a:ext cx="1967770" cy="198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e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31" y="690566"/>
            <a:ext cx="1615676" cy="215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11_08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94" y="3024254"/>
            <a:ext cx="2472116" cy="352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91869" y="5707861"/>
            <a:ext cx="5486400" cy="97869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1800" dirty="0" smtClean="0"/>
              <a:t>Note: An IDEAL GAS is THEORETICAL and is used to PREDICT the behavior of REAL GASES. The ASSUMPTIONS above are </a:t>
            </a:r>
            <a:r>
              <a:rPr lang="en-US" sz="1800" b="1" dirty="0" smtClean="0"/>
              <a:t>no</a:t>
            </a:r>
            <a:r>
              <a:rPr lang="en-US" sz="1800" dirty="0" smtClean="0"/>
              <a:t>t true of REAL GASES.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57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with KMT: Why gases are not ideal…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15340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1</a:t>
            </a:r>
            <a:r>
              <a:rPr lang="en-US" dirty="0"/>
              <a:t>. Gas atoms/molecules </a:t>
            </a:r>
            <a:r>
              <a:rPr lang="en-US" b="1" u="sng" dirty="0" smtClean="0"/>
              <a:t>take up space (they are matter)!</a:t>
            </a:r>
            <a:endParaRPr lang="en-US" b="1" u="sng" dirty="0"/>
          </a:p>
          <a:p>
            <a:pPr marL="82296" indent="0">
              <a:buNone/>
            </a:pPr>
            <a:r>
              <a:rPr lang="en-US" dirty="0"/>
              <a:t>2. </a:t>
            </a:r>
            <a:r>
              <a:rPr lang="en-US" b="1" u="sng" dirty="0" smtClean="0"/>
              <a:t>Some intermolecular (attractive) forces</a:t>
            </a:r>
            <a:r>
              <a:rPr lang="en-US" dirty="0"/>
              <a:t> </a:t>
            </a:r>
            <a:r>
              <a:rPr lang="en-US" dirty="0" smtClean="0"/>
              <a:t>exist </a:t>
            </a:r>
            <a:r>
              <a:rPr lang="en-US" dirty="0"/>
              <a:t>between gas molecules </a:t>
            </a:r>
          </a:p>
          <a:p>
            <a:pPr marL="82296" indent="0">
              <a:buNone/>
            </a:pPr>
            <a:r>
              <a:rPr lang="en-US" dirty="0"/>
              <a:t>3. Small volume containers result in </a:t>
            </a:r>
            <a:r>
              <a:rPr lang="en-US" b="1" u="sng" dirty="0" smtClean="0"/>
              <a:t>more collisions (b/c there’s less space to move)</a:t>
            </a:r>
            <a:r>
              <a:rPr lang="en-US" dirty="0" smtClean="0"/>
              <a:t> </a:t>
            </a:r>
            <a:r>
              <a:rPr lang="en-US" dirty="0"/>
              <a:t>between gas molecules</a:t>
            </a:r>
          </a:p>
        </p:txBody>
      </p:sp>
    </p:spTree>
    <p:extLst>
      <p:ext uri="{BB962C8B-B14F-4D97-AF65-F5344CB8AC3E}">
        <p14:creationId xmlns:p14="http://schemas.microsoft.com/office/powerpoint/2010/main" val="1197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Conditions in which a REAL GAS behaves MOST like an IDEAL GAS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15340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/>
              <a:t>1. </a:t>
            </a:r>
            <a:r>
              <a:rPr lang="en-US" sz="2800" b="1" u="sng" dirty="0">
                <a:solidFill>
                  <a:srgbClr val="FF0000"/>
                </a:solidFill>
              </a:rPr>
              <a:t>Low pressure</a:t>
            </a:r>
            <a:r>
              <a:rPr lang="en-US" sz="2800" dirty="0"/>
              <a:t> (moves around more freely)</a:t>
            </a:r>
          </a:p>
          <a:p>
            <a:pPr marL="82296" indent="0">
              <a:buNone/>
            </a:pPr>
            <a:r>
              <a:rPr lang="en-US" sz="2800" dirty="0"/>
              <a:t>2. </a:t>
            </a:r>
            <a:r>
              <a:rPr lang="en-US" sz="2800" b="1" u="sng" dirty="0">
                <a:solidFill>
                  <a:srgbClr val="FF0000"/>
                </a:solidFill>
              </a:rPr>
              <a:t>High temperature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(fast moving)</a:t>
            </a:r>
          </a:p>
          <a:p>
            <a:pPr marL="82296" indent="0">
              <a:buNone/>
            </a:pPr>
            <a:r>
              <a:rPr lang="en-US" sz="2800" dirty="0"/>
              <a:t>3. </a:t>
            </a:r>
            <a:r>
              <a:rPr lang="en-US" sz="2800" b="1" u="sng" dirty="0">
                <a:solidFill>
                  <a:srgbClr val="FF0000"/>
                </a:solidFill>
              </a:rPr>
              <a:t>Low intermolecular forces</a:t>
            </a:r>
            <a:r>
              <a:rPr lang="en-US" sz="2800" dirty="0"/>
              <a:t> (not attracted to each other)</a:t>
            </a:r>
            <a:endParaRPr lang="en-US" sz="2800" b="1" u="sng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sz="2800" dirty="0"/>
              <a:t>4. </a:t>
            </a:r>
            <a:r>
              <a:rPr lang="en-US" sz="2800" b="1" u="sng" dirty="0">
                <a:solidFill>
                  <a:srgbClr val="FF0000"/>
                </a:solidFill>
              </a:rPr>
              <a:t>Small size</a:t>
            </a:r>
          </a:p>
          <a:p>
            <a:pPr marL="82296" indent="0">
              <a:buNone/>
            </a:pPr>
            <a:r>
              <a:rPr lang="en-US" sz="2800" dirty="0"/>
              <a:t>5. </a:t>
            </a:r>
            <a:r>
              <a:rPr lang="en-US" sz="2800" b="1" u="sng" dirty="0">
                <a:solidFill>
                  <a:srgbClr val="FF0000"/>
                </a:solidFill>
              </a:rPr>
              <a:t>Large volume container </a:t>
            </a:r>
            <a:r>
              <a:rPr lang="en-US" sz="2800" dirty="0"/>
              <a:t>(more space to move, less likely to collide)</a:t>
            </a:r>
          </a:p>
        </p:txBody>
      </p:sp>
      <p:pic>
        <p:nvPicPr>
          <p:cNvPr id="8194" name="Picture 2" descr="http://c85c7a.medialib.glogster.com/media/80/80488cb77e10cea446b0699e2bd224f517da3a23f17d7136b2a7cae7cca0379f/kinetictheo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6061" r="7394"/>
          <a:stretch/>
        </p:blipFill>
        <p:spPr bwMode="auto">
          <a:xfrm>
            <a:off x="6468353" y="4267200"/>
            <a:ext cx="244705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309" y="0"/>
            <a:ext cx="7772400" cy="1143000"/>
          </a:xfrm>
        </p:spPr>
        <p:txBody>
          <a:bodyPr/>
          <a:lstStyle/>
          <a:p>
            <a:r>
              <a:rPr lang="en-US" altLang="en-US" dirty="0"/>
              <a:t>Physical Characteristics of gases: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0" y="1143000"/>
            <a:ext cx="7175499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Gases do not have a definite shape or volume,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they expand to fill a container</a:t>
            </a:r>
          </a:p>
          <a:p>
            <a:pPr eaLnBrk="1" hangingPunct="1"/>
            <a:r>
              <a:rPr lang="en-US" altLang="en-US" dirty="0" smtClean="0"/>
              <a:t>Gases have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low density</a:t>
            </a:r>
          </a:p>
          <a:p>
            <a:pPr eaLnBrk="1" hangingPunct="1"/>
            <a:r>
              <a:rPr lang="en-US" altLang="en-US" dirty="0" smtClean="0"/>
              <a:t>Gases can be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compressed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2526" y="4161910"/>
            <a:ext cx="6241473" cy="21917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955676"/>
            <a:ext cx="2162094" cy="325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242" y="-317790"/>
            <a:ext cx="8094758" cy="1143000"/>
          </a:xfrm>
        </p:spPr>
        <p:txBody>
          <a:bodyPr/>
          <a:lstStyle/>
          <a:p>
            <a:r>
              <a:rPr lang="en-US" altLang="en-US" dirty="0" smtClean="0"/>
              <a:t>Variables that Define a Gas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242" y="575972"/>
            <a:ext cx="8094758" cy="4800600"/>
          </a:xfrm>
        </p:spPr>
        <p:txBody>
          <a:bodyPr/>
          <a:lstStyle/>
          <a:p>
            <a:pPr marL="457200" indent="-457200"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Volume (V) </a:t>
            </a:r>
            <a:r>
              <a:rPr lang="en-US" sz="2800" dirty="0"/>
              <a:t>- may be expressed in liters,  milliliters, cm</a:t>
            </a:r>
            <a:r>
              <a:rPr lang="en-US" sz="2800" baseline="30000" dirty="0"/>
              <a:t>3</a:t>
            </a:r>
            <a:r>
              <a:rPr lang="en-US" sz="2800" dirty="0"/>
              <a:t>, dm</a:t>
            </a:r>
            <a:r>
              <a:rPr lang="en-US" sz="2800" baseline="30000" dirty="0"/>
              <a:t>3</a:t>
            </a:r>
            <a:r>
              <a:rPr lang="en-US" sz="2800" dirty="0"/>
              <a:t>.</a:t>
            </a:r>
          </a:p>
          <a:p>
            <a:pPr marL="457200" indent="-457200"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Temperature (T)</a:t>
            </a:r>
            <a:r>
              <a:rPr lang="en-US" sz="2800" b="1" u="sng" dirty="0"/>
              <a:t> </a:t>
            </a:r>
            <a:r>
              <a:rPr lang="en-US" sz="2800" dirty="0"/>
              <a:t>– Always expressed in </a:t>
            </a:r>
            <a:r>
              <a:rPr lang="en-US" sz="2800" b="1" u="sng" dirty="0"/>
              <a:t>Kelvin</a:t>
            </a:r>
            <a:r>
              <a:rPr lang="en-US" sz="2800" dirty="0"/>
              <a:t>!!	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640" t="40696" r="26541" b="25572"/>
          <a:stretch/>
        </p:blipFill>
        <p:spPr>
          <a:xfrm>
            <a:off x="241300" y="2171700"/>
            <a:ext cx="8764030" cy="35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508" y="-93662"/>
            <a:ext cx="8127492" cy="1143000"/>
          </a:xfrm>
        </p:spPr>
        <p:txBody>
          <a:bodyPr/>
          <a:lstStyle/>
          <a:p>
            <a:r>
              <a:rPr lang="en-US" altLang="en-US" dirty="0"/>
              <a:t>Variables that Define a Gas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508" y="765308"/>
            <a:ext cx="8127492" cy="4800600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b="1" u="sng" dirty="0">
                <a:solidFill>
                  <a:srgbClr val="FF0000"/>
                </a:solidFill>
              </a:rPr>
              <a:t>Number of Moles (n) </a:t>
            </a:r>
            <a:r>
              <a:rPr lang="en-US" dirty="0"/>
              <a:t>- how many particles are present in the sample of </a:t>
            </a:r>
            <a:r>
              <a:rPr lang="en-US" dirty="0" smtClean="0"/>
              <a:t>gas</a:t>
            </a:r>
          </a:p>
          <a:p>
            <a:pPr marL="457200" indent="-457200">
              <a:defRPr/>
            </a:pPr>
            <a:r>
              <a:rPr lang="en-US" altLang="en-US" b="1" u="sng" dirty="0" smtClean="0">
                <a:solidFill>
                  <a:srgbClr val="FF0000"/>
                </a:solidFill>
              </a:rPr>
              <a:t>Pressure</a:t>
            </a:r>
            <a:r>
              <a:rPr lang="en-US" altLang="en-US" dirty="0" smtClean="0"/>
              <a:t>-the force per unit area on a surface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Exerted </a:t>
            </a:r>
            <a:r>
              <a:rPr lang="en-US" altLang="en-US" dirty="0"/>
              <a:t>by all gases on any surface they collide </a:t>
            </a:r>
            <a:r>
              <a:rPr lang="en-US" altLang="en-US" dirty="0" smtClean="0"/>
              <a:t>with</a:t>
            </a:r>
          </a:p>
          <a:p>
            <a:pPr lvl="1">
              <a:lnSpc>
                <a:spcPct val="90000"/>
              </a:lnSpc>
            </a:pPr>
            <a:r>
              <a:rPr lang="en-US" altLang="en-US" b="1" u="sng" dirty="0" smtClean="0">
                <a:solidFill>
                  <a:srgbClr val="FF0000"/>
                </a:solidFill>
              </a:rPr>
              <a:t>Collisions</a:t>
            </a:r>
            <a:r>
              <a:rPr lang="en-US" altLang="en-US" dirty="0" smtClean="0"/>
              <a:t> cause pressure!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457200" indent="-457200">
              <a:defRPr/>
            </a:pPr>
            <a:endParaRPr lang="en-US" dirty="0"/>
          </a:p>
          <a:p>
            <a:pPr marL="609600" indent="-609600"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6" descr="pressure_ga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108717"/>
            <a:ext cx="4489450" cy="2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940</Words>
  <Application>Microsoft Office PowerPoint</Application>
  <PresentationFormat>On-screen Show (4:3)</PresentationFormat>
  <Paragraphs>185</Paragraphs>
  <Slides>26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Cambria Math</vt:lpstr>
      <vt:lpstr>Gill Sans MT</vt:lpstr>
      <vt:lpstr>Symbol</vt:lpstr>
      <vt:lpstr>Tempus Sans ITC</vt:lpstr>
      <vt:lpstr>Times New Roman</vt:lpstr>
      <vt:lpstr>Verdana</vt:lpstr>
      <vt:lpstr>Wingdings</vt:lpstr>
      <vt:lpstr>Wingdings 2</vt:lpstr>
      <vt:lpstr>1_Solstice</vt:lpstr>
      <vt:lpstr>Equation</vt:lpstr>
      <vt:lpstr>AP Chem</vt:lpstr>
      <vt:lpstr>Kinetic Molecular Theory</vt:lpstr>
      <vt:lpstr>Kinetic Molecular Theory</vt:lpstr>
      <vt:lpstr>Kinetic Molecular Theory</vt:lpstr>
      <vt:lpstr>Problems with KMT: Why gases are not ideal…</vt:lpstr>
      <vt:lpstr>Conditions in which a REAL GAS behaves MOST like an IDEAL GAS:</vt:lpstr>
      <vt:lpstr>Physical Characteristics of gases:</vt:lpstr>
      <vt:lpstr>Variables that Define a Gas </vt:lpstr>
      <vt:lpstr>Variables that Define a Gas </vt:lpstr>
      <vt:lpstr>Pressure units:</vt:lpstr>
      <vt:lpstr>Measuring Pressure: Barometer</vt:lpstr>
      <vt:lpstr>Measuring Pressure of a Gas</vt:lpstr>
      <vt:lpstr>Pressure</vt:lpstr>
      <vt:lpstr>Examples</vt:lpstr>
      <vt:lpstr>Gas Laws Summary Table</vt:lpstr>
      <vt:lpstr>Dalton’s Law</vt:lpstr>
      <vt:lpstr>Partial Pressures</vt:lpstr>
      <vt:lpstr>Partial Pressures and Mole Fraction</vt:lpstr>
      <vt:lpstr>Graham’s Law of Diffusion</vt:lpstr>
      <vt:lpstr>Boyle’s Law</vt:lpstr>
      <vt:lpstr>Charles’s Law</vt:lpstr>
      <vt:lpstr>Gay-Lussac’s Law</vt:lpstr>
      <vt:lpstr>Combined Gas Law</vt:lpstr>
      <vt:lpstr>STP</vt:lpstr>
      <vt:lpstr>Avogadro’s Law</vt:lpstr>
      <vt:lpstr>Ideal Gas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Ye</dc:creator>
  <cp:lastModifiedBy>Karen Ye</cp:lastModifiedBy>
  <cp:revision>19</cp:revision>
  <dcterms:created xsi:type="dcterms:W3CDTF">2017-10-15T15:34:34Z</dcterms:created>
  <dcterms:modified xsi:type="dcterms:W3CDTF">2017-10-18T01:46:31Z</dcterms:modified>
</cp:coreProperties>
</file>