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6" r:id="rId3"/>
    <p:sldId id="259" r:id="rId4"/>
    <p:sldId id="260" r:id="rId5"/>
    <p:sldId id="261" r:id="rId6"/>
    <p:sldId id="262" r:id="rId7"/>
    <p:sldId id="263" r:id="rId8"/>
    <p:sldId id="265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397" autoAdjust="0"/>
    <p:restoredTop sz="94660"/>
  </p:normalViewPr>
  <p:slideViewPr>
    <p:cSldViewPr snapToGrid="0">
      <p:cViewPr varScale="1">
        <p:scale>
          <a:sx n="75" d="100"/>
          <a:sy n="75" d="100"/>
        </p:scale>
        <p:origin x="160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F61D1-B215-4387-9896-E61DD68DBF25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9/12/2016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7ED9A-AF8D-4831-AFB7-6ECE874791C9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739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F61D1-B215-4387-9896-E61DD68DBF25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9/12/2016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7ED9A-AF8D-4831-AFB7-6ECE874791C9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095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45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6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F61D1-B215-4387-9896-E61DD68DBF25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9/12/2016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7ED9A-AF8D-4831-AFB7-6ECE874791C9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9284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F61D1-B215-4387-9896-E61DD68DBF25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9/12/2016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7ED9A-AF8D-4831-AFB7-6ECE874791C9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569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F61D1-B215-4387-9896-E61DD68DBF25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9/12/2016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7ED9A-AF8D-4831-AFB7-6ECE874791C9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6521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F61D1-B215-4387-9896-E61DD68DBF25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9/12/2016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7ED9A-AF8D-4831-AFB7-6ECE874791C9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519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F61D1-B215-4387-9896-E61DD68DBF25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9/12/2016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7ED9A-AF8D-4831-AFB7-6ECE874791C9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855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F61D1-B215-4387-9896-E61DD68DBF25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9/12/2016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7ED9A-AF8D-4831-AFB7-6ECE874791C9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6542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F61D1-B215-4387-9896-E61DD68DBF25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9/12/2016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7ED9A-AF8D-4831-AFB7-6ECE874791C9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123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3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F61D1-B215-4387-9896-E61DD68DBF25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9/12/2016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7ED9A-AF8D-4831-AFB7-6ECE874791C9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9314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F61D1-B215-4387-9896-E61DD68DBF25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9/12/2016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7ED9A-AF8D-4831-AFB7-6ECE874791C9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indent="-283464">
              <a:lnSpc>
                <a:spcPts val="3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None/>
            </a:pPr>
            <a:endParaRPr lang="en-US" sz="3200">
              <a:solidFill>
                <a:prstClr val="black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9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marL="0" indent="0" algn="l" eaLnBrk="1" latinLnBrk="0" hangingPunct="1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9554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5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68818" y="21106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2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76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C9F61D1-B215-4387-9896-E61DD68DBF25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9/12/2016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527ED9A-AF8D-4831-AFB7-6ECE874791C9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2625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b="0" i="0" u="none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90600" y="-152400"/>
            <a:ext cx="7498080" cy="1143000"/>
          </a:xfrm>
        </p:spPr>
        <p:txBody>
          <a:bodyPr/>
          <a:lstStyle/>
          <a:p>
            <a:r>
              <a:rPr lang="en-US" smtClean="0"/>
              <a:t>Do Now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69818" y="838200"/>
            <a:ext cx="8153400" cy="48006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Work on “characteristics of life do now</a:t>
            </a:r>
            <a:r>
              <a:rPr lang="en-US" sz="3000" dirty="0" smtClean="0"/>
              <a:t>”</a:t>
            </a:r>
          </a:p>
          <a:p>
            <a:r>
              <a:rPr lang="en-US" sz="3000" dirty="0" smtClean="0"/>
              <a:t>Today: Homeostasis</a:t>
            </a:r>
            <a:endParaRPr lang="en-US" sz="3000" dirty="0" smtClean="0"/>
          </a:p>
          <a:p>
            <a:r>
              <a:rPr lang="en-US" sz="3000" b="1" dirty="0" smtClean="0">
                <a:solidFill>
                  <a:srgbClr val="FF0000"/>
                </a:solidFill>
              </a:rPr>
              <a:t>Quiz Wed 9/14: </a:t>
            </a:r>
            <a:r>
              <a:rPr lang="en-US" sz="3000" dirty="0" smtClean="0"/>
              <a:t> </a:t>
            </a:r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en-US" sz="3000" dirty="0" smtClean="0"/>
              <a:t>Sci</a:t>
            </a:r>
            <a:r>
              <a:rPr lang="en-US" sz="3000" dirty="0" smtClean="0"/>
              <a:t>. Method &amp; Characteristics of Life </a:t>
            </a:r>
          </a:p>
          <a:p>
            <a:r>
              <a:rPr lang="en-US" sz="3000" dirty="0" smtClean="0"/>
              <a:t>Characteristics of Life </a:t>
            </a:r>
            <a:r>
              <a:rPr lang="en-US" sz="3000" b="1" dirty="0" smtClean="0">
                <a:solidFill>
                  <a:srgbClr val="FF0000"/>
                </a:solidFill>
              </a:rPr>
              <a:t>Project due </a:t>
            </a:r>
            <a:r>
              <a:rPr lang="en-US" sz="3000" b="1" dirty="0" smtClean="0">
                <a:solidFill>
                  <a:srgbClr val="FF0000"/>
                </a:solidFill>
              </a:rPr>
              <a:t>FRI 9/16</a:t>
            </a:r>
          </a:p>
          <a:p>
            <a:pPr lvl="1"/>
            <a:r>
              <a:rPr lang="en-US" sz="2600" b="1" dirty="0" smtClean="0">
                <a:solidFill>
                  <a:srgbClr val="FF0000"/>
                </a:solidFill>
              </a:rPr>
              <a:t>Share your project with me via google slides: kye@k12albemarle.org</a:t>
            </a:r>
            <a:endParaRPr lang="en-US" sz="2600" b="1" dirty="0" smtClean="0">
              <a:solidFill>
                <a:srgbClr val="FF0000"/>
              </a:solidFill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910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5110" t="28125" r="24621" b="40452"/>
          <a:stretch/>
        </p:blipFill>
        <p:spPr>
          <a:xfrm>
            <a:off x="0" y="298450"/>
            <a:ext cx="9124180" cy="320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61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0604" y="-240517"/>
            <a:ext cx="8133395" cy="1143000"/>
          </a:xfrm>
        </p:spPr>
        <p:txBody>
          <a:bodyPr/>
          <a:lstStyle/>
          <a:p>
            <a:r>
              <a:rPr lang="en-US" dirty="0" smtClean="0"/>
              <a:t>Homeostasis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0604" y="559158"/>
            <a:ext cx="8133395" cy="4800600"/>
          </a:xfrm>
        </p:spPr>
        <p:txBody>
          <a:bodyPr>
            <a:normAutofit/>
          </a:bodyPr>
          <a:lstStyle/>
          <a:p>
            <a:r>
              <a:rPr lang="en-US" dirty="0"/>
              <a:t>A dynamic process of </a:t>
            </a:r>
            <a:r>
              <a:rPr lang="en-US" b="1" u="sng" dirty="0">
                <a:solidFill>
                  <a:srgbClr val="FF0000"/>
                </a:solidFill>
              </a:rPr>
              <a:t>regulating and maintaining stable internal conditions</a:t>
            </a:r>
          </a:p>
          <a:p>
            <a:r>
              <a:rPr lang="en-US" dirty="0" smtClean="0"/>
              <a:t>For </a:t>
            </a:r>
            <a:r>
              <a:rPr lang="en-US" dirty="0"/>
              <a:t>many organisms, the main players in maintaining homeostasis are the </a:t>
            </a:r>
            <a:r>
              <a:rPr lang="en-US" b="1" u="sng" dirty="0" smtClean="0">
                <a:solidFill>
                  <a:srgbClr val="FF0000"/>
                </a:solidFill>
              </a:rPr>
              <a:t>nervous system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and </a:t>
            </a:r>
            <a:r>
              <a:rPr lang="en-US" dirty="0"/>
              <a:t>the </a:t>
            </a:r>
            <a:r>
              <a:rPr lang="en-US" b="1" u="sng" dirty="0" smtClean="0">
                <a:solidFill>
                  <a:srgbClr val="FF0000"/>
                </a:solidFill>
              </a:rPr>
              <a:t>endocrine system</a:t>
            </a:r>
            <a:endParaRPr lang="en-US" b="1" u="sng" dirty="0">
              <a:solidFill>
                <a:srgbClr val="FF0000"/>
              </a:solidFill>
            </a:endParaRPr>
          </a:p>
        </p:txBody>
      </p:sp>
      <p:pic>
        <p:nvPicPr>
          <p:cNvPr id="2050" name="Picture 2" descr="http://i.imgur.com/5LhxCIp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49" t="7430" r="3837" b="4495"/>
          <a:stretch/>
        </p:blipFill>
        <p:spPr bwMode="auto">
          <a:xfrm>
            <a:off x="2089402" y="3303663"/>
            <a:ext cx="5975798" cy="3431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4231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362" y="0"/>
            <a:ext cx="8107637" cy="4800600"/>
          </a:xfrm>
        </p:spPr>
        <p:txBody>
          <a:bodyPr/>
          <a:lstStyle/>
          <a:p>
            <a:r>
              <a:rPr lang="en-US" b="1" dirty="0"/>
              <a:t>Nervous system:</a:t>
            </a:r>
            <a:r>
              <a:rPr lang="en-US" dirty="0"/>
              <a:t>  </a:t>
            </a:r>
            <a:r>
              <a:rPr lang="en-US" b="1" u="sng" dirty="0" smtClean="0">
                <a:solidFill>
                  <a:srgbClr val="FF0000"/>
                </a:solidFill>
              </a:rPr>
              <a:t>made up of nerve cells, </a:t>
            </a:r>
            <a:r>
              <a:rPr lang="en-US" dirty="0" smtClean="0"/>
              <a:t>transmits nerve messages throughout the body</a:t>
            </a:r>
            <a:endParaRPr lang="en-US" dirty="0"/>
          </a:p>
          <a:p>
            <a:r>
              <a:rPr lang="en-US" b="1" dirty="0"/>
              <a:t>Endocrine system:</a:t>
            </a:r>
            <a:r>
              <a:rPr lang="en-US" dirty="0"/>
              <a:t>  </a:t>
            </a:r>
            <a:r>
              <a:rPr lang="en-US" b="1" u="sng" dirty="0" smtClean="0">
                <a:solidFill>
                  <a:srgbClr val="FF0000"/>
                </a:solidFill>
              </a:rPr>
              <a:t>made up of glands, </a:t>
            </a:r>
            <a:r>
              <a:rPr lang="en-US" dirty="0" smtClean="0"/>
              <a:t>produces and transports hormones throughout the body</a:t>
            </a:r>
            <a:endParaRPr lang="en-US" dirty="0"/>
          </a:p>
        </p:txBody>
      </p:sp>
      <p:pic>
        <p:nvPicPr>
          <p:cNvPr id="3074" name="Picture 2" descr="http://www2.estrellamountain.edu/faculty/farabee/biobk/nervend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3085" y="3129566"/>
            <a:ext cx="4222042" cy="3599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0980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6362" y="-343548"/>
            <a:ext cx="8107638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362" y="829614"/>
            <a:ext cx="8107638" cy="4800600"/>
          </a:xfrm>
        </p:spPr>
        <p:txBody>
          <a:bodyPr>
            <a:normAutofit/>
          </a:bodyPr>
          <a:lstStyle/>
          <a:p>
            <a:r>
              <a:rPr lang="en-US" b="1" dirty="0"/>
              <a:t>Hypothalamus: </a:t>
            </a:r>
            <a:r>
              <a:rPr lang="en-US" dirty="0"/>
              <a:t>a gland located in the middle of the brain that acts as the </a:t>
            </a:r>
            <a:r>
              <a:rPr lang="en-US" dirty="0" smtClean="0"/>
              <a:t>“</a:t>
            </a:r>
            <a:r>
              <a:rPr lang="en-US" b="1" u="sng" dirty="0" smtClean="0">
                <a:solidFill>
                  <a:srgbClr val="FF0000"/>
                </a:solidFill>
              </a:rPr>
              <a:t>control center</a:t>
            </a:r>
            <a:r>
              <a:rPr lang="en-US" dirty="0" smtClean="0"/>
              <a:t>”</a:t>
            </a:r>
            <a:r>
              <a:rPr lang="en-US" dirty="0"/>
              <a:t>	. When it senses that homeostasis has been disturbed, </a:t>
            </a:r>
            <a:r>
              <a:rPr lang="en-US" b="1" u="sng" dirty="0">
                <a:solidFill>
                  <a:srgbClr val="FF0000"/>
                </a:solidFill>
              </a:rPr>
              <a:t>it </a:t>
            </a:r>
            <a:r>
              <a:rPr lang="en-US" b="1" u="sng" dirty="0" smtClean="0">
                <a:solidFill>
                  <a:srgbClr val="FF0000"/>
                </a:solidFill>
              </a:rPr>
              <a:t>sends signals to other parts of your body to adjust</a:t>
            </a:r>
            <a:endParaRPr lang="en-US" b="1" u="sng" dirty="0">
              <a:solidFill>
                <a:srgbClr val="FF0000"/>
              </a:solidFill>
            </a:endParaRPr>
          </a:p>
        </p:txBody>
      </p:sp>
      <p:pic>
        <p:nvPicPr>
          <p:cNvPr id="1026" name="Picture 2" descr="http://www.organsofthebody.com/images/hypothelama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2681" y="3548129"/>
            <a:ext cx="5715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390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0310" y="-98849"/>
            <a:ext cx="7903378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effectLst/>
              </a:rPr>
              <a:t>Negative Feedback (more common):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0310" y="816735"/>
            <a:ext cx="8113690" cy="4800600"/>
          </a:xfrm>
        </p:spPr>
        <p:txBody>
          <a:bodyPr/>
          <a:lstStyle/>
          <a:p>
            <a:r>
              <a:rPr lang="en-US" dirty="0" smtClean="0"/>
              <a:t>Results </a:t>
            </a:r>
            <a:r>
              <a:rPr lang="en-US" dirty="0"/>
              <a:t>in a </a:t>
            </a:r>
            <a:r>
              <a:rPr lang="en-US" b="1" u="sng" dirty="0" smtClean="0">
                <a:solidFill>
                  <a:srgbClr val="FF0000"/>
                </a:solidFill>
              </a:rPr>
              <a:t>decrease</a:t>
            </a:r>
            <a:r>
              <a:rPr lang="en-US" b="1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a substance/process that is currently </a:t>
            </a:r>
            <a:r>
              <a:rPr lang="en-US" b="1" u="sng" dirty="0" smtClean="0">
                <a:solidFill>
                  <a:srgbClr val="FF0000"/>
                </a:solidFill>
              </a:rPr>
              <a:t>too high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in </a:t>
            </a:r>
            <a:r>
              <a:rPr lang="en-US" dirty="0"/>
              <a:t>the </a:t>
            </a:r>
            <a:r>
              <a:rPr lang="en-US" dirty="0" smtClean="0"/>
              <a:t>body, and </a:t>
            </a:r>
            <a:r>
              <a:rPr lang="en-US" b="1" u="sng" dirty="0" smtClean="0">
                <a:solidFill>
                  <a:srgbClr val="FF0000"/>
                </a:solidFill>
              </a:rPr>
              <a:t>vice versa</a:t>
            </a:r>
            <a:r>
              <a:rPr lang="en-US" dirty="0" smtClean="0"/>
              <a:t>. </a:t>
            </a:r>
            <a:r>
              <a:rPr lang="en-US" sz="2400" dirty="0" smtClean="0"/>
              <a:t>(results in an increase of a substance/process that is currently too low in the body)</a:t>
            </a:r>
            <a:endParaRPr lang="en-US" sz="2400" dirty="0"/>
          </a:p>
        </p:txBody>
      </p:sp>
      <p:pic>
        <p:nvPicPr>
          <p:cNvPr id="4098" name="Picture 2" descr="http://www.ncdc.noaa.gov/paleo/abrupt/images/story2-feedbacks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294" r="100"/>
          <a:stretch/>
        </p:blipFill>
        <p:spPr bwMode="auto">
          <a:xfrm>
            <a:off x="1560070" y="3217035"/>
            <a:ext cx="7054169" cy="2733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5763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143000"/>
          </a:xfrm>
        </p:spPr>
        <p:txBody>
          <a:bodyPr/>
          <a:lstStyle/>
          <a:p>
            <a:r>
              <a:rPr lang="en-US" dirty="0" smtClean="0"/>
              <a:t>Positive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7430" y="1152657"/>
            <a:ext cx="7864742" cy="4800600"/>
          </a:xfrm>
        </p:spPr>
        <p:txBody>
          <a:bodyPr/>
          <a:lstStyle/>
          <a:p>
            <a:r>
              <a:rPr lang="en-US" dirty="0"/>
              <a:t>Results in </a:t>
            </a:r>
            <a:r>
              <a:rPr lang="en-US" b="1" u="sng" dirty="0" smtClean="0">
                <a:solidFill>
                  <a:srgbClr val="FF0000"/>
                </a:solidFill>
              </a:rPr>
              <a:t>a continued increase </a:t>
            </a:r>
            <a:r>
              <a:rPr lang="en-US" dirty="0" smtClean="0"/>
              <a:t>of </a:t>
            </a:r>
            <a:r>
              <a:rPr lang="en-US" dirty="0"/>
              <a:t>a substance/process that is currently </a:t>
            </a:r>
            <a:r>
              <a:rPr lang="en-US" b="1" u="sng" dirty="0" smtClean="0">
                <a:solidFill>
                  <a:srgbClr val="FF0000"/>
                </a:solidFill>
              </a:rPr>
              <a:t>already high</a:t>
            </a:r>
            <a:r>
              <a:rPr lang="en-US" dirty="0" smtClean="0"/>
              <a:t> </a:t>
            </a:r>
            <a:r>
              <a:rPr lang="en-US" dirty="0"/>
              <a:t>in the body.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748781" y="2264422"/>
            <a:ext cx="4467225" cy="4191001"/>
            <a:chOff x="3748781" y="2264422"/>
            <a:chExt cx="4467225" cy="4191001"/>
          </a:xfrm>
        </p:grpSpPr>
        <p:pic>
          <p:nvPicPr>
            <p:cNvPr id="5124" name="Picture 4" descr="https://figures.boundless.com/19494/large/figure-33-03-02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48781" y="2264422"/>
              <a:ext cx="4467225" cy="41910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Rectangle 3"/>
            <p:cNvSpPr/>
            <p:nvPr/>
          </p:nvSpPr>
          <p:spPr>
            <a:xfrm>
              <a:off x="5138670" y="3090930"/>
              <a:ext cx="1700012" cy="19060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 flipV="1">
              <a:off x="4763415" y="4997001"/>
              <a:ext cx="2191177" cy="45076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 flipV="1">
              <a:off x="4949801" y="3036191"/>
              <a:ext cx="1837365" cy="4797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03353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7878" y="-304912"/>
            <a:ext cx="8056121" cy="1143000"/>
          </a:xfrm>
        </p:spPr>
        <p:txBody>
          <a:bodyPr/>
          <a:lstStyle/>
          <a:p>
            <a:r>
              <a:rPr lang="en-US" dirty="0" smtClean="0"/>
              <a:t>Homeostasis </a:t>
            </a:r>
            <a:r>
              <a:rPr lang="en-US" dirty="0" smtClean="0"/>
              <a:t>Game: Groups of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0987" y="572036"/>
            <a:ext cx="8233014" cy="4800600"/>
          </a:xfrm>
        </p:spPr>
        <p:txBody>
          <a:bodyPr>
            <a:noAutofit/>
          </a:bodyPr>
          <a:lstStyle/>
          <a:p>
            <a:pPr lvl="0"/>
            <a:r>
              <a:rPr lang="en-US" sz="2400" dirty="0"/>
              <a:t>In your group, decide who will be the hypothalamus. The rest of group will be a Body </a:t>
            </a:r>
            <a:endParaRPr lang="en-US" sz="2000" dirty="0"/>
          </a:p>
          <a:p>
            <a:pPr lvl="0"/>
            <a:r>
              <a:rPr lang="en-US" sz="2400" dirty="0"/>
              <a:t>Each Body starts with 5 Body cards (1 of them should be a temperature baseline card) and 2 life tokens</a:t>
            </a:r>
            <a:endParaRPr lang="en-US" sz="2000" dirty="0"/>
          </a:p>
          <a:p>
            <a:pPr lvl="0"/>
            <a:r>
              <a:rPr lang="en-US" sz="2400" dirty="0"/>
              <a:t>Starting </a:t>
            </a:r>
            <a:r>
              <a:rPr lang="en-US" sz="2400" b="1" dirty="0"/>
              <a:t>Homeostasis Number </a:t>
            </a:r>
            <a:r>
              <a:rPr lang="en-US" sz="2400" dirty="0"/>
              <a:t>is </a:t>
            </a:r>
            <a:r>
              <a:rPr lang="en-US" sz="2400" b="1" dirty="0"/>
              <a:t>5 points</a:t>
            </a:r>
            <a:endParaRPr lang="en-US" sz="2000" dirty="0"/>
          </a:p>
          <a:p>
            <a:pPr lvl="0"/>
            <a:r>
              <a:rPr lang="en-US" sz="2400" dirty="0"/>
              <a:t>For each round: </a:t>
            </a:r>
            <a:endParaRPr lang="en-US" sz="2000" dirty="0"/>
          </a:p>
          <a:p>
            <a:pPr lvl="1"/>
            <a:r>
              <a:rPr lang="en-US" sz="2000" b="1" dirty="0"/>
              <a:t>Hypothalamus</a:t>
            </a:r>
            <a:r>
              <a:rPr lang="en-US" sz="2000" dirty="0"/>
              <a:t> plays </a:t>
            </a:r>
            <a:r>
              <a:rPr lang="en-US" sz="2000" b="1" dirty="0"/>
              <a:t>1 orange card</a:t>
            </a:r>
            <a:r>
              <a:rPr lang="en-US" sz="2000" dirty="0"/>
              <a:t> at the </a:t>
            </a:r>
            <a:r>
              <a:rPr lang="en-US" sz="2000" i="1" dirty="0"/>
              <a:t>beginning</a:t>
            </a:r>
            <a:r>
              <a:rPr lang="en-US" sz="2000" dirty="0"/>
              <a:t> of each round.</a:t>
            </a:r>
            <a:endParaRPr lang="en-US" sz="1800" dirty="0"/>
          </a:p>
          <a:p>
            <a:pPr lvl="1"/>
            <a:r>
              <a:rPr lang="en-US" sz="2000" b="1" dirty="0"/>
              <a:t>Body</a:t>
            </a:r>
            <a:r>
              <a:rPr lang="en-US" sz="2000" dirty="0"/>
              <a:t> players will react to the hypothalamus card being played. To do so, body players must </a:t>
            </a:r>
            <a:r>
              <a:rPr lang="en-US" sz="2000" b="1" dirty="0"/>
              <a:t>discard a card</a:t>
            </a:r>
            <a:r>
              <a:rPr lang="en-US" sz="2000" dirty="0"/>
              <a:t> into the discard pile and </a:t>
            </a:r>
            <a:r>
              <a:rPr lang="en-US" sz="2000" b="1" dirty="0"/>
              <a:t>pick up a new card</a:t>
            </a:r>
            <a:r>
              <a:rPr lang="en-US" sz="2000" dirty="0"/>
              <a:t> for </a:t>
            </a:r>
            <a:r>
              <a:rPr lang="en-US" sz="2000" b="1" dirty="0"/>
              <a:t>each round</a:t>
            </a:r>
            <a:r>
              <a:rPr lang="en-US" sz="2000" dirty="0"/>
              <a:t>.</a:t>
            </a:r>
            <a:endParaRPr lang="en-US" sz="1800" dirty="0"/>
          </a:p>
          <a:p>
            <a:pPr lvl="0"/>
            <a:r>
              <a:rPr lang="en-US" sz="2400" b="1" dirty="0"/>
              <a:t>GOAL:</a:t>
            </a:r>
            <a:r>
              <a:rPr lang="en-US" sz="2400" dirty="0"/>
              <a:t> Be as close to the homeostasis number as possible to stay alive. Don’t lose your life tokens!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04039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be completed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Homeostasis Questions (for the game and </a:t>
            </a:r>
            <a:r>
              <a:rPr lang="en-US" b="1" dirty="0" err="1" smtClean="0"/>
              <a:t>hw</a:t>
            </a:r>
            <a:r>
              <a:rPr lang="en-US" b="1" dirty="0" smtClean="0"/>
              <a:t>)</a:t>
            </a:r>
            <a:endParaRPr lang="en-US" b="1" dirty="0"/>
          </a:p>
          <a:p>
            <a:r>
              <a:rPr lang="en-US" b="1" dirty="0" smtClean="0"/>
              <a:t>Quiz </a:t>
            </a:r>
            <a:r>
              <a:rPr lang="en-US" b="1" dirty="0" smtClean="0"/>
              <a:t>next </a:t>
            </a:r>
            <a:r>
              <a:rPr lang="en-US" b="1" dirty="0" smtClean="0"/>
              <a:t>class </a:t>
            </a:r>
            <a:r>
              <a:rPr lang="en-US" b="1" dirty="0" smtClean="0"/>
              <a:t>period</a:t>
            </a:r>
          </a:p>
          <a:p>
            <a:r>
              <a:rPr lang="en-US" b="1" dirty="0" smtClean="0"/>
              <a:t>Project due FRIDAY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446387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</TotalTime>
  <Words>303</Words>
  <Application>Microsoft Office PowerPoint</Application>
  <PresentationFormat>On-screen Show (4:3)</PresentationFormat>
  <Paragraphs>28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Gill Sans MT</vt:lpstr>
      <vt:lpstr>Verdana</vt:lpstr>
      <vt:lpstr>Wingdings 2</vt:lpstr>
      <vt:lpstr>Solstice</vt:lpstr>
      <vt:lpstr>Do Now</vt:lpstr>
      <vt:lpstr>PowerPoint Presentation</vt:lpstr>
      <vt:lpstr>Homeostasis</vt:lpstr>
      <vt:lpstr>PowerPoint Presentation</vt:lpstr>
      <vt:lpstr>PowerPoint Presentation</vt:lpstr>
      <vt:lpstr>Negative Feedback (more common):</vt:lpstr>
      <vt:lpstr>Positive Feedback</vt:lpstr>
      <vt:lpstr>Homeostasis Game: Groups of 4</vt:lpstr>
      <vt:lpstr>Things to be completed</vt:lpstr>
    </vt:vector>
  </TitlesOfParts>
  <Company>Albemarle County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Now</dc:title>
  <dc:creator>Karen Ye</dc:creator>
  <cp:lastModifiedBy>Karen Ye</cp:lastModifiedBy>
  <cp:revision>16</cp:revision>
  <dcterms:created xsi:type="dcterms:W3CDTF">2015-08-30T21:12:28Z</dcterms:created>
  <dcterms:modified xsi:type="dcterms:W3CDTF">2016-09-12T19:59:42Z</dcterms:modified>
</cp:coreProperties>
</file>