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8" r:id="rId3"/>
    <p:sldId id="265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  <p:sldId id="269" r:id="rId13"/>
    <p:sldId id="270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3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57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5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8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4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9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2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95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2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58B871-57D2-4284-AE10-839860B4AA36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9/6/2018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CD3C2B-F151-43DD-921E-B2211ADD3E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2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0.png"/><Relationship Id="rId7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40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208" y="0"/>
            <a:ext cx="7498080" cy="1143000"/>
          </a:xfrm>
        </p:spPr>
        <p:txBody>
          <a:bodyPr/>
          <a:lstStyle/>
          <a:p>
            <a:r>
              <a:rPr lang="en-US" dirty="0"/>
              <a:t>AP 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208" y="1041400"/>
            <a:ext cx="8114792" cy="4800600"/>
          </a:xfrm>
        </p:spPr>
        <p:txBody>
          <a:bodyPr/>
          <a:lstStyle/>
          <a:p>
            <a:r>
              <a:rPr lang="en-US" dirty="0"/>
              <a:t>Take out HW to be checked</a:t>
            </a:r>
          </a:p>
          <a:p>
            <a:r>
              <a:rPr lang="en-US" dirty="0"/>
              <a:t>Start working on combustion analysis problems</a:t>
            </a:r>
          </a:p>
          <a:p>
            <a:r>
              <a:rPr lang="en-US" dirty="0"/>
              <a:t>Today: Combustion Analysis and Stoichiometry Review</a:t>
            </a:r>
          </a:p>
          <a:p>
            <a:pPr lvl="1"/>
            <a:r>
              <a:rPr lang="en-US" dirty="0"/>
              <a:t>Unit 1 Test next </a:t>
            </a:r>
            <a:r>
              <a:rPr lang="en-US" b="1" dirty="0"/>
              <a:t>Thurs 9/13 and Fri 9/14</a:t>
            </a:r>
          </a:p>
        </p:txBody>
      </p:sp>
    </p:spTree>
    <p:extLst>
      <p:ext uri="{BB962C8B-B14F-4D97-AF65-F5344CB8AC3E}">
        <p14:creationId xmlns:p14="http://schemas.microsoft.com/office/powerpoint/2010/main" val="156096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5CD3B8B-2DA0-405B-A855-3B940399A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483655"/>
              </p:ext>
            </p:extLst>
          </p:nvPr>
        </p:nvGraphicFramePr>
        <p:xfrm>
          <a:off x="43688" y="92308"/>
          <a:ext cx="8890000" cy="16810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3164485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7389967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64009042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95454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4357206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542766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47597490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261743514"/>
                    </a:ext>
                  </a:extLst>
                </a:gridCol>
              </a:tblGrid>
              <a:tr h="832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Carbon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 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Hydrogen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Mass of C and H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987994"/>
                  </a:ext>
                </a:extLst>
              </a:tr>
              <a:tr h="389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19.10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0.434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11.73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1.302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6.527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3.473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2200" b="1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n-US" sz="2200" b="1" baseline="-25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74118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138AC73-4772-4247-9053-8E1F53865A01}"/>
              </a:ext>
            </a:extLst>
          </p:cNvPr>
          <p:cNvSpPr txBox="1"/>
          <p:nvPr/>
        </p:nvSpPr>
        <p:spPr>
          <a:xfrm>
            <a:off x="1143050" y="2774494"/>
            <a:ext cx="2238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0.434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1.302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0.217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mol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 O</a:t>
            </a:r>
            <a:endParaRPr lang="en-US" sz="2800" b="1" baseline="-25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72FDA-862B-415B-B080-65C5C5513D86}"/>
              </a:ext>
            </a:extLst>
          </p:cNvPr>
          <p:cNvSpPr txBox="1"/>
          <p:nvPr/>
        </p:nvSpPr>
        <p:spPr>
          <a:xfrm>
            <a:off x="3369637" y="2774493"/>
            <a:ext cx="120236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/0.217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/0.217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/0.217</a:t>
            </a:r>
          </a:p>
          <a:p>
            <a:endParaRPr lang="en-US" sz="2800" b="1" baseline="-25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33E04-CE14-441B-9CA7-707457BBCE9C}"/>
              </a:ext>
            </a:extLst>
          </p:cNvPr>
          <p:cNvSpPr txBox="1"/>
          <p:nvPr/>
        </p:nvSpPr>
        <p:spPr>
          <a:xfrm>
            <a:off x="4740399" y="2774493"/>
            <a:ext cx="2238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2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274638"/>
            <a:ext cx="8166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Combustion Analysis 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/>
              <a:t>CH</a:t>
            </a:r>
            <a:r>
              <a:rPr lang="en-US" baseline="-25000" dirty="0"/>
              <a:t>3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CH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a)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	b)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56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3500"/>
            <a:ext cx="7498080" cy="1143000"/>
          </a:xfrm>
        </p:spPr>
        <p:txBody>
          <a:bodyPr/>
          <a:lstStyle/>
          <a:p>
            <a:r>
              <a:rPr lang="en-US" dirty="0"/>
              <a:t>Stoichiometry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206500"/>
            <a:ext cx="8128000" cy="4800600"/>
          </a:xfrm>
        </p:spPr>
        <p:txBody>
          <a:bodyPr/>
          <a:lstStyle/>
          <a:p>
            <a:pPr lvl="0"/>
            <a:r>
              <a:rPr lang="en-US" dirty="0"/>
              <a:t>Start with your “given” value and convert to the substance you’re trying to find</a:t>
            </a:r>
          </a:p>
          <a:p>
            <a:pPr lvl="0"/>
            <a:r>
              <a:rPr lang="en-US" dirty="0"/>
              <a:t>Include your units when setting up the dimensional analysis problem</a:t>
            </a:r>
          </a:p>
          <a:p>
            <a:pPr lvl="0"/>
            <a:r>
              <a:rPr lang="en-US" dirty="0"/>
              <a:t>Remember, the </a:t>
            </a:r>
            <a:r>
              <a:rPr lang="en-US" b="1" u="sng" dirty="0"/>
              <a:t>coefficients </a:t>
            </a:r>
            <a:r>
              <a:rPr lang="en-US" dirty="0"/>
              <a:t>in the balanced equation tells you the relative number of </a:t>
            </a:r>
            <a:r>
              <a:rPr lang="en-US" b="1" u="sng" dirty="0"/>
              <a:t>moles</a:t>
            </a:r>
            <a:r>
              <a:rPr lang="en-US" dirty="0"/>
              <a:t> of substance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6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008" y="274638"/>
            <a:ext cx="749808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008" y="1447800"/>
            <a:ext cx="7498080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10" t="45313" r="15739" b="10764"/>
          <a:stretch/>
        </p:blipFill>
        <p:spPr>
          <a:xfrm>
            <a:off x="215900" y="723900"/>
            <a:ext cx="9385301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697665" y="2588561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7665" y="2588561"/>
                <a:ext cx="2932538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0635" y="3268655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35" y="3268655"/>
                <a:ext cx="2932538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0635" y="2691442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𝒎𝒐𝒍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35" y="2691442"/>
                <a:ext cx="293253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7092" y="3261654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𝒎𝒐𝒍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𝑨𝒍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092" y="3261654"/>
                <a:ext cx="293253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011" y="2698443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𝒎𝒐𝒍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11" y="2698443"/>
                <a:ext cx="2932538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6847" y="3268655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𝒎𝒐𝒍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47" y="3268655"/>
                <a:ext cx="2932538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61664" y="2728605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664" y="2728605"/>
                <a:ext cx="2932538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74309" y="4410751"/>
                <a:ext cx="2932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𝟏𝟑𝟗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309" y="4410751"/>
                <a:ext cx="2932538" cy="646331"/>
              </a:xfrm>
              <a:prstGeom prst="rect">
                <a:avLst/>
              </a:prstGeom>
              <a:blipFill>
                <a:blip r:embed="rId10"/>
                <a:stretch>
                  <a:fillRect r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5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0"/>
            <a:ext cx="9275137" cy="207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763"/>
            <a:ext cx="9227228" cy="3797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9919" y="3042448"/>
                <a:ext cx="5847397" cy="124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𝟑𝟑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19" y="3042448"/>
                <a:ext cx="5847397" cy="1241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9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to note sheet: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Limiting Reactant</a:t>
            </a:r>
            <a:r>
              <a:rPr lang="en-US" dirty="0"/>
              <a:t>-what you have LESS of. Determines how much product you can make.</a:t>
            </a:r>
          </a:p>
          <a:p>
            <a:endParaRPr lang="en-US" dirty="0"/>
          </a:p>
          <a:p>
            <a:r>
              <a:rPr lang="en-US" b="1" dirty="0"/>
              <a:t>Excess Reactant</a:t>
            </a:r>
            <a:r>
              <a:rPr lang="en-US" dirty="0"/>
              <a:t>-what you have EXTRA of. </a:t>
            </a:r>
          </a:p>
        </p:txBody>
      </p:sp>
    </p:spTree>
    <p:extLst>
      <p:ext uri="{BB962C8B-B14F-4D97-AF65-F5344CB8AC3E}">
        <p14:creationId xmlns:p14="http://schemas.microsoft.com/office/powerpoint/2010/main" val="157738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" y="0"/>
            <a:ext cx="8647086" cy="6653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75843" y="1001061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843" y="1001061"/>
                <a:ext cx="2932538" cy="461665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9666" y="955657"/>
                <a:ext cx="2939553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𝟎𝟗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6" y="955657"/>
                <a:ext cx="2939553" cy="858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2846" y="1001057"/>
                <a:ext cx="2939553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46" y="1001057"/>
                <a:ext cx="2939553" cy="793872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8989" y="1007519"/>
                <a:ext cx="2939553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𝟓𝟑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𝟎𝟕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89" y="1007519"/>
                <a:ext cx="2939553" cy="793872"/>
              </a:xfrm>
              <a:prstGeom prst="rect">
                <a:avLst/>
              </a:prstGeom>
              <a:blipFill>
                <a:blip r:embed="rId6"/>
                <a:stretch>
                  <a:fillRect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469897" y="2775985"/>
                <a:ext cx="2932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𝑵𝑶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9897" y="2775985"/>
                <a:ext cx="2932538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5612" y="2730581"/>
                <a:ext cx="2939553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𝑵𝑶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𝑵𝑶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12" y="2730581"/>
                <a:ext cx="2939553" cy="858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8792" y="2775981"/>
                <a:ext cx="2939553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𝑵𝑶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92" y="2775981"/>
                <a:ext cx="2939553" cy="793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4935" y="2782443"/>
                <a:ext cx="2939553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𝟓𝟑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𝟎𝟕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400" b="1" i="1" baseline="-25000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FEB8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35" y="2782443"/>
                <a:ext cx="2939553" cy="793872"/>
              </a:xfrm>
              <a:prstGeom prst="rect">
                <a:avLst/>
              </a:prstGeom>
              <a:blipFill>
                <a:blip r:embed="rId10"/>
                <a:stretch>
                  <a:fillRect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4084" y="5789260"/>
            <a:ext cx="82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64305"/>
                </a:solidFill>
                <a:latin typeface="Gill Sans MT"/>
                <a:ea typeface="Cambria Math" panose="02040503050406030204" pitchFamily="18" charset="0"/>
              </a:rPr>
              <a:t>LIMITING: NO</a:t>
            </a:r>
            <a:r>
              <a:rPr lang="en-US" sz="2400" b="1" dirty="0">
                <a:solidFill>
                  <a:srgbClr val="FF0000"/>
                </a:solidFill>
                <a:latin typeface="Gill Sans MT"/>
                <a:ea typeface="Cambria Math" panose="02040503050406030204" pitchFamily="18" charset="0"/>
              </a:rPr>
              <a:t>		</a:t>
            </a:r>
            <a:r>
              <a:rPr lang="en-US" sz="2400" b="1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EXCESS: C</a:t>
            </a:r>
            <a:r>
              <a:rPr lang="en-US" sz="2400" b="1" baseline="-25000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H</a:t>
            </a:r>
            <a:r>
              <a:rPr lang="en-US" sz="2400" b="1" baseline="-25000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6306" y="4965055"/>
            <a:ext cx="293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ll Sans MT"/>
                <a:ea typeface="Cambria Math" panose="02040503050406030204" pitchFamily="18" charset="0"/>
              </a:rPr>
              <a:t>25.5 g C</a:t>
            </a:r>
            <a:r>
              <a:rPr lang="en-US" sz="2400" b="1" baseline="-25000" dirty="0">
                <a:solidFill>
                  <a:srgbClr val="FF0000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Gill Sans MT"/>
                <a:ea typeface="Cambria Math" panose="020405030504060302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Gill Sans MT"/>
                <a:ea typeface="Cambria Math" panose="020405030504060302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940" y="5794888"/>
                <a:ext cx="5847397" cy="85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Gill Sans M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40" y="5794888"/>
                <a:ext cx="5847397" cy="858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33020" y="3711637"/>
            <a:ext cx="293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64305"/>
                </a:solidFill>
                <a:latin typeface="Gill Sans MT"/>
                <a:ea typeface="Cambria Math" panose="02040503050406030204" pitchFamily="18" charset="0"/>
              </a:rPr>
              <a:t>=25.5 g C</a:t>
            </a:r>
            <a:r>
              <a:rPr lang="en-US" sz="2400" b="1" baseline="-25000" dirty="0">
                <a:solidFill>
                  <a:srgbClr val="964305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964305"/>
                </a:solidFill>
                <a:latin typeface="Gill Sans MT"/>
                <a:ea typeface="Cambria Math" panose="02040503050406030204" pitchFamily="18" charset="0"/>
              </a:rPr>
              <a:t>H</a:t>
            </a:r>
            <a:r>
              <a:rPr lang="en-US" sz="2400" b="1" baseline="-25000" dirty="0">
                <a:solidFill>
                  <a:srgbClr val="964305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964305"/>
                </a:solidFill>
                <a:latin typeface="Gill Sans MT"/>
                <a:ea typeface="Cambria Math" panose="02040503050406030204" pitchFamily="18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8926" y="1930251"/>
            <a:ext cx="293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=27.23 g C</a:t>
            </a:r>
            <a:r>
              <a:rPr lang="en-US" sz="2400" b="1" baseline="-25000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H</a:t>
            </a:r>
            <a:r>
              <a:rPr lang="en-US" sz="2400" b="1" baseline="-25000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3</a:t>
            </a:r>
            <a:r>
              <a:rPr lang="en-US" sz="2400" b="1" dirty="0">
                <a:solidFill>
                  <a:srgbClr val="84AA33"/>
                </a:solidFill>
                <a:latin typeface="Gill Sans MT"/>
                <a:ea typeface="Cambria Math" panose="0204050305040603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260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Yield, Limiting Reactant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447800"/>
            <a:ext cx="7801574" cy="4800600"/>
          </a:xfrm>
        </p:spPr>
        <p:txBody>
          <a:bodyPr>
            <a:normAutofit/>
          </a:bodyPr>
          <a:lstStyle/>
          <a:p>
            <a:r>
              <a:rPr lang="en-US" b="1" dirty="0"/>
              <a:t>Theoretical Yield </a:t>
            </a:r>
            <a:r>
              <a:rPr lang="en-US" dirty="0"/>
              <a:t>Values (part b):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13.75 g,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8.51 g</a:t>
            </a:r>
          </a:p>
        </p:txBody>
      </p:sp>
    </p:spTree>
    <p:extLst>
      <p:ext uri="{BB962C8B-B14F-4D97-AF65-F5344CB8AC3E}">
        <p14:creationId xmlns:p14="http://schemas.microsoft.com/office/powerpoint/2010/main" val="199813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Molarity (M)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09800"/>
            <a:ext cx="4708606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7381"/>
            <a:ext cx="3352800" cy="26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19604" y="2662238"/>
            <a:ext cx="1509417" cy="538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6137"/>
            <a:ext cx="9130327" cy="30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CA5B-9821-4CA3-84F0-99C9AD6E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EF/MF HW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7CF1-A13F-48AD-9AFA-47B4C37E9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O, 	C</a:t>
            </a:r>
            <a:r>
              <a:rPr lang="en-US" baseline="-25000" dirty="0"/>
              <a:t>8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-25000" dirty="0"/>
              <a:t>14</a:t>
            </a:r>
            <a:r>
              <a:rPr lang="en-US" dirty="0"/>
              <a:t>H</a:t>
            </a:r>
            <a:r>
              <a:rPr lang="en-US" baseline="-25000" dirty="0"/>
              <a:t>18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-25000" dirty="0"/>
              <a:t>8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r>
              <a:rPr lang="en-US" dirty="0"/>
              <a:t>N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14</a:t>
            </a:r>
            <a:r>
              <a:rPr lang="en-US" dirty="0"/>
              <a:t>N</a:t>
            </a:r>
            <a:r>
              <a:rPr lang="en-US" baseline="-25000" dirty="0"/>
              <a:t>2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baseline="-25000" dirty="0"/>
              <a:t>7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, 	 C</a:t>
            </a:r>
            <a:r>
              <a:rPr lang="en-US" baseline="-25000" dirty="0"/>
              <a:t>7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2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242" y="1631953"/>
            <a:ext cx="7498080" cy="815035"/>
          </a:xfrm>
        </p:spPr>
        <p:txBody>
          <a:bodyPr/>
          <a:lstStyle/>
          <a:p>
            <a:r>
              <a:rPr lang="en-US" dirty="0"/>
              <a:t>Use Molarity equation to find MOLES!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327"/>
            <a:ext cx="9144000" cy="1411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9242" y="2262322"/>
                <a:ext cx="7884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𝒎𝒐𝒍𝒆𝒔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𝑴𝒐𝒍𝒂𝒓𝒊𝒕𝒚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𝑳𝒊𝒕𝒆𝒓𝒔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42" y="2262320"/>
                <a:ext cx="788444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23507" y="2892691"/>
            <a:ext cx="39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Cambria Math" panose="02040503050406030204" pitchFamily="18" charset="0"/>
              </a:rPr>
              <a:t>3.50 M x 0.25 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8338" y="2882895"/>
                <a:ext cx="38121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𝟖𝟕𝟓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𝒎𝒐𝒍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𝑯𝑪𝒍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8" y="2882895"/>
                <a:ext cx="3812147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8492" y="2768958"/>
            <a:ext cx="3103809" cy="7700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813043" y="3744246"/>
                <a:ext cx="4497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𝟖𝟕𝟓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𝒎𝒐𝒍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𝑯𝑪𝒍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3043" y="3744246"/>
                <a:ext cx="4497302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6824" y="3666972"/>
                <a:ext cx="5847397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𝑵𝒂𝑪𝒍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𝑯𝑪𝒍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22" y="3666970"/>
                <a:ext cx="5847397" cy="11772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69848" y="3686394"/>
                <a:ext cx="5847397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𝟓𝟖</m:t>
                          </m:r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𝟒𝟒</m:t>
                          </m:r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𝑵𝒂𝑪𝒍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𝑵𝒂𝑪𝒍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6" y="3686392"/>
                <a:ext cx="5847397" cy="11772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5176" y="5123345"/>
                <a:ext cx="4497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𝑵𝒂𝑪𝒍</m:t>
                      </m:r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76" y="5123345"/>
                <a:ext cx="449730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8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15" y="147033"/>
            <a:ext cx="7498080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7035"/>
            <a:ext cx="9167007" cy="3340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6345" y="1277766"/>
                <a:ext cx="4497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𝑵𝒂𝑶𝑯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45" y="1277764"/>
                <a:ext cx="449730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6345" y="3622843"/>
                <a:ext cx="4497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𝑲𝑵𝑶</m:t>
                      </m:r>
                      <m:r>
                        <a:rPr lang="en-US" sz="3600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 baseline="-250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45" y="3622841"/>
                <a:ext cx="449730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7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308" y="0"/>
            <a:ext cx="7498080" cy="1143000"/>
          </a:xfrm>
        </p:spPr>
        <p:txBody>
          <a:bodyPr/>
          <a:lstStyle/>
          <a:p>
            <a:r>
              <a:rPr lang="en-US" dirty="0"/>
              <a:t>Combustion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38" y="2686639"/>
            <a:ext cx="8708010" cy="2900914"/>
          </a:xfrm>
        </p:spPr>
        <p:txBody>
          <a:bodyPr>
            <a:noAutofit/>
          </a:bodyPr>
          <a:lstStyle/>
          <a:p>
            <a:r>
              <a:rPr lang="en-US" sz="2400" dirty="0"/>
              <a:t>Coefficient of CO</a:t>
            </a:r>
            <a:r>
              <a:rPr lang="en-US" sz="2400" baseline="-25000" dirty="0"/>
              <a:t>2</a:t>
            </a:r>
            <a:r>
              <a:rPr lang="en-US" sz="2400" dirty="0"/>
              <a:t> = subscript on C in the reactant hydrocarbon </a:t>
            </a:r>
          </a:p>
          <a:p>
            <a:r>
              <a:rPr lang="en-US" sz="2400" dirty="0"/>
              <a:t>moles of C atoms in hydrocarbon = moles of CO</a:t>
            </a:r>
            <a:r>
              <a:rPr lang="en-US" sz="2400" baseline="-25000" dirty="0"/>
              <a:t>2</a:t>
            </a:r>
            <a:r>
              <a:rPr lang="en-US" sz="2400" dirty="0"/>
              <a:t> produced</a:t>
            </a:r>
          </a:p>
          <a:p>
            <a:r>
              <a:rPr lang="en-US" sz="2400" dirty="0"/>
              <a:t>Coefficient of H</a:t>
            </a:r>
            <a:r>
              <a:rPr lang="en-US" sz="2400" baseline="-25000" dirty="0"/>
              <a:t>2</a:t>
            </a:r>
            <a:r>
              <a:rPr lang="en-US" sz="2400" dirty="0"/>
              <a:t>O = ½ of subscript on H in reactant</a:t>
            </a:r>
          </a:p>
          <a:p>
            <a:r>
              <a:rPr lang="en-US" sz="2400" dirty="0"/>
              <a:t>moles of H atoms in hydrocarbon = 2x moles of H</a:t>
            </a:r>
            <a:r>
              <a:rPr lang="en-US" sz="2400" baseline="-25000" dirty="0"/>
              <a:t>2</a:t>
            </a:r>
            <a:r>
              <a:rPr lang="en-US" sz="2400" dirty="0"/>
              <a:t>O produced </a:t>
            </a:r>
          </a:p>
          <a:p>
            <a:r>
              <a:rPr lang="en-US" sz="2400" dirty="0"/>
              <a:t>If hydrocarbon contains another element (such as nitrogen or oxygen), the law of conservation of mass must be applied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C90D6-0F59-4ECD-A993-B58C7EA3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" y="328667"/>
            <a:ext cx="9144000" cy="2029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09D91-8038-4B0F-B9CE-0984226C5AB6}"/>
              </a:ext>
            </a:extLst>
          </p:cNvPr>
          <p:cNvSpPr txBox="1"/>
          <p:nvPr/>
        </p:nvSpPr>
        <p:spPr>
          <a:xfrm>
            <a:off x="2529208" y="414782"/>
            <a:ext cx="509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2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3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D3BEF-779B-455E-BA45-1F78AE2D5BD6}"/>
              </a:ext>
            </a:extLst>
          </p:cNvPr>
          <p:cNvSpPr txBox="1"/>
          <p:nvPr/>
        </p:nvSpPr>
        <p:spPr>
          <a:xfrm>
            <a:off x="5356536" y="378345"/>
            <a:ext cx="509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2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149C3-11AC-4AAC-8797-8F6B9FDBB13C}"/>
              </a:ext>
            </a:extLst>
          </p:cNvPr>
          <p:cNvSpPr txBox="1"/>
          <p:nvPr/>
        </p:nvSpPr>
        <p:spPr>
          <a:xfrm>
            <a:off x="7949168" y="450767"/>
            <a:ext cx="509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2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2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A0BB6-19F1-4F4C-913A-DF049E008756}"/>
              </a:ext>
            </a:extLst>
          </p:cNvPr>
          <p:cNvSpPr txBox="1"/>
          <p:nvPr/>
        </p:nvSpPr>
        <p:spPr>
          <a:xfrm>
            <a:off x="12822" y="450767"/>
            <a:ext cx="509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47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A971-578B-4529-9E3D-C94D865D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996089"/>
            <a:ext cx="749808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324D4-6C83-4A2E-ACF9-986F4B8D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169251"/>
            <a:ext cx="7498080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E7FD1-CEBF-4D61-B05B-18117CE1F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11"/>
          <a:stretch/>
        </p:blipFill>
        <p:spPr>
          <a:xfrm>
            <a:off x="0" y="2139089"/>
            <a:ext cx="9144000" cy="182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E0FF5-9B98-4A7F-84CD-23F94DB83A67}"/>
              </a:ext>
            </a:extLst>
          </p:cNvPr>
          <p:cNvSpPr txBox="1"/>
          <p:nvPr/>
        </p:nvSpPr>
        <p:spPr>
          <a:xfrm>
            <a:off x="589158" y="3118489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27.42 g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45609-8254-427A-8352-CADF6BF48CBD}"/>
                  </a:ext>
                </a:extLst>
              </p:cNvPr>
              <p:cNvSpPr txBox="1"/>
              <p:nvPr/>
            </p:nvSpPr>
            <p:spPr>
              <a:xfrm>
                <a:off x="2551809" y="3337553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45609-8254-427A-8352-CADF6BF48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09" y="3337553"/>
                <a:ext cx="2349795" cy="466090"/>
              </a:xfrm>
              <a:prstGeom prst="rect">
                <a:avLst/>
              </a:prstGeom>
              <a:blipFill>
                <a:blip r:embed="rId3"/>
                <a:stretch>
                  <a:fillRect r="-1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0763AE5-11EB-44A0-8BBC-F55A02321701}"/>
              </a:ext>
            </a:extLst>
          </p:cNvPr>
          <p:cNvSpPr txBox="1"/>
          <p:nvPr/>
        </p:nvSpPr>
        <p:spPr>
          <a:xfrm>
            <a:off x="2828255" y="3555580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44.01 g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7D465-C010-4FD8-9C5B-52ADD7541F75}"/>
              </a:ext>
            </a:extLst>
          </p:cNvPr>
          <p:cNvSpPr txBox="1"/>
          <p:nvPr/>
        </p:nvSpPr>
        <p:spPr>
          <a:xfrm>
            <a:off x="2702848" y="3032360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E7EC1-8AF9-438D-8380-826D3BD9AC33}"/>
              </a:ext>
            </a:extLst>
          </p:cNvPr>
          <p:cNvSpPr txBox="1"/>
          <p:nvPr/>
        </p:nvSpPr>
        <p:spPr>
          <a:xfrm>
            <a:off x="5341162" y="3198864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=0.623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8B5A43-48F3-47D6-A78B-0DBB861EB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1101"/>
            <a:ext cx="9144000" cy="1633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0FE1D3-B470-4FE3-90BA-7C6B9AAA5585}"/>
              </a:ext>
            </a:extLst>
          </p:cNvPr>
          <p:cNvSpPr txBox="1"/>
          <p:nvPr/>
        </p:nvSpPr>
        <p:spPr>
          <a:xfrm>
            <a:off x="5409559" y="4557553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=0.623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AA2ECEB-6556-4356-9C9C-4475450A1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46743"/>
              </p:ext>
            </p:extLst>
          </p:nvPr>
        </p:nvGraphicFramePr>
        <p:xfrm>
          <a:off x="0" y="-6535"/>
          <a:ext cx="8890000" cy="21757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72147760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51080955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97185681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418089572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909215288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44645767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13555497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40077289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CO</a:t>
                      </a:r>
                      <a:r>
                        <a:rPr lang="en-US" sz="1600" baseline="-25000">
                          <a:effectLst/>
                        </a:rPr>
                        <a:t>2 </a:t>
                      </a:r>
                      <a:r>
                        <a:rPr lang="en-US" sz="1600">
                          <a:effectLst/>
                        </a:rPr>
                        <a:t>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C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Mass of 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 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 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H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 : H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320909"/>
                  </a:ext>
                </a:extLst>
              </a:tr>
              <a:tr h="110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27.42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0.623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0.623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22.46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b="1" baseline="-25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28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9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04ED-64F9-41FA-84C3-820DA903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859429"/>
            <a:ext cx="749808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FC35-4F2B-4684-9B6D-01FE1D3F1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032591"/>
            <a:ext cx="7498080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A99FB-0156-48D6-8FAB-7D7408F3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202"/>
            <a:ext cx="9144000" cy="2469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004BA-C3E3-4A8F-B052-F2B92E84FC21}"/>
              </a:ext>
            </a:extLst>
          </p:cNvPr>
          <p:cNvSpPr txBox="1"/>
          <p:nvPr/>
        </p:nvSpPr>
        <p:spPr>
          <a:xfrm>
            <a:off x="589158" y="2545880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22.46 g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2E768F-6A36-48A0-9DE2-D69331CD569E}"/>
                  </a:ext>
                </a:extLst>
              </p:cNvPr>
              <p:cNvSpPr txBox="1"/>
              <p:nvPr/>
            </p:nvSpPr>
            <p:spPr>
              <a:xfrm>
                <a:off x="2551809" y="2764944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2E768F-6A36-48A0-9DE2-D69331CD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09" y="2764944"/>
                <a:ext cx="2349795" cy="466090"/>
              </a:xfrm>
              <a:prstGeom prst="rect">
                <a:avLst/>
              </a:prstGeom>
              <a:blipFill>
                <a:blip r:embed="rId3"/>
                <a:stretch>
                  <a:fillRect r="-1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550CDBE-B18A-4241-96BD-55D3B837821E}"/>
              </a:ext>
            </a:extLst>
          </p:cNvPr>
          <p:cNvSpPr txBox="1"/>
          <p:nvPr/>
        </p:nvSpPr>
        <p:spPr>
          <a:xfrm>
            <a:off x="2828255" y="2982971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18.02 g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ECFEF-1BC2-459D-A8B4-D454A8608F47}"/>
              </a:ext>
            </a:extLst>
          </p:cNvPr>
          <p:cNvSpPr txBox="1"/>
          <p:nvPr/>
        </p:nvSpPr>
        <p:spPr>
          <a:xfrm>
            <a:off x="2702848" y="2459751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591AC-9820-48CF-8DEF-EBAB890F6DCA}"/>
              </a:ext>
            </a:extLst>
          </p:cNvPr>
          <p:cNvSpPr txBox="1"/>
          <p:nvPr/>
        </p:nvSpPr>
        <p:spPr>
          <a:xfrm>
            <a:off x="5341162" y="2626255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=1.246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454F2-7FBF-480D-B4B4-6CCC9FB08ECC}"/>
              </a:ext>
            </a:extLst>
          </p:cNvPr>
          <p:cNvSpPr txBox="1"/>
          <p:nvPr/>
        </p:nvSpPr>
        <p:spPr>
          <a:xfrm>
            <a:off x="2702848" y="3940413"/>
            <a:ext cx="3345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1.246 x 2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= 2.493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7A61FD8-1B70-4009-877C-1489C2731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10526"/>
              </p:ext>
            </p:extLst>
          </p:nvPr>
        </p:nvGraphicFramePr>
        <p:xfrm>
          <a:off x="0" y="-8329"/>
          <a:ext cx="8890000" cy="21757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72147760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51080955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97185681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418089572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909215288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44645767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13555497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40077289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CO</a:t>
                      </a:r>
                      <a:r>
                        <a:rPr lang="en-US" sz="1600" baseline="-25000">
                          <a:effectLst/>
                        </a:rPr>
                        <a:t>2 </a:t>
                      </a:r>
                      <a:r>
                        <a:rPr lang="en-US" sz="1600">
                          <a:effectLst/>
                        </a:rPr>
                        <a:t>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C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Mass of 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 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 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H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 : H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320909"/>
                  </a:ext>
                </a:extLst>
              </a:tr>
              <a:tr h="110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27.42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0.623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0.623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22.46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1.246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2.493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b="1" baseline="-25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28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6C9D-9822-473A-935D-DFC20CC1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3A20-714B-4870-A92C-02EF8B13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2E6EF-BC86-45C7-B5DC-BAA9390E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689"/>
            <a:ext cx="9144000" cy="2092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0DC90-ED55-4F6B-96FB-AD31B12A91B2}"/>
              </a:ext>
            </a:extLst>
          </p:cNvPr>
          <p:cNvSpPr txBox="1"/>
          <p:nvPr/>
        </p:nvSpPr>
        <p:spPr>
          <a:xfrm>
            <a:off x="858824" y="2783479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0.623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B52D6-60C4-42D2-AF43-8CB2F6357BEA}"/>
              </a:ext>
            </a:extLst>
          </p:cNvPr>
          <p:cNvSpPr txBox="1"/>
          <p:nvPr/>
        </p:nvSpPr>
        <p:spPr>
          <a:xfrm>
            <a:off x="3511829" y="2783479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2.493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EB390-6F22-4C81-88E5-150E72252E23}"/>
              </a:ext>
            </a:extLst>
          </p:cNvPr>
          <p:cNvSpPr txBox="1"/>
          <p:nvPr/>
        </p:nvSpPr>
        <p:spPr>
          <a:xfrm>
            <a:off x="1225296" y="3306699"/>
            <a:ext cx="383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   :    4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85F5C-2551-4A34-B875-C0CC020E0112}"/>
              </a:ext>
            </a:extLst>
          </p:cNvPr>
          <p:cNvSpPr txBox="1"/>
          <p:nvPr/>
        </p:nvSpPr>
        <p:spPr>
          <a:xfrm>
            <a:off x="7139507" y="2905780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72B9F-B78F-47D9-A8D3-6F70888C4559}"/>
              </a:ext>
            </a:extLst>
          </p:cNvPr>
          <p:cNvSpPr txBox="1"/>
          <p:nvPr/>
        </p:nvSpPr>
        <p:spPr>
          <a:xfrm>
            <a:off x="2341341" y="4105509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Molar mass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2379995C-3934-415A-A081-A1267574E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13296"/>
              </p:ext>
            </p:extLst>
          </p:nvPr>
        </p:nvGraphicFramePr>
        <p:xfrm>
          <a:off x="43688" y="53485"/>
          <a:ext cx="8890000" cy="21757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72147760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51080955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97185681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418089572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909215288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44645767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135554979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40077289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CO</a:t>
                      </a:r>
                      <a:r>
                        <a:rPr lang="en-US" sz="1600" baseline="-25000">
                          <a:effectLst/>
                        </a:rPr>
                        <a:t>2 </a:t>
                      </a:r>
                      <a:r>
                        <a:rPr lang="en-US" sz="1600">
                          <a:effectLst/>
                        </a:rPr>
                        <a:t>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C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 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 produced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Moles of H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 : H atoms in 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320909"/>
                  </a:ext>
                </a:extLst>
              </a:tr>
              <a:tr h="110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27.42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0.623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0.623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22.46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1.246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2.493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1: 4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CH</a:t>
                      </a:r>
                      <a:r>
                        <a:rPr lang="en-US" sz="2200" b="1" baseline="-25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200" b="1" baseline="-25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28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304926"/>
              </p:ext>
            </p:extLst>
          </p:nvPr>
        </p:nvGraphicFramePr>
        <p:xfrm>
          <a:off x="43688" y="92308"/>
          <a:ext cx="8890000" cy="16810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3164485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7389967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64009042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95454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4357206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542766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47597490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261743514"/>
                    </a:ext>
                  </a:extLst>
                </a:gridCol>
              </a:tblGrid>
              <a:tr h="832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Carbon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 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Hydrogen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Mass of C and H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987994"/>
                  </a:ext>
                </a:extLst>
              </a:tr>
              <a:tr h="389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19.10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0.434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11.73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1.302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741187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126871C-E8F2-4855-987E-B9C020B38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42"/>
          <a:stretch/>
        </p:blipFill>
        <p:spPr>
          <a:xfrm>
            <a:off x="0" y="1947063"/>
            <a:ext cx="9072550" cy="3358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A6471C-3288-4448-BC68-1B15A81BED29}"/>
              </a:ext>
            </a:extLst>
          </p:cNvPr>
          <p:cNvSpPr txBox="1"/>
          <p:nvPr/>
        </p:nvSpPr>
        <p:spPr>
          <a:xfrm>
            <a:off x="71450" y="2895206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19.10 g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DF95C5-0388-41F9-8F31-EFFE7AA7EB4A}"/>
                  </a:ext>
                </a:extLst>
              </p:cNvPr>
              <p:cNvSpPr txBox="1"/>
              <p:nvPr/>
            </p:nvSpPr>
            <p:spPr>
              <a:xfrm>
                <a:off x="2034101" y="3114270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DF95C5-0388-41F9-8F31-EFFE7AA7E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01" y="3114270"/>
                <a:ext cx="2349795" cy="466090"/>
              </a:xfrm>
              <a:prstGeom prst="rect">
                <a:avLst/>
              </a:prstGeom>
              <a:blipFill>
                <a:blip r:embed="rId3"/>
                <a:stretch>
                  <a:fillRect r="-1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824ADDB-B8DB-46C2-8CDB-A583A9F082D3}"/>
              </a:ext>
            </a:extLst>
          </p:cNvPr>
          <p:cNvSpPr txBox="1"/>
          <p:nvPr/>
        </p:nvSpPr>
        <p:spPr>
          <a:xfrm>
            <a:off x="2310547" y="3332297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44.01 g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6567C-581C-4F18-8634-F63EB89E0721}"/>
              </a:ext>
            </a:extLst>
          </p:cNvPr>
          <p:cNvSpPr txBox="1"/>
          <p:nvPr/>
        </p:nvSpPr>
        <p:spPr>
          <a:xfrm>
            <a:off x="2185140" y="2809077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0B6A3C-21B3-4DE4-B922-9FB679C2DEA1}"/>
                  </a:ext>
                </a:extLst>
              </p:cNvPr>
              <p:cNvSpPr txBox="1"/>
              <p:nvPr/>
            </p:nvSpPr>
            <p:spPr>
              <a:xfrm>
                <a:off x="4426975" y="3106114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0B6A3C-21B3-4DE4-B922-9FB679C2D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75" y="3106114"/>
                <a:ext cx="2349795" cy="466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DE595D4-C119-44EB-B839-CFC32A74E168}"/>
              </a:ext>
            </a:extLst>
          </p:cNvPr>
          <p:cNvSpPr txBox="1"/>
          <p:nvPr/>
        </p:nvSpPr>
        <p:spPr>
          <a:xfrm>
            <a:off x="4621094" y="3332297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5109CB-A5DC-4F45-86DC-186671BEB5B7}"/>
              </a:ext>
            </a:extLst>
          </p:cNvPr>
          <p:cNvSpPr txBox="1"/>
          <p:nvPr/>
        </p:nvSpPr>
        <p:spPr>
          <a:xfrm>
            <a:off x="4621094" y="2777369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D5FF60-89BE-42A7-8BF7-B71775A29224}"/>
              </a:ext>
            </a:extLst>
          </p:cNvPr>
          <p:cNvSpPr txBox="1"/>
          <p:nvPr/>
        </p:nvSpPr>
        <p:spPr>
          <a:xfrm>
            <a:off x="6634711" y="300144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0.434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F2B4-107E-4831-A701-BD10AA594F69}"/>
              </a:ext>
            </a:extLst>
          </p:cNvPr>
          <p:cNvSpPr txBox="1"/>
          <p:nvPr/>
        </p:nvSpPr>
        <p:spPr>
          <a:xfrm>
            <a:off x="71450" y="440877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11.73 g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CF7A7D-40B4-4DE6-AFA4-D4207B3E111B}"/>
                  </a:ext>
                </a:extLst>
              </p:cNvPr>
              <p:cNvSpPr txBox="1"/>
              <p:nvPr/>
            </p:nvSpPr>
            <p:spPr>
              <a:xfrm>
                <a:off x="2034101" y="4627842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CF7A7D-40B4-4DE6-AFA4-D4207B3E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01" y="4627842"/>
                <a:ext cx="2349795" cy="466090"/>
              </a:xfrm>
              <a:prstGeom prst="rect">
                <a:avLst/>
              </a:prstGeom>
              <a:blipFill>
                <a:blip r:embed="rId5"/>
                <a:stretch>
                  <a:fillRect r="-1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5005BD7-A4F6-4F8B-BB02-DD1405604DAC}"/>
              </a:ext>
            </a:extLst>
          </p:cNvPr>
          <p:cNvSpPr txBox="1"/>
          <p:nvPr/>
        </p:nvSpPr>
        <p:spPr>
          <a:xfrm>
            <a:off x="2310547" y="4845869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18.02 g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8F5D8B-A2D2-4E1D-9BEC-6A1472EE3576}"/>
              </a:ext>
            </a:extLst>
          </p:cNvPr>
          <p:cNvSpPr txBox="1"/>
          <p:nvPr/>
        </p:nvSpPr>
        <p:spPr>
          <a:xfrm>
            <a:off x="2185140" y="4322649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412865-A195-4540-9A01-C4FEFA098D11}"/>
                  </a:ext>
                </a:extLst>
              </p:cNvPr>
              <p:cNvSpPr txBox="1"/>
              <p:nvPr/>
            </p:nvSpPr>
            <p:spPr>
              <a:xfrm>
                <a:off x="4426975" y="4619686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412865-A195-4540-9A01-C4FEFA09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75" y="4619686"/>
                <a:ext cx="2349795" cy="466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3BFE145-738E-47C4-B4A1-7706F582C333}"/>
              </a:ext>
            </a:extLst>
          </p:cNvPr>
          <p:cNvSpPr txBox="1"/>
          <p:nvPr/>
        </p:nvSpPr>
        <p:spPr>
          <a:xfrm>
            <a:off x="4621094" y="4845869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9C7DE2-37F5-4489-BFFD-9C76EF142329}"/>
              </a:ext>
            </a:extLst>
          </p:cNvPr>
          <p:cNvSpPr txBox="1"/>
          <p:nvPr/>
        </p:nvSpPr>
        <p:spPr>
          <a:xfrm>
            <a:off x="4621094" y="4290941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36CF35-3089-44E9-B177-1D5EDF23136F}"/>
              </a:ext>
            </a:extLst>
          </p:cNvPr>
          <p:cNvSpPr txBox="1"/>
          <p:nvPr/>
        </p:nvSpPr>
        <p:spPr>
          <a:xfrm>
            <a:off x="6634711" y="4515020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1.302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3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295661"/>
              </p:ext>
            </p:extLst>
          </p:nvPr>
        </p:nvGraphicFramePr>
        <p:xfrm>
          <a:off x="43688" y="92308"/>
          <a:ext cx="8890000" cy="16810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3164485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7389967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64009042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95454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4357206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542766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47597490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261743514"/>
                    </a:ext>
                  </a:extLst>
                </a:gridCol>
              </a:tblGrid>
              <a:tr h="832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Carbon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 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Hydrogen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Mass of C and H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987994"/>
                  </a:ext>
                </a:extLst>
              </a:tr>
              <a:tr h="389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19.10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0.434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11.73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1.302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6.527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741187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F8F0406-AB90-47C9-BD2E-36FF2FCC1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1905000"/>
            <a:ext cx="91440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EA83F-23FD-4964-971E-F211EB377367}"/>
              </a:ext>
            </a:extLst>
          </p:cNvPr>
          <p:cNvSpPr txBox="1"/>
          <p:nvPr/>
        </p:nvSpPr>
        <p:spPr>
          <a:xfrm>
            <a:off x="248916" y="2600337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0.434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5D16D0-C0B2-4AC4-A1B4-05EF64C201D9}"/>
                  </a:ext>
                </a:extLst>
              </p:cNvPr>
              <p:cNvSpPr txBox="1"/>
              <p:nvPr/>
            </p:nvSpPr>
            <p:spPr>
              <a:xfrm>
                <a:off x="2222205" y="2832948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5D16D0-C0B2-4AC4-A1B4-05EF64C2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05" y="2832948"/>
                <a:ext cx="2349795" cy="466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66A0CED-0F73-4096-8640-331EDC68CAF6}"/>
              </a:ext>
            </a:extLst>
          </p:cNvPr>
          <p:cNvSpPr txBox="1"/>
          <p:nvPr/>
        </p:nvSpPr>
        <p:spPr>
          <a:xfrm>
            <a:off x="2488013" y="303742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39691-E35E-40B5-9960-24D5B8E2580F}"/>
              </a:ext>
            </a:extLst>
          </p:cNvPr>
          <p:cNvSpPr txBox="1"/>
          <p:nvPr/>
        </p:nvSpPr>
        <p:spPr>
          <a:xfrm>
            <a:off x="2362606" y="251420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12.01 g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C0E29-9A2A-44F7-90D8-CA357F9670B6}"/>
              </a:ext>
            </a:extLst>
          </p:cNvPr>
          <p:cNvSpPr txBox="1"/>
          <p:nvPr/>
        </p:nvSpPr>
        <p:spPr>
          <a:xfrm>
            <a:off x="4421068" y="2687235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=5.212 g C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0C464-6D82-43B1-95A7-8AF065005337}"/>
              </a:ext>
            </a:extLst>
          </p:cNvPr>
          <p:cNvSpPr txBox="1"/>
          <p:nvPr/>
        </p:nvSpPr>
        <p:spPr>
          <a:xfrm>
            <a:off x="167400" y="3942237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1.302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191554-9561-4779-8183-EE34B690AE0A}"/>
                  </a:ext>
                </a:extLst>
              </p:cNvPr>
              <p:cNvSpPr txBox="1"/>
              <p:nvPr/>
            </p:nvSpPr>
            <p:spPr>
              <a:xfrm>
                <a:off x="2140689" y="4174848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191554-9561-4779-8183-EE34B690A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89" y="4174848"/>
                <a:ext cx="2349795" cy="466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C07047B-78D0-4BA2-BFCF-6231A7B44F14}"/>
              </a:ext>
            </a:extLst>
          </p:cNvPr>
          <p:cNvSpPr txBox="1"/>
          <p:nvPr/>
        </p:nvSpPr>
        <p:spPr>
          <a:xfrm>
            <a:off x="2406497" y="437932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4FE198-DC22-449C-A692-BB11FE8F8391}"/>
              </a:ext>
            </a:extLst>
          </p:cNvPr>
          <p:cNvSpPr txBox="1"/>
          <p:nvPr/>
        </p:nvSpPr>
        <p:spPr>
          <a:xfrm>
            <a:off x="2406497" y="385610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1.01 g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D1BC63-D798-450A-9A30-29E18DFE3484}"/>
              </a:ext>
            </a:extLst>
          </p:cNvPr>
          <p:cNvSpPr txBox="1"/>
          <p:nvPr/>
        </p:nvSpPr>
        <p:spPr>
          <a:xfrm>
            <a:off x="4339552" y="4029135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=1.315 g 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F13B91-5204-4718-8A64-3E01E34E85C9}"/>
              </a:ext>
            </a:extLst>
          </p:cNvPr>
          <p:cNvSpPr txBox="1"/>
          <p:nvPr/>
        </p:nvSpPr>
        <p:spPr>
          <a:xfrm>
            <a:off x="6546920" y="3424009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=6.527 g C +H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7" grpId="0"/>
      <p:bldP spid="19" grpId="0"/>
      <p:bldP spid="20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82931"/>
              </p:ext>
            </p:extLst>
          </p:nvPr>
        </p:nvGraphicFramePr>
        <p:xfrm>
          <a:off x="43688" y="92308"/>
          <a:ext cx="8890000" cy="16810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1250">
                  <a:extLst>
                    <a:ext uri="{9D8B030D-6E8A-4147-A177-3AD203B41FA5}">
                      <a16:colId xmlns:a16="http://schemas.microsoft.com/office/drawing/2014/main" val="3164485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7389967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3640090427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95454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4357206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7542766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47597490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261743514"/>
                    </a:ext>
                  </a:extLst>
                </a:gridCol>
              </a:tblGrid>
              <a:tr h="832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CO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Carbon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 produced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Hydrogen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Mass of C and H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Moles of O atoms in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Empirical Formula of Unknown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987994"/>
                  </a:ext>
                </a:extLst>
              </a:tr>
              <a:tr h="389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19.10 g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0.434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11.73 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 1.302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6.527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3.473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741187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0EA8965-68A6-4D1D-A919-7CD27B20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61"/>
          <a:stretch/>
        </p:blipFill>
        <p:spPr>
          <a:xfrm>
            <a:off x="0" y="1946071"/>
            <a:ext cx="9123737" cy="288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EAE6D-5A38-4C32-B0A8-1B67361F959D}"/>
              </a:ext>
            </a:extLst>
          </p:cNvPr>
          <p:cNvSpPr txBox="1"/>
          <p:nvPr/>
        </p:nvSpPr>
        <p:spPr>
          <a:xfrm>
            <a:off x="702128" y="2597436"/>
            <a:ext cx="757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 g sample - 6.527 g C +H 		= 3.473 g 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A025B-D04A-42CA-8A74-D1133EDA0865}"/>
              </a:ext>
            </a:extLst>
          </p:cNvPr>
          <p:cNvSpPr txBox="1"/>
          <p:nvPr/>
        </p:nvSpPr>
        <p:spPr>
          <a:xfrm>
            <a:off x="167400" y="3942237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3.473 g 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4EB835-4421-46A9-9DA6-DAF95CCBC9C4}"/>
                  </a:ext>
                </a:extLst>
              </p:cNvPr>
              <p:cNvSpPr txBox="1"/>
              <p:nvPr/>
            </p:nvSpPr>
            <p:spPr>
              <a:xfrm>
                <a:off x="2140689" y="4174848"/>
                <a:ext cx="2349795" cy="46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4EB835-4421-46A9-9DA6-DAF95CCBC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89" y="4174848"/>
                <a:ext cx="2349795" cy="466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C6FB81D-C6B1-4425-AF68-F4047D6D9B1A}"/>
              </a:ext>
            </a:extLst>
          </p:cNvPr>
          <p:cNvSpPr txBox="1"/>
          <p:nvPr/>
        </p:nvSpPr>
        <p:spPr>
          <a:xfrm>
            <a:off x="2406497" y="437932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 g 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22F25-4131-4A58-BF61-D48313E41DC0}"/>
              </a:ext>
            </a:extLst>
          </p:cNvPr>
          <p:cNvSpPr txBox="1"/>
          <p:nvPr/>
        </p:nvSpPr>
        <p:spPr>
          <a:xfrm>
            <a:off x="2406497" y="3856108"/>
            <a:ext cx="26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30120-C983-4FE4-89A7-C5B179EB6A71}"/>
              </a:ext>
            </a:extLst>
          </p:cNvPr>
          <p:cNvSpPr txBox="1"/>
          <p:nvPr/>
        </p:nvSpPr>
        <p:spPr>
          <a:xfrm>
            <a:off x="4339552" y="4029135"/>
            <a:ext cx="33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=0.217 </a:t>
            </a:r>
            <a:r>
              <a:rPr lang="en-US" sz="2800" b="1" dirty="0" err="1">
                <a:solidFill>
                  <a:srgbClr val="FF0000"/>
                </a:solidFill>
              </a:rPr>
              <a:t>mol</a:t>
            </a:r>
            <a:r>
              <a:rPr lang="en-US" sz="2800" b="1" dirty="0">
                <a:solidFill>
                  <a:srgbClr val="FF0000"/>
                </a:solidFill>
              </a:rPr>
              <a:t> 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867</Words>
  <Application>Microsoft Office PowerPoint</Application>
  <PresentationFormat>On-screen Show (4:3)</PresentationFormat>
  <Paragraphs>253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Cambria Math</vt:lpstr>
      <vt:lpstr>Gill Sans MT</vt:lpstr>
      <vt:lpstr>Times New Roman</vt:lpstr>
      <vt:lpstr>Verdana</vt:lpstr>
      <vt:lpstr>Wingdings 2</vt:lpstr>
      <vt:lpstr>Solstice</vt:lpstr>
      <vt:lpstr>AP Chem</vt:lpstr>
      <vt:lpstr>EF/MF HW Answers</vt:lpstr>
      <vt:lpstr>Combustion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Combustion Analysis Practice Problems</vt:lpstr>
      <vt:lpstr>Stoichiometry Review</vt:lpstr>
      <vt:lpstr>PowerPoint Presentation</vt:lpstr>
      <vt:lpstr>PowerPoint Presentation</vt:lpstr>
      <vt:lpstr>Add to note sheet:</vt:lpstr>
      <vt:lpstr>PowerPoint Presentation</vt:lpstr>
      <vt:lpstr>Theoretical Yield, Limiting Reactant Practice</vt:lpstr>
      <vt:lpstr>Formula for Molarity (M)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</dc:title>
  <dc:creator>Karen Ye</dc:creator>
  <cp:lastModifiedBy>Miller School</cp:lastModifiedBy>
  <cp:revision>17</cp:revision>
  <dcterms:created xsi:type="dcterms:W3CDTF">2017-09-04T13:30:01Z</dcterms:created>
  <dcterms:modified xsi:type="dcterms:W3CDTF">2018-09-06T13:39:28Z</dcterms:modified>
</cp:coreProperties>
</file>