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6" r:id="rId2"/>
    <p:sldId id="265" r:id="rId3"/>
    <p:sldId id="257" r:id="rId4"/>
    <p:sldId id="258" r:id="rId5"/>
    <p:sldId id="287" r:id="rId6"/>
    <p:sldId id="288" r:id="rId7"/>
    <p:sldId id="289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39" d="100"/>
          <a:sy n="39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00569-27BE-416F-92E5-B159CFDFEDA1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86EED-AD35-4746-8CE3-7E365E3DE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28.32</a:t>
            </a:r>
            <a:r>
              <a:rPr lang="en-US" baseline="0" dirty="0" smtClean="0"/>
              <a:t> cm, 122.61 cm, 63.9 cm, 77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CC44B-D2E7-4453-BBE2-EEA141A989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160 cm3, 33 m3, 7.895 cm2, 0.263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CC44B-D2E7-4453-BBE2-EEA141A989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4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9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3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1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3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2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9/5/2017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38100"/>
            <a:ext cx="7498080" cy="1143000"/>
          </a:xfrm>
        </p:spPr>
        <p:txBody>
          <a:bodyPr/>
          <a:lstStyle/>
          <a:p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181100"/>
            <a:ext cx="7930388" cy="4800600"/>
          </a:xfrm>
        </p:spPr>
        <p:txBody>
          <a:bodyPr/>
          <a:lstStyle/>
          <a:p>
            <a:r>
              <a:rPr lang="en-US" dirty="0" smtClean="0"/>
              <a:t>Turn in </a:t>
            </a:r>
            <a:r>
              <a:rPr lang="en-US" dirty="0"/>
              <a:t>U</a:t>
            </a:r>
            <a:r>
              <a:rPr lang="en-US" dirty="0" smtClean="0"/>
              <a:t>nit Conversions Mini-Lab if you did not do so on Friday. </a:t>
            </a:r>
          </a:p>
          <a:p>
            <a:r>
              <a:rPr lang="en-US" dirty="0" smtClean="0"/>
              <a:t>Work </a:t>
            </a:r>
            <a:r>
              <a:rPr lang="en-US" dirty="0" smtClean="0"/>
              <a:t>on Unit Conversions Do Now</a:t>
            </a:r>
          </a:p>
          <a:p>
            <a:r>
              <a:rPr lang="en-US" dirty="0" smtClean="0"/>
              <a:t>Today: Measurement &amp; Significant Figures</a:t>
            </a:r>
          </a:p>
          <a:p>
            <a:r>
              <a:rPr lang="en-US" dirty="0" smtClean="0"/>
              <a:t>Unit 1 Test </a:t>
            </a:r>
            <a:r>
              <a:rPr lang="en-US" b="1" dirty="0" smtClean="0"/>
              <a:t>Wed 9/13 (A), </a:t>
            </a:r>
            <a:r>
              <a:rPr lang="en-US" b="1" dirty="0" err="1" smtClean="0"/>
              <a:t>Th</a:t>
            </a:r>
            <a:r>
              <a:rPr lang="en-US" b="1" dirty="0" smtClean="0"/>
              <a:t> 9/14 (B)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56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2" y="2416547"/>
            <a:ext cx="3438502" cy="117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Ex: Convert 1609 meters into kilometers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" b="50000"/>
          <a:stretch/>
        </p:blipFill>
        <p:spPr bwMode="auto">
          <a:xfrm>
            <a:off x="-36393" y="1000124"/>
            <a:ext cx="9180394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76400" y="2667002"/>
            <a:ext cx="540224" cy="5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49580" y="3070302"/>
            <a:ext cx="540224" cy="516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49600" y="609600"/>
            <a:ext cx="2133600" cy="127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32500" y="609600"/>
            <a:ext cx="17653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00592" y="2563339"/>
            <a:ext cx="838200" cy="386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546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dirty="0"/>
              <a:t>Ex: Convert 1609 meters into kilometers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73" y="624558"/>
            <a:ext cx="5747666" cy="2393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5" y="3018226"/>
            <a:ext cx="5191259" cy="40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Ex: Convert 1609 meters into kilometers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03" y="896155"/>
            <a:ext cx="9265170" cy="30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88" t="24305" r="25500" b="35417"/>
          <a:stretch/>
        </p:blipFill>
        <p:spPr>
          <a:xfrm>
            <a:off x="0" y="419100"/>
            <a:ext cx="9250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63" y="13855"/>
            <a:ext cx="844961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/>
              </a:rPr>
              <a:t>Measurement</a:t>
            </a:r>
            <a:r>
              <a:rPr lang="en-US" sz="2800" b="1" dirty="0">
                <a:effectLst/>
              </a:rPr>
              <a:t>: </a:t>
            </a:r>
            <a:r>
              <a:rPr lang="en-US" sz="2800" dirty="0">
                <a:effectLst/>
              </a:rPr>
              <a:t>When using tools with graduated “tick marks”, you should </a:t>
            </a:r>
            <a:r>
              <a:rPr lang="en-US" sz="2800" b="1" u="sng" dirty="0" smtClean="0">
                <a:solidFill>
                  <a:srgbClr val="FF0000"/>
                </a:solidFill>
                <a:effectLst/>
              </a:rPr>
              <a:t>estimate one decimal place beyond the value of the smallest tick mark</a:t>
            </a:r>
            <a:r>
              <a:rPr lang="en-US" sz="2800" dirty="0" smtClean="0">
                <a:effectLst/>
              </a:rPr>
              <a:t>! 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" b="53691"/>
          <a:stretch/>
        </p:blipFill>
        <p:spPr bwMode="auto">
          <a:xfrm>
            <a:off x="0" y="1235762"/>
            <a:ext cx="9081654" cy="26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1682" y="195428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0.7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518" y="3931623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Each tick mark represents 1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106" y="4414391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round to nearest 0.1 cm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6" r="-1139"/>
          <a:stretch/>
        </p:blipFill>
        <p:spPr bwMode="auto">
          <a:xfrm>
            <a:off x="0" y="-83576"/>
            <a:ext cx="9227127" cy="303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4372" y="2979177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Each tick mark represents 0.1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482" y="3502397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round to nearest 0.01 cm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855"/>
            <a:ext cx="8153400" cy="4800600"/>
          </a:xfrm>
        </p:spPr>
        <p:txBody>
          <a:bodyPr/>
          <a:lstStyle/>
          <a:p>
            <a:r>
              <a:rPr lang="en-US" sz="2800" b="1" dirty="0"/>
              <a:t>Reading Graduated Cylinders: </a:t>
            </a:r>
            <a:endParaRPr lang="en-US" sz="2800" dirty="0"/>
          </a:p>
          <a:p>
            <a:pPr lvl="1"/>
            <a:r>
              <a:rPr lang="en-US" sz="2400" dirty="0"/>
              <a:t>Liquids form a curved surface when in graduated cylinders. As a standard, you should read the liquid level from the </a:t>
            </a:r>
            <a:r>
              <a:rPr lang="en-US" b="1" u="sng" dirty="0">
                <a:solidFill>
                  <a:srgbClr val="FF0000"/>
                </a:solidFill>
              </a:rPr>
              <a:t>bottom of the meniscus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4953000" cy="428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573" t="36111" r="13824" b="22808"/>
          <a:stretch/>
        </p:blipFill>
        <p:spPr bwMode="auto">
          <a:xfrm>
            <a:off x="0" y="971205"/>
            <a:ext cx="9144000" cy="3639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16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82" y="-152400"/>
            <a:ext cx="611505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462" y="750306"/>
            <a:ext cx="8166538" cy="4800600"/>
          </a:xfrm>
        </p:spPr>
        <p:txBody>
          <a:bodyPr/>
          <a:lstStyle/>
          <a:p>
            <a:r>
              <a:rPr lang="en-US" dirty="0"/>
              <a:t>100 m dash </a:t>
            </a:r>
            <a:r>
              <a:rPr lang="en-US" dirty="0" smtClean="0"/>
              <a:t>1912 record: </a:t>
            </a:r>
            <a:r>
              <a:rPr lang="en-US" dirty="0"/>
              <a:t>10</a:t>
            </a:r>
            <a:r>
              <a:rPr lang="en-US" b="1" u="sng" dirty="0"/>
              <a:t>.6</a:t>
            </a:r>
            <a:r>
              <a:rPr lang="en-US" u="sng" dirty="0"/>
              <a:t> </a:t>
            </a:r>
            <a:r>
              <a:rPr lang="en-US" dirty="0" smtClean="0"/>
              <a:t>seconds</a:t>
            </a:r>
          </a:p>
          <a:p>
            <a:endParaRPr lang="en-US" dirty="0" smtClean="0"/>
          </a:p>
          <a:p>
            <a:r>
              <a:rPr lang="en-US" dirty="0" smtClean="0"/>
              <a:t>Usain </a:t>
            </a:r>
            <a:r>
              <a:rPr lang="en-US" dirty="0"/>
              <a:t>Bolt 100 m dash: 9</a:t>
            </a:r>
            <a:r>
              <a:rPr lang="en-US" u="sng" dirty="0"/>
              <a:t>.</a:t>
            </a:r>
            <a:r>
              <a:rPr lang="en-US" b="1" u="sng" dirty="0"/>
              <a:t>58</a:t>
            </a:r>
            <a:r>
              <a:rPr lang="en-US" dirty="0"/>
              <a:t> seconds</a:t>
            </a:r>
          </a:p>
          <a:p>
            <a:endParaRPr lang="en-US" dirty="0"/>
          </a:p>
        </p:txBody>
      </p:sp>
      <p:pic>
        <p:nvPicPr>
          <p:cNvPr id="2050" name="Picture 2" descr="http://s.hswstatic.com/gif/olympic-timing-tra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r="-367"/>
          <a:stretch/>
        </p:blipFill>
        <p:spPr bwMode="auto">
          <a:xfrm>
            <a:off x="4933637" y="2664673"/>
            <a:ext cx="3823997" cy="37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k.picdn.net/shutterstock/videos/2467949/preview/stock-footage-hand-starting-up-a-stopwat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 b="-357"/>
          <a:stretch/>
        </p:blipFill>
        <p:spPr bwMode="auto">
          <a:xfrm>
            <a:off x="373487" y="2785592"/>
            <a:ext cx="2689538" cy="21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7315" y="-242996"/>
            <a:ext cx="611505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3080" y="914400"/>
            <a:ext cx="8140919" cy="4800600"/>
          </a:xfrm>
        </p:spPr>
        <p:txBody>
          <a:bodyPr/>
          <a:lstStyle/>
          <a:p>
            <a:r>
              <a:rPr lang="en-US" dirty="0" smtClean="0"/>
              <a:t>Michael Phelps 100 m butterfly: </a:t>
            </a:r>
          </a:p>
          <a:p>
            <a:pPr lvl="1"/>
            <a:r>
              <a:rPr lang="en-US" dirty="0" smtClean="0"/>
              <a:t>50.58 seconds—beats 2</a:t>
            </a:r>
            <a:r>
              <a:rPr lang="en-US" baseline="30000" dirty="0" smtClean="0"/>
              <a:t>nd</a:t>
            </a:r>
            <a:r>
              <a:rPr lang="en-US" dirty="0" smtClean="0"/>
              <a:t> place </a:t>
            </a:r>
            <a:r>
              <a:rPr lang="en-US" dirty="0" err="1" smtClean="0"/>
              <a:t>Milorad</a:t>
            </a:r>
            <a:r>
              <a:rPr lang="en-US" dirty="0" smtClean="0"/>
              <a:t> </a:t>
            </a:r>
            <a:r>
              <a:rPr lang="en-US" dirty="0" err="1" smtClean="0"/>
              <a:t>Cavic</a:t>
            </a:r>
            <a:r>
              <a:rPr lang="en-US" dirty="0" smtClean="0"/>
              <a:t> by </a:t>
            </a:r>
            <a:r>
              <a:rPr lang="en-US" b="1" dirty="0" smtClean="0"/>
              <a:t>0.01 seconds</a:t>
            </a:r>
            <a:r>
              <a:rPr lang="en-US" dirty="0" smtClean="0"/>
              <a:t>!</a:t>
            </a:r>
          </a:p>
        </p:txBody>
      </p:sp>
      <p:pic>
        <p:nvPicPr>
          <p:cNvPr id="1026" name="Picture 2" descr="http://i.cdn.turner.com/si/multimedia/photo_gallery/0808/phelps.gold.medal.swims/images/Gold.No.7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09" y="2459864"/>
            <a:ext cx="5632710" cy="41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Conversions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8348 km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$21.98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90.48 weeks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0.746 kg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$56.25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6" y="-176123"/>
            <a:ext cx="749808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1521" y="3412901"/>
            <a:ext cx="8062174" cy="2990045"/>
          </a:xfrm>
        </p:spPr>
        <p:txBody>
          <a:bodyPr/>
          <a:lstStyle/>
          <a:p>
            <a:r>
              <a:rPr lang="en-US" dirty="0" smtClean="0"/>
              <a:t>Different people may report a different measurement when estimating the last digit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567" r="29571"/>
          <a:stretch/>
        </p:blipFill>
        <p:spPr>
          <a:xfrm>
            <a:off x="901521" y="773212"/>
            <a:ext cx="8242479" cy="162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543" t="1088" r="2419" b="58698"/>
          <a:stretch/>
        </p:blipFill>
        <p:spPr>
          <a:xfrm>
            <a:off x="5938682" y="2202285"/>
            <a:ext cx="2947585" cy="121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961" y="999805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788" y="999805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983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44" y="-145473"/>
            <a:ext cx="749808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844" y="872836"/>
            <a:ext cx="8207156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each measurement, there is a degree of uncertainty/estimation beyond the markings</a:t>
            </a:r>
          </a:p>
          <a:p>
            <a:r>
              <a:rPr lang="en-US" sz="2400" dirty="0" smtClean="0"/>
              <a:t>The last digit in a measurement is called the uncertain digit</a:t>
            </a:r>
          </a:p>
          <a:p>
            <a:r>
              <a:rPr lang="en-US" dirty="0" smtClean="0"/>
              <a:t>Significant figures include</a:t>
            </a:r>
            <a:br>
              <a:rPr lang="en-US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all measured digits + the uncertain digit</a:t>
            </a:r>
          </a:p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more</a:t>
            </a:r>
            <a:r>
              <a:rPr lang="en-US" b="1" dirty="0" smtClean="0"/>
              <a:t> </a:t>
            </a:r>
            <a:r>
              <a:rPr lang="en-US" dirty="0" smtClean="0"/>
              <a:t>significant figures, the </a:t>
            </a:r>
            <a:r>
              <a:rPr lang="en-US" b="1" u="sng" dirty="0" smtClean="0">
                <a:solidFill>
                  <a:srgbClr val="FF0000"/>
                </a:solidFill>
              </a:rPr>
              <a:t>more </a:t>
            </a:r>
            <a:r>
              <a:rPr lang="en-US" dirty="0" smtClean="0"/>
              <a:t>precise the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8" y="-277155"/>
            <a:ext cx="8134061" cy="1143000"/>
          </a:xfrm>
        </p:spPr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8" y="896007"/>
            <a:ext cx="8134061" cy="480060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b="1" u="sng" dirty="0" smtClean="0">
                <a:solidFill>
                  <a:srgbClr val="FF0000"/>
                </a:solidFill>
              </a:rPr>
              <a:t>non-zero numbers </a:t>
            </a:r>
            <a:r>
              <a:rPr lang="en-US" dirty="0" smtClean="0"/>
              <a:t>are</a:t>
            </a:r>
            <a:r>
              <a:rPr lang="en-US" b="1" dirty="0" smtClean="0"/>
              <a:t> ALWAYS </a:t>
            </a:r>
            <a:r>
              <a:rPr lang="en-US" dirty="0" smtClean="0"/>
              <a:t>significant</a:t>
            </a:r>
          </a:p>
          <a:p>
            <a:pPr lvl="1"/>
            <a:r>
              <a:rPr lang="en-US" dirty="0" smtClean="0"/>
              <a:t>15=2 sig figs</a:t>
            </a:r>
          </a:p>
          <a:p>
            <a:pPr lvl="1"/>
            <a:r>
              <a:rPr lang="en-US" dirty="0" smtClean="0"/>
              <a:t>145=3 sig figs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8" y="-229859"/>
            <a:ext cx="8134061" cy="1143000"/>
          </a:xfrm>
        </p:spPr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8" y="943303"/>
            <a:ext cx="8134061" cy="4800600"/>
          </a:xfrm>
        </p:spPr>
        <p:txBody>
          <a:bodyPr/>
          <a:lstStyle/>
          <a:p>
            <a:r>
              <a:rPr lang="en-US" dirty="0"/>
              <a:t>Zeros between nonzero digits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u="sng" dirty="0">
                <a:solidFill>
                  <a:srgbClr val="FF0000"/>
                </a:solidFill>
              </a:rPr>
              <a:t>squished zeros)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 </a:t>
            </a:r>
            <a:r>
              <a:rPr lang="en-US" b="1" dirty="0"/>
              <a:t>ALWAYS</a:t>
            </a:r>
            <a:r>
              <a:rPr lang="en-US" dirty="0"/>
              <a:t> significant</a:t>
            </a:r>
          </a:p>
          <a:p>
            <a:pPr lvl="1"/>
            <a:r>
              <a:rPr lang="en-US" dirty="0"/>
              <a:t>105=3 sig figs</a:t>
            </a:r>
          </a:p>
          <a:p>
            <a:pPr lvl="1"/>
            <a:r>
              <a:rPr lang="en-US" dirty="0"/>
              <a:t>5005=4 sig figs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zeros to the left of the first </a:t>
            </a:r>
            <a:br>
              <a:rPr lang="en-US" dirty="0"/>
            </a:br>
            <a:r>
              <a:rPr lang="en-US" dirty="0"/>
              <a:t>nonzero are NOT significant</a:t>
            </a:r>
          </a:p>
          <a:p>
            <a:pPr lvl="1"/>
            <a:r>
              <a:rPr lang="en-US" dirty="0"/>
              <a:t>0.0005=1 sig fig</a:t>
            </a:r>
          </a:p>
          <a:p>
            <a:pPr lvl="1"/>
            <a:r>
              <a:rPr lang="en-US" dirty="0"/>
              <a:t>0.0505=3 sig figs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16" y="-152400"/>
            <a:ext cx="8156684" cy="1143000"/>
          </a:xfrm>
        </p:spPr>
        <p:txBody>
          <a:bodyPr/>
          <a:lstStyle/>
          <a:p>
            <a:r>
              <a:rPr lang="en-US" dirty="0" smtClean="0"/>
              <a:t>Sig Fig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16" y="1020762"/>
            <a:ext cx="8156684" cy="4800600"/>
          </a:xfrm>
        </p:spPr>
        <p:txBody>
          <a:bodyPr>
            <a:normAutofit/>
          </a:bodyPr>
          <a:lstStyle/>
          <a:p>
            <a:r>
              <a:rPr lang="en-US" dirty="0"/>
              <a:t>If there is a </a:t>
            </a:r>
            <a:r>
              <a:rPr lang="en-US" b="1" u="sng" dirty="0">
                <a:solidFill>
                  <a:srgbClr val="FF0000"/>
                </a:solidFill>
              </a:rPr>
              <a:t>decimal point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FF0000"/>
                </a:solidFill>
              </a:rPr>
              <a:t>0’s at the end of the number</a:t>
            </a:r>
            <a:r>
              <a:rPr lang="en-US" dirty="0"/>
              <a:t> DO count</a:t>
            </a:r>
          </a:p>
          <a:p>
            <a:pPr lvl="1"/>
            <a:r>
              <a:rPr lang="en-US" dirty="0"/>
              <a:t>9010.0 = 5 sig figs</a:t>
            </a:r>
          </a:p>
          <a:p>
            <a:r>
              <a:rPr lang="en-US" dirty="0" smtClean="0"/>
              <a:t>If there is </a:t>
            </a:r>
            <a:r>
              <a:rPr lang="en-US" b="1" u="sng" dirty="0" smtClean="0">
                <a:solidFill>
                  <a:srgbClr val="FF0000"/>
                </a:solidFill>
              </a:rPr>
              <a:t>no decimal point</a:t>
            </a:r>
            <a:r>
              <a:rPr lang="en-US" dirty="0" smtClean="0"/>
              <a:t>, the 0’s at the end of the number DO NOT count!</a:t>
            </a:r>
          </a:p>
          <a:p>
            <a:pPr lvl="1"/>
            <a:r>
              <a:rPr lang="en-US" dirty="0" smtClean="0"/>
              <a:t>91010 = 4 sig figs</a:t>
            </a:r>
          </a:p>
          <a:p>
            <a:r>
              <a:rPr lang="en-US" dirty="0" smtClean="0"/>
              <a:t>For scientific notation, only count the sig figs for the decimal part (not the x 10</a:t>
            </a:r>
            <a:r>
              <a:rPr lang="en-US" baseline="30000" dirty="0" smtClean="0"/>
              <a:t>x</a:t>
            </a:r>
            <a:r>
              <a:rPr lang="en-US" dirty="0" smtClean="0"/>
              <a:t> part)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96" y="0"/>
            <a:ext cx="66746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Pacific-Atlantic Method for Counting Significant Figures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 t="5260" r="1631" b="65458"/>
          <a:stretch/>
        </p:blipFill>
        <p:spPr bwMode="auto">
          <a:xfrm>
            <a:off x="0" y="2"/>
            <a:ext cx="2306296" cy="17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71550" y="1681655"/>
            <a:ext cx="803056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</a:pPr>
            <a:r>
              <a:rPr lang="en-US" sz="2800" dirty="0">
                <a:solidFill>
                  <a:prstClr val="black"/>
                </a:solidFill>
              </a:rPr>
              <a:t>If the decimal point is </a:t>
            </a:r>
            <a:r>
              <a:rPr lang="en-US" sz="2800" b="1" u="sng" dirty="0">
                <a:solidFill>
                  <a:srgbClr val="FF0000"/>
                </a:solidFill>
              </a:rPr>
              <a:t>present</a:t>
            </a:r>
            <a:r>
              <a:rPr lang="en-US" sz="2800" dirty="0">
                <a:solidFill>
                  <a:prstClr val="black"/>
                </a:solidFill>
              </a:rPr>
              <a:t>, start counting digits from the </a:t>
            </a:r>
            <a:r>
              <a:rPr lang="en-US" sz="2800" b="1" u="sng" dirty="0">
                <a:solidFill>
                  <a:srgbClr val="FF0000"/>
                </a:solidFill>
              </a:rPr>
              <a:t>Pacific (left) side</a:t>
            </a:r>
            <a:r>
              <a:rPr lang="en-US" sz="2800" dirty="0">
                <a:solidFill>
                  <a:prstClr val="black"/>
                </a:solidFill>
              </a:rPr>
              <a:t>, starting with the first non-zero digit</a:t>
            </a:r>
          </a:p>
          <a:p>
            <a:pPr marL="82296" indent="0">
              <a:buClr>
                <a:srgbClr val="3891A7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buClr>
                <a:srgbClr val="3891A7"/>
              </a:buClr>
            </a:pPr>
            <a:r>
              <a:rPr lang="en-US" sz="2800" dirty="0">
                <a:solidFill>
                  <a:prstClr val="black"/>
                </a:solidFill>
              </a:rPr>
              <a:t>If the decimal point is </a:t>
            </a:r>
            <a:r>
              <a:rPr lang="en-US" sz="2800" b="1" u="sng" dirty="0">
                <a:solidFill>
                  <a:srgbClr val="FF0000"/>
                </a:solidFill>
              </a:rPr>
              <a:t>absent</a:t>
            </a:r>
            <a:r>
              <a:rPr lang="en-US" sz="2800" dirty="0">
                <a:solidFill>
                  <a:prstClr val="black"/>
                </a:solidFill>
              </a:rPr>
              <a:t>, start counting digits from the </a:t>
            </a:r>
            <a:r>
              <a:rPr lang="en-US" sz="2800" b="1" u="sng" dirty="0">
                <a:solidFill>
                  <a:srgbClr val="FF0000"/>
                </a:solidFill>
              </a:rPr>
              <a:t>Atlantic (right) side</a:t>
            </a:r>
            <a:r>
              <a:rPr lang="en-US" sz="2800" dirty="0">
                <a:solidFill>
                  <a:prstClr val="black"/>
                </a:solidFill>
              </a:rPr>
              <a:t>, starting with the first nonzero digit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t="41049" r="22276" b="45553"/>
          <a:stretch/>
        </p:blipFill>
        <p:spPr bwMode="auto">
          <a:xfrm>
            <a:off x="4943477" y="2667000"/>
            <a:ext cx="3154199" cy="83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t="62714" r="25481" b="24458"/>
          <a:stretch/>
        </p:blipFill>
        <p:spPr bwMode="auto">
          <a:xfrm>
            <a:off x="4715110" y="4931979"/>
            <a:ext cx="3610928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34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17" y="-277153"/>
            <a:ext cx="7498080" cy="1143000"/>
          </a:xfrm>
        </p:spPr>
        <p:txBody>
          <a:bodyPr/>
          <a:lstStyle/>
          <a:p>
            <a:r>
              <a:rPr lang="en-US" dirty="0" smtClean="0"/>
              <a:t>How Many Sig Figs?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59" y="785628"/>
            <a:ext cx="8119241" cy="52578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en-US" dirty="0" smtClean="0"/>
              <a:t>1234   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0.023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890  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91010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9010.0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1090.0010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0.00120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3.4 x 10</a:t>
            </a:r>
            <a:r>
              <a:rPr lang="en-US" baseline="30000" dirty="0" smtClean="0"/>
              <a:t>4 </a:t>
            </a:r>
            <a:r>
              <a:rPr lang="en-US" dirty="0" smtClean="0"/>
              <a:t>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9.0 x 10</a:t>
            </a:r>
            <a:r>
              <a:rPr lang="en-US" baseline="30000" dirty="0" smtClean="0"/>
              <a:t>3</a:t>
            </a:r>
            <a:r>
              <a:rPr lang="en-US" dirty="0" smtClean="0"/>
              <a:t> 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9.010 x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402470" y="7094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8838" y="1179042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8838" y="164865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8838" y="21572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6072" y="26906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0657" y="315979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7644" y="362985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4907" y="4147766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066" y="45956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3793" y="51290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41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61" y="-358464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with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14" y="784536"/>
            <a:ext cx="8346583" cy="4800600"/>
          </a:xfrm>
        </p:spPr>
        <p:txBody>
          <a:bodyPr/>
          <a:lstStyle/>
          <a:p>
            <a:r>
              <a:rPr lang="en-US" b="1" dirty="0"/>
              <a:t>Adding and Subtracting: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Count </a:t>
            </a:r>
            <a:r>
              <a:rPr lang="en-US" dirty="0"/>
              <a:t>the number of </a:t>
            </a:r>
            <a:r>
              <a:rPr lang="en-US" b="1" u="sng" dirty="0" smtClean="0">
                <a:solidFill>
                  <a:srgbClr val="FF0000"/>
                </a:solidFill>
              </a:rPr>
              <a:t>decimal places</a:t>
            </a:r>
            <a:r>
              <a:rPr lang="en-US" dirty="0" smtClean="0"/>
              <a:t>  for each measurement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n-US" dirty="0" smtClean="0"/>
              <a:t>Round </a:t>
            </a:r>
            <a:r>
              <a:rPr lang="en-US" dirty="0"/>
              <a:t>the final answer to the </a:t>
            </a:r>
            <a:r>
              <a:rPr lang="en-US" b="1" u="sng" dirty="0" smtClean="0">
                <a:solidFill>
                  <a:srgbClr val="FF0000"/>
                </a:solidFill>
              </a:rPr>
              <a:t>lowest number of decimal places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213" t="41111" r="61542" b="37531"/>
          <a:stretch/>
        </p:blipFill>
        <p:spPr>
          <a:xfrm>
            <a:off x="797414" y="3309684"/>
            <a:ext cx="8304755" cy="32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6260" y="735188"/>
            <a:ext cx="280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28.316 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1406" y="754385"/>
            <a:ext cx="202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28.32 cm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999096" y="-1"/>
          <a:ext cx="8054751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95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003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Original Problem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Raw Answer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Final Answer w/ Proper Sig Figs and Units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3.482 cm + 8.51 cm + 16.324 cm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48.0032 g + 9.17 g + 65.4321 g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 cm - 16.532 cm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106.5mL - 30. mL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with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/>
              <a:t>Multiplying and Dividing: </a:t>
            </a:r>
            <a:endParaRPr lang="en-US" b="1" dirty="0" smtClean="0"/>
          </a:p>
          <a:p>
            <a:r>
              <a:rPr lang="en-US" dirty="0" smtClean="0"/>
              <a:t>Count </a:t>
            </a:r>
            <a:r>
              <a:rPr lang="en-US" dirty="0"/>
              <a:t>the number of </a:t>
            </a:r>
            <a:r>
              <a:rPr lang="en-US" b="1" u="sng" dirty="0" smtClean="0">
                <a:solidFill>
                  <a:srgbClr val="FF0000"/>
                </a:solidFill>
              </a:rPr>
              <a:t>significant figures</a:t>
            </a:r>
            <a:r>
              <a:rPr lang="en-US" dirty="0" smtClean="0"/>
              <a:t> for each measurement </a:t>
            </a:r>
          </a:p>
          <a:p>
            <a:r>
              <a:rPr lang="en-US" dirty="0" smtClean="0"/>
              <a:t>Round </a:t>
            </a:r>
            <a:r>
              <a:rPr lang="en-US" dirty="0"/>
              <a:t>the final answer to the </a:t>
            </a:r>
            <a:r>
              <a:rPr lang="en-US" b="1" u="sng" dirty="0" smtClean="0">
                <a:solidFill>
                  <a:srgbClr val="FF0000"/>
                </a:solidFill>
              </a:rPr>
              <a:t>lowest number of significant figures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15" t="49076" r="56631" b="31558"/>
          <a:stretch/>
        </p:blipFill>
        <p:spPr>
          <a:xfrm>
            <a:off x="257576" y="3804634"/>
            <a:ext cx="8766757" cy="28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90945"/>
            <a:ext cx="7498080" cy="1143000"/>
          </a:xfrm>
        </p:spPr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33303"/>
            <a:ext cx="79552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/>
              <a:t>*Unit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dirty="0"/>
              <a:t>any standard that is used for </a:t>
            </a:r>
            <a:r>
              <a:rPr lang="en-US" b="1" u="sng" dirty="0" smtClean="0">
                <a:solidFill>
                  <a:srgbClr val="FF0000"/>
                </a:solidFill>
              </a:rPr>
              <a:t>comparison </a:t>
            </a:r>
            <a:r>
              <a:rPr lang="en-US" b="1" u="sng" dirty="0">
                <a:solidFill>
                  <a:srgbClr val="FF0000"/>
                </a:solidFill>
              </a:rPr>
              <a:t>in numbers or </a:t>
            </a:r>
            <a:r>
              <a:rPr lang="en-US" b="1" u="sng" dirty="0" smtClean="0">
                <a:solidFill>
                  <a:srgbClr val="FF0000"/>
                </a:solidFill>
              </a:rPr>
              <a:t>measurement</a:t>
            </a:r>
          </a:p>
          <a:p>
            <a:pPr marL="82296" indent="0">
              <a:buNone/>
            </a:pPr>
            <a:endParaRPr lang="en-US" b="1" u="sng" dirty="0" smtClean="0"/>
          </a:p>
          <a:p>
            <a:pPr marL="82296" indent="0">
              <a:buNone/>
            </a:pPr>
            <a:r>
              <a:rPr lang="en-US" dirty="0" smtClean="0"/>
              <a:t>Whenever </a:t>
            </a:r>
            <a:r>
              <a:rPr lang="en-US" dirty="0"/>
              <a:t>you report a measurement, you report </a:t>
            </a:r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FF0000"/>
                </a:solidFill>
              </a:rPr>
              <a:t>number</a:t>
            </a:r>
            <a:r>
              <a:rPr lang="en-US" b="1" dirty="0" smtClean="0"/>
              <a:t> </a:t>
            </a:r>
            <a:r>
              <a:rPr lang="en-US" dirty="0" smtClean="0"/>
              <a:t>followed </a:t>
            </a:r>
            <a:r>
              <a:rPr lang="en-US" dirty="0"/>
              <a:t>by the </a:t>
            </a:r>
            <a:r>
              <a:rPr lang="en-US" b="1" u="sng" dirty="0" smtClean="0">
                <a:solidFill>
                  <a:srgbClr val="FF0000"/>
                </a:solidFill>
              </a:rPr>
              <a:t>unit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31150" r="63300" b="54167"/>
          <a:stretch/>
        </p:blipFill>
        <p:spPr bwMode="auto">
          <a:xfrm>
            <a:off x="2770038" y="3948484"/>
            <a:ext cx="46461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3087" y="4457968"/>
            <a:ext cx="2514601" cy="1319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4614" y="4457968"/>
            <a:ext cx="1905000" cy="1319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511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6795" y="2243857"/>
            <a:ext cx="28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32.61236 m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4541" y="2243856"/>
            <a:ext cx="28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33 m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33235" y="85431"/>
          <a:ext cx="811076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97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3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Original Problem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Raw Answer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Final Answer w/ Proper Sig Figs and Units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 cm × 1.6 cm × 2.12 cm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 m × 4.0 m ×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0.9823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64.34 cm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÷ 8.149 cm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 mm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÷ 18.71 mm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 Figs Exit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stations. </a:t>
            </a:r>
            <a:endParaRPr lang="en-US" dirty="0" smtClean="0"/>
          </a:p>
          <a:p>
            <a:pPr lvl="1"/>
            <a:r>
              <a:rPr lang="en-US" dirty="0" smtClean="0"/>
              <a:t>You can write down all the digits the balances/scales give you.</a:t>
            </a:r>
          </a:p>
          <a:p>
            <a:pPr lvl="1"/>
            <a:r>
              <a:rPr lang="en-US" dirty="0" smtClean="0"/>
              <a:t>You should round the volume measurements based on the tick marks on the graduated cylinder.</a:t>
            </a:r>
          </a:p>
          <a:p>
            <a:r>
              <a:rPr lang="en-US" dirty="0" smtClean="0"/>
              <a:t>Turn </a:t>
            </a:r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05" y="235039"/>
            <a:ext cx="7943088" cy="1143000"/>
          </a:xfrm>
        </p:spPr>
        <p:txBody>
          <a:bodyPr>
            <a:noAutofit/>
          </a:bodyPr>
          <a:lstStyle/>
          <a:p>
            <a:r>
              <a:rPr lang="en-US" sz="2800" b="1" u="sng" dirty="0">
                <a:effectLst/>
              </a:rPr>
              <a:t>System International (SI) Units: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an international system of measurement based on the metric system. Some common ones we’ll be working with are: </a:t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03904" y="1210612"/>
          <a:ext cx="8141595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262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Unit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Symbol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gram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Liter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Kelvin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Joule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Hertz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Pascal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0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Amount of Substance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0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</a:t>
                      </a:r>
                      <a:endParaRPr lang="en-US" sz="2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grams/milliliter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grams/centimeter</a:t>
                      </a:r>
                      <a:r>
                        <a:rPr lang="en-US" sz="2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1872" y="155033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1720" y="198423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4903" y="242297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5055" y="285204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4903" y="319662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1720" y="370866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1720" y="415856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1720" y="485888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Gill Sans MT"/>
              </a:rPr>
              <a:t>mol</a:t>
            </a:r>
            <a:endParaRPr lang="en-US" sz="2800" b="1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1878" y="5428288"/>
            <a:ext cx="146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g/mL </a:t>
            </a:r>
          </a:p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or </a:t>
            </a:r>
          </a:p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g/cm</a:t>
            </a:r>
            <a:r>
              <a:rPr lang="en-US" sz="2800" b="1" baseline="30000" dirty="0">
                <a:solidFill>
                  <a:srgbClr val="FF0000"/>
                </a:solidFill>
                <a:latin typeface="Gill Sans M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7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 = ˚C + 273.15</a:t>
            </a:r>
          </a:p>
        </p:txBody>
      </p:sp>
    </p:spTree>
    <p:extLst>
      <p:ext uri="{BB962C8B-B14F-4D97-AF65-F5344CB8AC3E}">
        <p14:creationId xmlns:p14="http://schemas.microsoft.com/office/powerpoint/2010/main" val="3164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Prefixes: </a:t>
            </a:r>
            <a:r>
              <a:rPr lang="en-US" sz="3200" dirty="0">
                <a:effectLst/>
              </a:rPr>
              <a:t>placed </a:t>
            </a:r>
            <a:r>
              <a:rPr lang="en-US" sz="3200" b="1" u="sng" dirty="0">
                <a:effectLst/>
              </a:rPr>
              <a:t>before</a:t>
            </a:r>
            <a:r>
              <a:rPr lang="en-US" sz="3200" dirty="0">
                <a:effectLst/>
              </a:rPr>
              <a:t> the base unit to indicate a larger or smaller quantity; based on powers of </a:t>
            </a:r>
            <a:r>
              <a:rPr lang="en-US" sz="3200" b="1" u="sng" dirty="0">
                <a:effectLst/>
              </a:rPr>
              <a:t>10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9" b="-731"/>
          <a:stretch/>
        </p:blipFill>
        <p:spPr bwMode="auto">
          <a:xfrm>
            <a:off x="1925075" y="1447804"/>
            <a:ext cx="2737081" cy="50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1"/>
          <a:stretch/>
        </p:blipFill>
        <p:spPr bwMode="auto">
          <a:xfrm>
            <a:off x="5156579" y="2057400"/>
            <a:ext cx="410637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8" b="164"/>
          <a:stretch/>
        </p:blipFill>
        <p:spPr bwMode="auto">
          <a:xfrm>
            <a:off x="2755009" y="10705"/>
            <a:ext cx="2138967" cy="39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 rot="5400000">
            <a:off x="2143492" y="315494"/>
            <a:ext cx="561038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2143492" y="2753894"/>
            <a:ext cx="561038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2143492" y="3335856"/>
            <a:ext cx="561038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5054702" y="680955"/>
            <a:ext cx="347210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Freeform 11"/>
          <p:cNvSpPr/>
          <p:nvPr/>
        </p:nvSpPr>
        <p:spPr>
          <a:xfrm rot="16200000">
            <a:off x="5068350" y="1028166"/>
            <a:ext cx="347210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3" name="Freeform 12"/>
          <p:cNvSpPr/>
          <p:nvPr/>
        </p:nvSpPr>
        <p:spPr>
          <a:xfrm rot="16200000">
            <a:off x="5068350" y="2409456"/>
            <a:ext cx="347210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4" name="Freeform 13"/>
          <p:cNvSpPr/>
          <p:nvPr/>
        </p:nvSpPr>
        <p:spPr>
          <a:xfrm rot="16200000">
            <a:off x="5054702" y="1348907"/>
            <a:ext cx="347210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5054702" y="1670881"/>
            <a:ext cx="347210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6" name="Freeform 15"/>
          <p:cNvSpPr/>
          <p:nvPr/>
        </p:nvSpPr>
        <p:spPr>
          <a:xfrm rot="16200000">
            <a:off x="5051361" y="2004625"/>
            <a:ext cx="347210" cy="661988"/>
          </a:xfrm>
          <a:custGeom>
            <a:avLst/>
            <a:gdLst>
              <a:gd name="connsiteX0" fmla="*/ 419100 w 419100"/>
              <a:gd name="connsiteY0" fmla="*/ 0 h 295275"/>
              <a:gd name="connsiteX1" fmla="*/ 209550 w 419100"/>
              <a:gd name="connsiteY1" fmla="*/ 295275 h 295275"/>
              <a:gd name="connsiteX2" fmla="*/ 0 w 419100"/>
              <a:gd name="connsiteY2" fmla="*/ 0 h 295275"/>
              <a:gd name="connsiteX3" fmla="*/ 0 w 419100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295275">
                <a:moveTo>
                  <a:pt x="419100" y="0"/>
                </a:moveTo>
                <a:cubicBezTo>
                  <a:pt x="349250" y="147637"/>
                  <a:pt x="279400" y="295275"/>
                  <a:pt x="209550" y="295275"/>
                </a:cubicBezTo>
                <a:cubicBezTo>
                  <a:pt x="139700" y="29527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8830" y="6745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1296" y="103371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547" y="37318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98218" y="16799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8218" y="200064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0493" y="249745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8218" y="137209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514" y="275906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514" y="338049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ill Sans MT"/>
              </a:rPr>
              <a:t>x1000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0301" y="4023669"/>
            <a:ext cx="7772786" cy="23900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Prefixes at the </a:t>
            </a:r>
            <a:r>
              <a:rPr lang="en-US" b="1" u="sng" dirty="0" smtClean="0">
                <a:solidFill>
                  <a:srgbClr val="FF0000"/>
                </a:solidFill>
              </a:rPr>
              <a:t>top</a:t>
            </a:r>
            <a:r>
              <a:rPr lang="en-US" dirty="0" smtClean="0"/>
              <a:t> </a:t>
            </a:r>
            <a:r>
              <a:rPr lang="en-US" dirty="0"/>
              <a:t>of the chart represent a </a:t>
            </a:r>
            <a:r>
              <a:rPr lang="en-US" b="1" u="sng" dirty="0" smtClean="0">
                <a:solidFill>
                  <a:srgbClr val="FF0000"/>
                </a:solidFill>
              </a:rPr>
              <a:t>larger </a:t>
            </a:r>
            <a:r>
              <a:rPr lang="en-US" dirty="0" smtClean="0"/>
              <a:t>amount </a:t>
            </a:r>
            <a:r>
              <a:rPr lang="en-US" dirty="0"/>
              <a:t>or quantity. </a:t>
            </a:r>
          </a:p>
          <a:p>
            <a:endParaRPr lang="en-US" dirty="0"/>
          </a:p>
          <a:p>
            <a:pPr lvl="0"/>
            <a:r>
              <a:rPr lang="en-US" dirty="0"/>
              <a:t>Prefixes at the </a:t>
            </a:r>
            <a:r>
              <a:rPr lang="en-US" b="1" u="sng" dirty="0" smtClean="0">
                <a:solidFill>
                  <a:srgbClr val="FF0000"/>
                </a:solidFill>
              </a:rPr>
              <a:t>bottom</a:t>
            </a:r>
            <a:r>
              <a:rPr lang="en-US" dirty="0" smtClean="0"/>
              <a:t> </a:t>
            </a:r>
            <a:r>
              <a:rPr lang="en-US" dirty="0"/>
              <a:t>of the chart represent a </a:t>
            </a:r>
            <a:r>
              <a:rPr lang="en-US" b="1" u="sng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</a:t>
            </a:r>
            <a:r>
              <a:rPr lang="en-US" dirty="0"/>
              <a:t>amount or quantity.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708" y="7699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“conversion factor” method to convert between metric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Ex: Convert 1609 meters into kilometers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19"/>
          <a:stretch/>
        </p:blipFill>
        <p:spPr bwMode="auto">
          <a:xfrm>
            <a:off x="933204" y="1143002"/>
            <a:ext cx="8192601" cy="110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5"/>
          <a:stretch/>
        </p:blipFill>
        <p:spPr bwMode="auto">
          <a:xfrm>
            <a:off x="933204" y="2514602"/>
            <a:ext cx="8192601" cy="172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73400" y="584200"/>
            <a:ext cx="2209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831</Words>
  <Application>Microsoft Office PowerPoint</Application>
  <PresentationFormat>On-screen Show (4:3)</PresentationFormat>
  <Paragraphs>221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Gill Sans MT</vt:lpstr>
      <vt:lpstr>Verdana</vt:lpstr>
      <vt:lpstr>Wingdings</vt:lpstr>
      <vt:lpstr>Wingdings 2</vt:lpstr>
      <vt:lpstr>Solstice</vt:lpstr>
      <vt:lpstr>Chem</vt:lpstr>
      <vt:lpstr>Unit Conversions Do Now</vt:lpstr>
      <vt:lpstr>Units</vt:lpstr>
      <vt:lpstr>System International (SI) Units: an international system of measurement based on the metric system. Some common ones we’ll be working with are:  </vt:lpstr>
      <vt:lpstr>Temperature</vt:lpstr>
      <vt:lpstr>Prefixes: placed before the base unit to indicate a larger or smaller quantity; based on powers of 10. </vt:lpstr>
      <vt:lpstr>PowerPoint Presentation</vt:lpstr>
      <vt:lpstr>Using the “conversion factor” method to convert between metric units</vt:lpstr>
      <vt:lpstr>Ex: Convert 1609 meters into kilometers</vt:lpstr>
      <vt:lpstr>Ex: Convert 1609 meters into kilometers</vt:lpstr>
      <vt:lpstr>Ex: Convert 1609 meters into kilometers</vt:lpstr>
      <vt:lpstr>Ex: Convert 1609 meters into kilometers</vt:lpstr>
      <vt:lpstr>PowerPoint Presentation</vt:lpstr>
      <vt:lpstr>Measurement: When using tools with graduated “tick marks”, you should estimate one decimal place beyond the value of the smallest tick mark! </vt:lpstr>
      <vt:lpstr>PowerPoint Presentation</vt:lpstr>
      <vt:lpstr>PowerPoint Presentation</vt:lpstr>
      <vt:lpstr>PowerPoint Presentation</vt:lpstr>
      <vt:lpstr>The Concept of Error</vt:lpstr>
      <vt:lpstr>The Concept of Error</vt:lpstr>
      <vt:lpstr>The Concept of Error</vt:lpstr>
      <vt:lpstr>The Concept of Error</vt:lpstr>
      <vt:lpstr>Significant Figures</vt:lpstr>
      <vt:lpstr>Significant Figures</vt:lpstr>
      <vt:lpstr>Sig Fig Clarifications</vt:lpstr>
      <vt:lpstr>Pacific-Atlantic Method for Counting Significant Figures</vt:lpstr>
      <vt:lpstr>How Many Sig Figs? </vt:lpstr>
      <vt:lpstr>Calculating with Significant Figures</vt:lpstr>
      <vt:lpstr>PowerPoint Presentation</vt:lpstr>
      <vt:lpstr>Calculating with Significant Figures</vt:lpstr>
      <vt:lpstr>PowerPoint Presentation</vt:lpstr>
      <vt:lpstr>Sig Figs Exit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</dc:title>
  <dc:creator>Karen Ye</dc:creator>
  <cp:lastModifiedBy>Karen Ye</cp:lastModifiedBy>
  <cp:revision>3</cp:revision>
  <dcterms:created xsi:type="dcterms:W3CDTF">2017-09-04T20:16:45Z</dcterms:created>
  <dcterms:modified xsi:type="dcterms:W3CDTF">2017-09-05T14:42:42Z</dcterms:modified>
</cp:coreProperties>
</file>