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3" r:id="rId4"/>
    <p:sldId id="259" r:id="rId5"/>
    <p:sldId id="260" r:id="rId6"/>
    <p:sldId id="261" r:id="rId7"/>
    <p:sldId id="262" r:id="rId8"/>
    <p:sldId id="263" r:id="rId9"/>
    <p:sldId id="264" r:id="rId10"/>
    <p:sldId id="265"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85" autoAdjust="0"/>
    <p:restoredTop sz="94660"/>
  </p:normalViewPr>
  <p:slideViewPr>
    <p:cSldViewPr snapToGrid="0">
      <p:cViewPr varScale="1">
        <p:scale>
          <a:sx n="75" d="100"/>
          <a:sy n="75" d="100"/>
        </p:scale>
        <p:origin x="168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5574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2945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3"/>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4"/>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5711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5531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52039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2350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304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993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4134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4078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7"/>
            <a:ext cx="44196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6114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012875"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9F61D1-B215-4387-9896-E61DD68DBF25}" type="datetimeFigureOut">
              <a:rPr lang="en-US" smtClean="0">
                <a:solidFill>
                  <a:srgbClr val="E7DEC9">
                    <a:shade val="50000"/>
                    <a:satMod val="200000"/>
                  </a:srgbClr>
                </a:solidFill>
              </a:rPr>
              <a:pPr/>
              <a:t>9/7/2016</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527ED9A-AF8D-4831-AFB7-6ECE874791C9}"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62016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b="0" i="0" u="none"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km.com.au/CELL/obesity-adipocytes.html"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152400"/>
            <a:ext cx="7498080" cy="1143000"/>
          </a:xfrm>
        </p:spPr>
        <p:txBody>
          <a:bodyPr/>
          <a:lstStyle/>
          <a:p>
            <a:r>
              <a:rPr lang="en-US" dirty="0" smtClean="0"/>
              <a:t>Do Now</a:t>
            </a:r>
            <a:endParaRPr lang="en-US" dirty="0"/>
          </a:p>
        </p:txBody>
      </p:sp>
      <p:sp>
        <p:nvSpPr>
          <p:cNvPr id="5" name="Content Placeholder 4"/>
          <p:cNvSpPr>
            <a:spLocks noGrp="1"/>
          </p:cNvSpPr>
          <p:nvPr>
            <p:ph idx="1"/>
          </p:nvPr>
        </p:nvSpPr>
        <p:spPr>
          <a:xfrm>
            <a:off x="969818" y="838200"/>
            <a:ext cx="8153400" cy="4800600"/>
          </a:xfrm>
        </p:spPr>
        <p:txBody>
          <a:bodyPr>
            <a:normAutofit/>
          </a:bodyPr>
          <a:lstStyle/>
          <a:p>
            <a:r>
              <a:rPr lang="en-US" sz="3000" dirty="0" smtClean="0"/>
              <a:t>Turn in Cricket Lab if you did not do so last Friday</a:t>
            </a:r>
          </a:p>
          <a:p>
            <a:r>
              <a:rPr lang="en-US" sz="3000" b="1" dirty="0" smtClean="0">
                <a:solidFill>
                  <a:srgbClr val="FF0000"/>
                </a:solidFill>
              </a:rPr>
              <a:t>Quiz #2: Sci. Method &amp; Characteristics of Life Wed 9/14</a:t>
            </a:r>
            <a:endParaRPr lang="en-US" sz="3000" b="1" dirty="0">
              <a:solidFill>
                <a:srgbClr val="FF0000"/>
              </a:solidFill>
            </a:endParaRPr>
          </a:p>
          <a:p>
            <a:r>
              <a:rPr lang="en-US" sz="3000" b="1" dirty="0" smtClean="0"/>
              <a:t>Characteristics of Life </a:t>
            </a:r>
            <a:r>
              <a:rPr lang="en-US" sz="3000" b="1" dirty="0" smtClean="0">
                <a:solidFill>
                  <a:srgbClr val="FF0000"/>
                </a:solidFill>
              </a:rPr>
              <a:t>Project due WED 9/14 </a:t>
            </a:r>
            <a:r>
              <a:rPr lang="en-US" sz="3000" dirty="0" smtClean="0"/>
              <a:t>(You will have class time to work on it today)</a:t>
            </a:r>
            <a:endParaRPr lang="en-US" sz="3000" b="1" dirty="0">
              <a:solidFill>
                <a:srgbClr val="FF0000"/>
              </a:solidFill>
            </a:endParaRPr>
          </a:p>
          <a:p>
            <a:pPr lvl="1"/>
            <a:endParaRPr lang="en-US" dirty="0"/>
          </a:p>
        </p:txBody>
      </p:sp>
    </p:spTree>
    <p:extLst>
      <p:ext uri="{BB962C8B-B14F-4D97-AF65-F5344CB8AC3E}">
        <p14:creationId xmlns:p14="http://schemas.microsoft.com/office/powerpoint/2010/main" val="663249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Living Things also have some common needs…</a:t>
            </a:r>
            <a:endParaRPr lang="en-US" dirty="0"/>
          </a:p>
        </p:txBody>
      </p:sp>
      <p:sp>
        <p:nvSpPr>
          <p:cNvPr id="3" name="Content Placeholder 2"/>
          <p:cNvSpPr>
            <a:spLocks noGrp="1"/>
          </p:cNvSpPr>
          <p:nvPr>
            <p:ph idx="1"/>
          </p:nvPr>
        </p:nvSpPr>
        <p:spPr/>
        <p:txBody>
          <a:bodyPr>
            <a:normAutofit/>
          </a:bodyPr>
          <a:lstStyle/>
          <a:p>
            <a:pPr lvl="0"/>
            <a:r>
              <a:rPr lang="en-US" dirty="0" smtClean="0"/>
              <a:t>Water</a:t>
            </a:r>
            <a:endParaRPr lang="en-US" dirty="0"/>
          </a:p>
          <a:p>
            <a:pPr lvl="0"/>
            <a:r>
              <a:rPr lang="en-US" dirty="0" smtClean="0"/>
              <a:t>Source </a:t>
            </a:r>
            <a:r>
              <a:rPr lang="en-US" dirty="0"/>
              <a:t>of energy (from sun, food, etc</a:t>
            </a:r>
            <a:r>
              <a:rPr lang="en-US" dirty="0" smtClean="0"/>
              <a:t>.)</a:t>
            </a:r>
          </a:p>
          <a:p>
            <a:pPr lvl="0"/>
            <a:r>
              <a:rPr lang="en-US" dirty="0" smtClean="0"/>
              <a:t>Air: oxygen and carbon dioxide</a:t>
            </a:r>
            <a:endParaRPr lang="en-US" dirty="0"/>
          </a:p>
          <a:p>
            <a:r>
              <a:rPr lang="en-US" dirty="0" smtClean="0"/>
              <a:t>A suitable habitat</a:t>
            </a:r>
            <a:endParaRPr lang="en-US" dirty="0"/>
          </a:p>
        </p:txBody>
      </p:sp>
    </p:spTree>
    <p:extLst>
      <p:ext uri="{BB962C8B-B14F-4D97-AF65-F5344CB8AC3E}">
        <p14:creationId xmlns:p14="http://schemas.microsoft.com/office/powerpoint/2010/main" val="1343196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97" y="-150365"/>
            <a:ext cx="8070803" cy="1143000"/>
          </a:xfrm>
        </p:spPr>
        <p:txBody>
          <a:bodyPr>
            <a:normAutofit fontScale="90000"/>
          </a:bodyPr>
          <a:lstStyle/>
          <a:p>
            <a:r>
              <a:rPr lang="en-US" dirty="0" smtClean="0"/>
              <a:t>Characteristics of Living Things Project</a:t>
            </a:r>
            <a:endParaRPr lang="en-US" dirty="0"/>
          </a:p>
        </p:txBody>
      </p:sp>
      <p:sp>
        <p:nvSpPr>
          <p:cNvPr id="3" name="Content Placeholder 2"/>
          <p:cNvSpPr>
            <a:spLocks noGrp="1"/>
          </p:cNvSpPr>
          <p:nvPr>
            <p:ph idx="1"/>
          </p:nvPr>
        </p:nvSpPr>
        <p:spPr>
          <a:xfrm>
            <a:off x="933332" y="829614"/>
            <a:ext cx="8210668" cy="4800600"/>
          </a:xfrm>
        </p:spPr>
        <p:txBody>
          <a:bodyPr>
            <a:normAutofit lnSpcReduction="10000"/>
          </a:bodyPr>
          <a:lstStyle/>
          <a:p>
            <a:r>
              <a:rPr lang="en-US" b="1" dirty="0" smtClean="0"/>
              <a:t>Complete on google slides and share with me: kye</a:t>
            </a:r>
            <a:r>
              <a:rPr lang="en-US" b="1" dirty="0" smtClean="0"/>
              <a:t>@k12albemarle.org</a:t>
            </a:r>
            <a:endParaRPr lang="en-US" b="1" dirty="0" smtClean="0"/>
          </a:p>
          <a:p>
            <a:r>
              <a:rPr lang="en-US" dirty="0" smtClean="0"/>
              <a:t>Choose </a:t>
            </a:r>
            <a:r>
              <a:rPr lang="en-US" dirty="0" smtClean="0"/>
              <a:t>a character from your favorite </a:t>
            </a:r>
            <a:r>
              <a:rPr lang="en-US" dirty="0" err="1" smtClean="0"/>
              <a:t>tv</a:t>
            </a:r>
            <a:r>
              <a:rPr lang="en-US" dirty="0" smtClean="0"/>
              <a:t> show/movie/comic/book/etc…</a:t>
            </a:r>
          </a:p>
          <a:p>
            <a:r>
              <a:rPr lang="en-US" dirty="0" smtClean="0"/>
              <a:t>You must include a picture and a written example of how this character displays the 7 characteristics of living things. </a:t>
            </a:r>
          </a:p>
          <a:p>
            <a:r>
              <a:rPr lang="en-US" dirty="0" smtClean="0"/>
              <a:t>You’ll need to get creative/inventive with what traits your character might have adapted or how he/she evolved over time. </a:t>
            </a:r>
            <a:endParaRPr lang="en-US" dirty="0"/>
          </a:p>
        </p:txBody>
      </p:sp>
    </p:spTree>
    <p:extLst>
      <p:ext uri="{BB962C8B-B14F-4D97-AF65-F5344CB8AC3E}">
        <p14:creationId xmlns:p14="http://schemas.microsoft.com/office/powerpoint/2010/main" val="1877743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63" y="-266275"/>
            <a:ext cx="7498080" cy="1143000"/>
          </a:xfrm>
        </p:spPr>
        <p:txBody>
          <a:bodyPr/>
          <a:lstStyle/>
          <a:p>
            <a:r>
              <a:rPr lang="en-US" dirty="0" smtClean="0"/>
              <a:t>Example</a:t>
            </a:r>
            <a:endParaRPr lang="en-US" dirty="0"/>
          </a:p>
        </p:txBody>
      </p:sp>
      <p:sp>
        <p:nvSpPr>
          <p:cNvPr id="3" name="Content Placeholder 2"/>
          <p:cNvSpPr>
            <a:spLocks noGrp="1"/>
          </p:cNvSpPr>
          <p:nvPr>
            <p:ph idx="1"/>
          </p:nvPr>
        </p:nvSpPr>
        <p:spPr>
          <a:xfrm>
            <a:off x="1435608" y="3079570"/>
            <a:ext cx="7498080" cy="3168829"/>
          </a:xfrm>
        </p:spPr>
        <p:txBody>
          <a:bodyPr/>
          <a:lstStyle/>
          <a:p>
            <a:r>
              <a:rPr lang="en-US" dirty="0" smtClean="0"/>
              <a:t>The donkey from Shrek </a:t>
            </a:r>
            <a:r>
              <a:rPr lang="en-US" b="1" dirty="0" smtClean="0"/>
              <a:t>needs energy</a:t>
            </a:r>
            <a:r>
              <a:rPr lang="en-US" dirty="0" smtClean="0"/>
              <a:t>. Here, he gets his energy from waffles. </a:t>
            </a:r>
            <a:endParaRPr lang="en-US" dirty="0"/>
          </a:p>
        </p:txBody>
      </p:sp>
      <p:pic>
        <p:nvPicPr>
          <p:cNvPr id="5122" name="Picture 2" descr="https://latimesherocomplex.files.wordpress.com/2010/05/6a00d8341c630a53ef0133ee7328f2970b-6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 y="650696"/>
            <a:ext cx="57150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8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 Adaptation (get creative here)</a:t>
            </a:r>
            <a:endParaRPr lang="en-US" dirty="0"/>
          </a:p>
        </p:txBody>
      </p:sp>
      <p:sp>
        <p:nvSpPr>
          <p:cNvPr id="3" name="Content Placeholder 2"/>
          <p:cNvSpPr>
            <a:spLocks noGrp="1"/>
          </p:cNvSpPr>
          <p:nvPr>
            <p:ph idx="1"/>
          </p:nvPr>
        </p:nvSpPr>
        <p:spPr>
          <a:xfrm>
            <a:off x="2931032" y="1447800"/>
            <a:ext cx="6002655" cy="4800600"/>
          </a:xfrm>
        </p:spPr>
        <p:txBody>
          <a:bodyPr/>
          <a:lstStyle/>
          <a:p>
            <a:r>
              <a:rPr lang="en-US" dirty="0" smtClean="0"/>
              <a:t>Ogres that could provide light were more likely to survive, so ogres that had small, narrow ears that could make earwax candles were more likely to survive and pass on this trait. </a:t>
            </a:r>
            <a:endParaRPr lang="en-US" dirty="0"/>
          </a:p>
        </p:txBody>
      </p:sp>
      <p:pic>
        <p:nvPicPr>
          <p:cNvPr id="6146" name="Picture 2" descr="http://www.lookleftpd.com/uploads/2/1/7/0/21702952/6349138.jpg?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 y="1705489"/>
            <a:ext cx="29908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1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84" y="-382185"/>
            <a:ext cx="7498080" cy="1143000"/>
          </a:xfrm>
        </p:spPr>
        <p:txBody>
          <a:bodyPr/>
          <a:lstStyle/>
          <a:p>
            <a:r>
              <a:rPr lang="en-US" dirty="0" smtClean="0"/>
              <a:t>Is it living? </a:t>
            </a:r>
            <a:endParaRPr lang="en-US" dirty="0"/>
          </a:p>
        </p:txBody>
      </p:sp>
      <p:pic>
        <p:nvPicPr>
          <p:cNvPr id="4" name="Glue Monster Living or Non Living- -- You decide!">
            <a:hlinkClick r:id="" action="ppaction://media"/>
          </p:cNvPr>
          <p:cNvPicPr>
            <a:picLocks noGrp="1" noChangeAspect="1"/>
          </p:cNvPicPr>
          <p:nvPr>
            <p:ph idx="1"/>
            <a:videoFile r:link="rId1"/>
            <p:extLst>
              <p:ext uri="{DAA4B4D4-6D71-4841-9C94-3DE7FCFB9230}">
                <p14:media xmlns:p14="http://schemas.microsoft.com/office/powerpoint/2010/main" r:embed="rId2">
                  <p14:trim st="6000"/>
                </p14:media>
              </p:ext>
            </p:extLst>
          </p:nvPr>
        </p:nvPicPr>
        <p:blipFill>
          <a:blip r:embed="rId4"/>
          <a:stretch>
            <a:fillRect/>
          </a:stretch>
        </p:blipFill>
        <p:spPr>
          <a:xfrm>
            <a:off x="-1403797" y="553456"/>
            <a:ext cx="10122794" cy="5693535"/>
          </a:xfrm>
        </p:spPr>
      </p:pic>
    </p:spTree>
    <p:extLst>
      <p:ext uri="{BB962C8B-B14F-4D97-AF65-F5344CB8AC3E}">
        <p14:creationId xmlns:p14="http://schemas.microsoft.com/office/powerpoint/2010/main" val="213513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26" y="-343548"/>
            <a:ext cx="7498080" cy="1143000"/>
          </a:xfrm>
        </p:spPr>
        <p:txBody>
          <a:bodyPr/>
          <a:lstStyle/>
          <a:p>
            <a:r>
              <a:rPr lang="en-US" dirty="0" smtClean="0"/>
              <a:t>Is it living?</a:t>
            </a:r>
            <a:endParaRPr lang="en-US" dirty="0"/>
          </a:p>
        </p:txBody>
      </p:sp>
      <p:pic>
        <p:nvPicPr>
          <p:cNvPr id="4" name="Sewer li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10308" y="0"/>
            <a:ext cx="5085498" cy="6780664"/>
          </a:xfrm>
        </p:spPr>
      </p:pic>
    </p:spTree>
    <p:extLst>
      <p:ext uri="{BB962C8B-B14F-4D97-AF65-F5344CB8AC3E}">
        <p14:creationId xmlns:p14="http://schemas.microsoft.com/office/powerpoint/2010/main" val="562351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US" dirty="0"/>
          </a:p>
        </p:txBody>
      </p:sp>
      <p:sp>
        <p:nvSpPr>
          <p:cNvPr id="3" name="Content Placeholder 2"/>
          <p:cNvSpPr>
            <a:spLocks noGrp="1"/>
          </p:cNvSpPr>
          <p:nvPr>
            <p:ph idx="1"/>
          </p:nvPr>
        </p:nvSpPr>
        <p:spPr>
          <a:xfrm>
            <a:off x="977900" y="1447800"/>
            <a:ext cx="7955788" cy="4800600"/>
          </a:xfrm>
        </p:spPr>
        <p:txBody>
          <a:bodyPr>
            <a:normAutofit fontScale="92500"/>
          </a:bodyPr>
          <a:lstStyle/>
          <a:p>
            <a:pPr lvl="0"/>
            <a:r>
              <a:rPr lang="en-US" dirty="0"/>
              <a:t>Does a human </a:t>
            </a:r>
            <a:r>
              <a:rPr lang="en-US" b="1" dirty="0"/>
              <a:t>grow and develop</a:t>
            </a:r>
            <a:r>
              <a:rPr lang="en-US" b="1" dirty="0" smtClean="0"/>
              <a:t>?</a:t>
            </a:r>
            <a:endParaRPr lang="en-US" dirty="0"/>
          </a:p>
          <a:p>
            <a:pPr lvl="0"/>
            <a:r>
              <a:rPr lang="en-US" dirty="0"/>
              <a:t>Do humans eat other organisms or </a:t>
            </a:r>
            <a:r>
              <a:rPr lang="en-US" b="1" dirty="0"/>
              <a:t>require energy</a:t>
            </a:r>
            <a:r>
              <a:rPr lang="en-US" dirty="0" smtClean="0"/>
              <a:t>?</a:t>
            </a:r>
            <a:endParaRPr lang="en-US" dirty="0"/>
          </a:p>
          <a:p>
            <a:pPr lvl="0"/>
            <a:r>
              <a:rPr lang="en-US" dirty="0"/>
              <a:t>Can humans </a:t>
            </a:r>
            <a:r>
              <a:rPr lang="en-US" b="1" dirty="0"/>
              <a:t>reproduce</a:t>
            </a:r>
            <a:r>
              <a:rPr lang="en-US" dirty="0" smtClean="0"/>
              <a:t>?</a:t>
            </a:r>
            <a:endParaRPr lang="en-US" dirty="0"/>
          </a:p>
          <a:p>
            <a:pPr lvl="0"/>
            <a:r>
              <a:rPr lang="en-US" dirty="0"/>
              <a:t>Do humans </a:t>
            </a:r>
            <a:r>
              <a:rPr lang="en-US" b="1" dirty="0"/>
              <a:t>respond</a:t>
            </a:r>
            <a:r>
              <a:rPr lang="en-US" dirty="0"/>
              <a:t> to a stimulus?  </a:t>
            </a:r>
          </a:p>
          <a:p>
            <a:pPr lvl="0"/>
            <a:r>
              <a:rPr lang="en-US" dirty="0"/>
              <a:t>Do humans </a:t>
            </a:r>
            <a:r>
              <a:rPr lang="en-US" b="1" dirty="0"/>
              <a:t>require oxygen</a:t>
            </a:r>
            <a:r>
              <a:rPr lang="en-US" dirty="0"/>
              <a:t> or gas exchange? </a:t>
            </a:r>
          </a:p>
          <a:p>
            <a:pPr lvl="0"/>
            <a:r>
              <a:rPr lang="en-US" dirty="0"/>
              <a:t>Based on your answers to questions 1-5, do you think human beings are considered to be alive? </a:t>
            </a:r>
          </a:p>
          <a:p>
            <a:endParaRPr lang="en-US" dirty="0"/>
          </a:p>
        </p:txBody>
      </p:sp>
    </p:spTree>
    <p:extLst>
      <p:ext uri="{BB962C8B-B14F-4D97-AF65-F5344CB8AC3E}">
        <p14:creationId xmlns:p14="http://schemas.microsoft.com/office/powerpoint/2010/main" val="390598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lstStyle/>
          <a:p>
            <a:r>
              <a:rPr lang="en-US" dirty="0" smtClean="0"/>
              <a:t>Fire</a:t>
            </a:r>
            <a:endParaRPr lang="en-US" dirty="0"/>
          </a:p>
        </p:txBody>
      </p:sp>
      <p:sp>
        <p:nvSpPr>
          <p:cNvPr id="3" name="Content Placeholder 2"/>
          <p:cNvSpPr>
            <a:spLocks noGrp="1"/>
          </p:cNvSpPr>
          <p:nvPr>
            <p:ph idx="1"/>
          </p:nvPr>
        </p:nvSpPr>
        <p:spPr>
          <a:xfrm>
            <a:off x="882396" y="952500"/>
            <a:ext cx="7866888" cy="4800600"/>
          </a:xfrm>
        </p:spPr>
        <p:txBody>
          <a:bodyPr>
            <a:normAutofit fontScale="92500" lnSpcReduction="10000"/>
          </a:bodyPr>
          <a:lstStyle/>
          <a:p>
            <a:pPr lvl="0"/>
            <a:r>
              <a:rPr lang="en-US" dirty="0"/>
              <a:t>Does fire </a:t>
            </a:r>
            <a:r>
              <a:rPr lang="en-US" b="1" dirty="0"/>
              <a:t>grow and develop</a:t>
            </a:r>
            <a:r>
              <a:rPr lang="en-US" dirty="0"/>
              <a:t>? </a:t>
            </a:r>
            <a:endParaRPr lang="en-US" dirty="0" smtClean="0"/>
          </a:p>
          <a:p>
            <a:pPr lvl="0"/>
            <a:r>
              <a:rPr lang="en-US" dirty="0" smtClean="0"/>
              <a:t>Does </a:t>
            </a:r>
            <a:r>
              <a:rPr lang="en-US" dirty="0"/>
              <a:t>fire consume (or “eat”) other organisms or </a:t>
            </a:r>
            <a:r>
              <a:rPr lang="en-US" b="1" dirty="0"/>
              <a:t>require </a:t>
            </a:r>
            <a:r>
              <a:rPr lang="en-US" b="1" dirty="0" smtClean="0"/>
              <a:t>energy</a:t>
            </a:r>
            <a:r>
              <a:rPr lang="en-US" dirty="0" smtClean="0"/>
              <a:t>?</a:t>
            </a:r>
          </a:p>
          <a:p>
            <a:pPr lvl="0"/>
            <a:r>
              <a:rPr lang="en-US" dirty="0" smtClean="0"/>
              <a:t>Based </a:t>
            </a:r>
            <a:r>
              <a:rPr lang="en-US" dirty="0"/>
              <a:t>on your observations, does fire </a:t>
            </a:r>
            <a:r>
              <a:rPr lang="en-US" b="1" dirty="0"/>
              <a:t>reproduce</a:t>
            </a:r>
            <a:r>
              <a:rPr lang="en-US" dirty="0"/>
              <a:t>?</a:t>
            </a:r>
          </a:p>
          <a:p>
            <a:pPr lvl="0"/>
            <a:r>
              <a:rPr lang="en-US" dirty="0" smtClean="0"/>
              <a:t>Does </a:t>
            </a:r>
            <a:r>
              <a:rPr lang="en-US" dirty="0"/>
              <a:t>fire </a:t>
            </a:r>
            <a:r>
              <a:rPr lang="en-US" b="1" dirty="0"/>
              <a:t>respond</a:t>
            </a:r>
            <a:r>
              <a:rPr lang="en-US" dirty="0"/>
              <a:t> to a stimulus? </a:t>
            </a:r>
            <a:endParaRPr lang="en-US" dirty="0" smtClean="0"/>
          </a:p>
          <a:p>
            <a:pPr lvl="0"/>
            <a:r>
              <a:rPr lang="en-US" dirty="0" smtClean="0"/>
              <a:t>Does </a:t>
            </a:r>
            <a:r>
              <a:rPr lang="en-US" dirty="0"/>
              <a:t>fire </a:t>
            </a:r>
            <a:r>
              <a:rPr lang="en-US" b="1" dirty="0"/>
              <a:t>require oxygen</a:t>
            </a:r>
            <a:r>
              <a:rPr lang="en-US" dirty="0"/>
              <a:t> or gas exchange?  What happens if you put a jar over the candle?</a:t>
            </a:r>
          </a:p>
          <a:p>
            <a:pPr lvl="0"/>
            <a:r>
              <a:rPr lang="en-US" dirty="0" smtClean="0"/>
              <a:t>Based </a:t>
            </a:r>
            <a:r>
              <a:rPr lang="en-US" dirty="0"/>
              <a:t>on your answers to questions 1-5, do you think fire is considered to be alive? </a:t>
            </a:r>
          </a:p>
          <a:p>
            <a:endParaRPr lang="en-US" dirty="0"/>
          </a:p>
        </p:txBody>
      </p:sp>
    </p:spTree>
    <p:extLst>
      <p:ext uri="{BB962C8B-B14F-4D97-AF65-F5344CB8AC3E}">
        <p14:creationId xmlns:p14="http://schemas.microsoft.com/office/powerpoint/2010/main" val="2916357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4" y="274638"/>
            <a:ext cx="7954894" cy="1143000"/>
          </a:xfrm>
        </p:spPr>
        <p:txBody>
          <a:bodyPr>
            <a:noAutofit/>
          </a:bodyPr>
          <a:lstStyle/>
          <a:p>
            <a:r>
              <a:rPr lang="en-US" sz="3200" b="1" dirty="0">
                <a:effectLst/>
              </a:rPr>
              <a:t>Biology </a:t>
            </a:r>
            <a:r>
              <a:rPr lang="en-US" sz="3200" dirty="0">
                <a:effectLst/>
              </a:rPr>
              <a:t>is the study of </a:t>
            </a:r>
            <a:r>
              <a:rPr lang="en-US" sz="3200" b="1" dirty="0">
                <a:effectLst/>
              </a:rPr>
              <a:t>living things</a:t>
            </a:r>
            <a:r>
              <a:rPr lang="en-US" sz="3200" dirty="0">
                <a:effectLst/>
              </a:rPr>
              <a:t>. The following are </a:t>
            </a:r>
            <a:r>
              <a:rPr lang="en-US" sz="3200" b="1" dirty="0">
                <a:effectLst/>
              </a:rPr>
              <a:t>7 characteristics of living things</a:t>
            </a:r>
            <a:r>
              <a:rPr lang="en-US" sz="3200" dirty="0">
                <a:effectLst/>
              </a:rPr>
              <a:t>: </a:t>
            </a:r>
            <a:r>
              <a:rPr lang="en-US" sz="3200" dirty="0" smtClean="0">
                <a:effectLst/>
              </a:rPr>
              <a:t>(</a:t>
            </a:r>
            <a:r>
              <a:rPr lang="en-US" sz="3200" dirty="0">
                <a:effectLst/>
              </a:rPr>
              <a:t>O &amp; C go together in the acronym)</a:t>
            </a:r>
            <a:endParaRPr lang="en-US" sz="3200" dirty="0"/>
          </a:p>
        </p:txBody>
      </p:sp>
      <p:sp>
        <p:nvSpPr>
          <p:cNvPr id="3" name="Content Placeholder 2"/>
          <p:cNvSpPr>
            <a:spLocks noGrp="1"/>
          </p:cNvSpPr>
          <p:nvPr>
            <p:ph idx="1"/>
          </p:nvPr>
        </p:nvSpPr>
        <p:spPr>
          <a:xfrm>
            <a:off x="978794" y="1545017"/>
            <a:ext cx="7498080" cy="4800600"/>
          </a:xfrm>
        </p:spPr>
        <p:txBody>
          <a:bodyPr>
            <a:normAutofit/>
          </a:bodyPr>
          <a:lstStyle/>
          <a:p>
            <a:pPr marL="82296" indent="0">
              <a:buNone/>
            </a:pPr>
            <a:r>
              <a:rPr lang="en-US" sz="4400" dirty="0" smtClean="0"/>
              <a:t> “ROACH ERG!”</a:t>
            </a:r>
            <a:endParaRPr lang="en-US" sz="4400" dirty="0"/>
          </a:p>
        </p:txBody>
      </p:sp>
      <p:pic>
        <p:nvPicPr>
          <p:cNvPr id="4" name="Picture 3" descr="http://www.stink.com/roach.gif"/>
          <p:cNvPicPr/>
          <p:nvPr/>
        </p:nvPicPr>
        <p:blipFill>
          <a:blip r:embed="rId2">
            <a:extLst>
              <a:ext uri="{28A0092B-C50C-407E-A947-70E740481C1C}">
                <a14:useLocalDpi xmlns:a14="http://schemas.microsoft.com/office/drawing/2010/main" val="0"/>
              </a:ext>
            </a:extLst>
          </a:blip>
          <a:srcRect/>
          <a:stretch>
            <a:fillRect/>
          </a:stretch>
        </p:blipFill>
        <p:spPr bwMode="auto">
          <a:xfrm>
            <a:off x="1146220" y="2394060"/>
            <a:ext cx="4288665" cy="3607495"/>
          </a:xfrm>
          <a:prstGeom prst="rect">
            <a:avLst/>
          </a:prstGeom>
          <a:noFill/>
          <a:ln>
            <a:noFill/>
          </a:ln>
        </p:spPr>
      </p:pic>
    </p:spTree>
    <p:extLst>
      <p:ext uri="{BB962C8B-B14F-4D97-AF65-F5344CB8AC3E}">
        <p14:creationId xmlns:p14="http://schemas.microsoft.com/office/powerpoint/2010/main" val="3472509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26" y="-253396"/>
            <a:ext cx="8146274" cy="1143000"/>
          </a:xfrm>
        </p:spPr>
        <p:txBody>
          <a:bodyPr/>
          <a:lstStyle/>
          <a:p>
            <a:r>
              <a:rPr lang="en-US" dirty="0" smtClean="0"/>
              <a:t>Characteristics of Living Things</a:t>
            </a:r>
            <a:endParaRPr lang="en-US" dirty="0"/>
          </a:p>
        </p:txBody>
      </p:sp>
      <p:sp>
        <p:nvSpPr>
          <p:cNvPr id="3" name="Content Placeholder 2"/>
          <p:cNvSpPr>
            <a:spLocks noGrp="1"/>
          </p:cNvSpPr>
          <p:nvPr>
            <p:ph idx="1"/>
          </p:nvPr>
        </p:nvSpPr>
        <p:spPr>
          <a:xfrm>
            <a:off x="997726" y="919766"/>
            <a:ext cx="8146274" cy="4800600"/>
          </a:xfrm>
        </p:spPr>
        <p:txBody>
          <a:bodyPr/>
          <a:lstStyle/>
          <a:p>
            <a:r>
              <a:rPr lang="en-US" b="1" dirty="0" smtClean="0"/>
              <a:t>R</a:t>
            </a:r>
            <a:r>
              <a:rPr lang="en-US" dirty="0" smtClean="0"/>
              <a:t>eproduction</a:t>
            </a:r>
          </a:p>
          <a:p>
            <a:r>
              <a:rPr lang="en-US" b="1" dirty="0" smtClean="0"/>
              <a:t>O</a:t>
            </a:r>
            <a:r>
              <a:rPr lang="en-US" dirty="0" smtClean="0"/>
              <a:t>rganization</a:t>
            </a:r>
          </a:p>
          <a:p>
            <a:r>
              <a:rPr lang="en-US" b="1" dirty="0" smtClean="0"/>
              <a:t>A</a:t>
            </a:r>
            <a:r>
              <a:rPr lang="en-US" dirty="0" smtClean="0"/>
              <a:t>daptation through Evolution</a:t>
            </a:r>
          </a:p>
          <a:p>
            <a:r>
              <a:rPr lang="en-US" b="1" dirty="0" smtClean="0"/>
              <a:t>Cells</a:t>
            </a:r>
            <a:endParaRPr lang="en-US" dirty="0" smtClean="0"/>
          </a:p>
          <a:p>
            <a:r>
              <a:rPr lang="en-US" b="1" dirty="0" smtClean="0"/>
              <a:t>H</a:t>
            </a:r>
            <a:r>
              <a:rPr lang="en-US" dirty="0" smtClean="0"/>
              <a:t>omeostasis</a:t>
            </a:r>
          </a:p>
          <a:p>
            <a:r>
              <a:rPr lang="en-US" b="1" dirty="0" smtClean="0"/>
              <a:t>E</a:t>
            </a:r>
            <a:r>
              <a:rPr lang="en-US" dirty="0" smtClean="0"/>
              <a:t>nergy use and metabolism</a:t>
            </a:r>
          </a:p>
          <a:p>
            <a:r>
              <a:rPr lang="en-US" b="1" dirty="0" smtClean="0"/>
              <a:t>R</a:t>
            </a:r>
            <a:r>
              <a:rPr lang="en-US" dirty="0" smtClean="0"/>
              <a:t>esponse to environment or stimuli</a:t>
            </a:r>
          </a:p>
          <a:p>
            <a:r>
              <a:rPr lang="en-US" b="1" dirty="0" smtClean="0"/>
              <a:t>G</a:t>
            </a:r>
            <a:r>
              <a:rPr lang="en-US" dirty="0" smtClean="0"/>
              <a:t>rowth and Development</a:t>
            </a:r>
            <a:endParaRPr lang="en-US" dirty="0"/>
          </a:p>
        </p:txBody>
      </p:sp>
    </p:spTree>
    <p:extLst>
      <p:ext uri="{BB962C8B-B14F-4D97-AF65-F5344CB8AC3E}">
        <p14:creationId xmlns:p14="http://schemas.microsoft.com/office/powerpoint/2010/main" val="735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753" y="-328034"/>
            <a:ext cx="7498080" cy="1143000"/>
          </a:xfrm>
        </p:spPr>
        <p:txBody>
          <a:bodyPr/>
          <a:lstStyle/>
          <a:p>
            <a:r>
              <a:rPr lang="en-US" dirty="0" smtClean="0"/>
              <a:t>Cells</a:t>
            </a:r>
            <a:endParaRPr lang="en-US" dirty="0"/>
          </a:p>
        </p:txBody>
      </p:sp>
      <p:sp>
        <p:nvSpPr>
          <p:cNvPr id="3" name="Content Placeholder 2"/>
          <p:cNvSpPr>
            <a:spLocks noGrp="1"/>
          </p:cNvSpPr>
          <p:nvPr>
            <p:ph idx="1"/>
          </p:nvPr>
        </p:nvSpPr>
        <p:spPr>
          <a:xfrm>
            <a:off x="1040752" y="595745"/>
            <a:ext cx="8103247" cy="4800600"/>
          </a:xfrm>
        </p:spPr>
        <p:txBody>
          <a:bodyPr/>
          <a:lstStyle/>
          <a:p>
            <a:r>
              <a:rPr lang="en-US" b="1" dirty="0" smtClean="0">
                <a:solidFill>
                  <a:srgbClr val="FF0000"/>
                </a:solidFill>
              </a:rPr>
              <a:t>The basic structural and functional unit of all known living organisms. </a:t>
            </a:r>
            <a:endParaRPr lang="en-US" b="1" dirty="0">
              <a:solidFill>
                <a:srgbClr val="FF0000"/>
              </a:solidFill>
            </a:endParaRPr>
          </a:p>
          <a:p>
            <a:pPr lvl="1"/>
            <a:r>
              <a:rPr lang="en-US" dirty="0" smtClean="0"/>
              <a:t>Ex 1: the smallest living organisms are made up of only 1 cell (unicellular!)</a:t>
            </a:r>
          </a:p>
        </p:txBody>
      </p:sp>
      <p:pic>
        <p:nvPicPr>
          <p:cNvPr id="1026" name="Picture 2" descr="http://images.tutorvista.com/cms/images/123/unicellular-organis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0529"/>
            <a:ext cx="46386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udy.com/cimages/multimages/16/Paramecium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788" y="2762196"/>
            <a:ext cx="3807409" cy="215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4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26" y="-189001"/>
            <a:ext cx="8146274" cy="1143000"/>
          </a:xfrm>
        </p:spPr>
        <p:txBody>
          <a:bodyPr/>
          <a:lstStyle/>
          <a:p>
            <a:r>
              <a:rPr lang="en-US" dirty="0" smtClean="0"/>
              <a:t>Cells continued. </a:t>
            </a:r>
            <a:endParaRPr lang="en-US" dirty="0"/>
          </a:p>
        </p:txBody>
      </p:sp>
      <p:sp>
        <p:nvSpPr>
          <p:cNvPr id="3" name="Content Placeholder 2"/>
          <p:cNvSpPr>
            <a:spLocks noGrp="1"/>
          </p:cNvSpPr>
          <p:nvPr>
            <p:ph idx="1"/>
          </p:nvPr>
        </p:nvSpPr>
        <p:spPr>
          <a:xfrm>
            <a:off x="997726" y="984161"/>
            <a:ext cx="8146274" cy="4800600"/>
          </a:xfrm>
        </p:spPr>
        <p:txBody>
          <a:bodyPr/>
          <a:lstStyle/>
          <a:p>
            <a:r>
              <a:rPr lang="en-US" dirty="0" smtClean="0"/>
              <a:t>Ex 2:  the average human has </a:t>
            </a:r>
            <a:r>
              <a:rPr lang="en-US" b="1" dirty="0" smtClean="0"/>
              <a:t>37.2 trillion cells </a:t>
            </a:r>
            <a:r>
              <a:rPr lang="en-US" dirty="0" smtClean="0"/>
              <a:t>in his/her body!</a:t>
            </a:r>
            <a:endParaRPr lang="en-US" dirty="0"/>
          </a:p>
        </p:txBody>
      </p:sp>
      <p:pic>
        <p:nvPicPr>
          <p:cNvPr id="7" name="Picture 4" descr="CELL-Red-Blood-Cel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6" y="202574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p:cNvSpPr txBox="1">
            <a:spLocks noChangeArrowheads="1"/>
          </p:cNvSpPr>
          <p:nvPr/>
        </p:nvSpPr>
        <p:spPr bwMode="auto">
          <a:xfrm>
            <a:off x="45226" y="3862478"/>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Red blood cell</a:t>
            </a:r>
          </a:p>
        </p:txBody>
      </p:sp>
      <p:pic>
        <p:nvPicPr>
          <p:cNvPr id="9" name="Picture 7" descr="Fat Cells or Adipocytes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57647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6858000" y="3862478"/>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Fat cell</a:t>
            </a:r>
          </a:p>
        </p:txBody>
      </p:sp>
      <p:pic>
        <p:nvPicPr>
          <p:cNvPr id="11" name="Picture 9" descr="Neu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750" y="2261205"/>
            <a:ext cx="1889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4373950" y="2672367"/>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Nerve cell</a:t>
            </a:r>
          </a:p>
        </p:txBody>
      </p:sp>
    </p:spTree>
    <p:extLst>
      <p:ext uri="{BB962C8B-B14F-4D97-AF65-F5344CB8AC3E}">
        <p14:creationId xmlns:p14="http://schemas.microsoft.com/office/powerpoint/2010/main" val="143772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120" y="-214759"/>
            <a:ext cx="8081879" cy="1143000"/>
          </a:xfrm>
        </p:spPr>
        <p:txBody>
          <a:bodyPr/>
          <a:lstStyle/>
          <a:p>
            <a:r>
              <a:rPr lang="en-US" dirty="0" smtClean="0"/>
              <a:t>Homeostasis</a:t>
            </a:r>
            <a:endParaRPr lang="en-US" dirty="0"/>
          </a:p>
        </p:txBody>
      </p:sp>
      <p:sp>
        <p:nvSpPr>
          <p:cNvPr id="3" name="Content Placeholder 2"/>
          <p:cNvSpPr>
            <a:spLocks noGrp="1"/>
          </p:cNvSpPr>
          <p:nvPr>
            <p:ph idx="1"/>
          </p:nvPr>
        </p:nvSpPr>
        <p:spPr>
          <a:xfrm>
            <a:off x="1062120" y="958403"/>
            <a:ext cx="8081879" cy="4800600"/>
          </a:xfrm>
        </p:spPr>
        <p:txBody>
          <a:bodyPr/>
          <a:lstStyle/>
          <a:p>
            <a:r>
              <a:rPr lang="en-US" b="1" dirty="0" smtClean="0">
                <a:solidFill>
                  <a:srgbClr val="FF0000"/>
                </a:solidFill>
              </a:rPr>
              <a:t>A process of regulating and maintaining stable internal conditions</a:t>
            </a:r>
          </a:p>
          <a:p>
            <a:r>
              <a:rPr lang="en-US" dirty="0" smtClean="0"/>
              <a:t>Ex:  When exercising, </a:t>
            </a:r>
          </a:p>
          <a:p>
            <a:pPr lvl="1"/>
            <a:r>
              <a:rPr lang="en-US" dirty="0" smtClean="0"/>
              <a:t>need more oxygen </a:t>
            </a:r>
            <a:r>
              <a:rPr lang="en-US" dirty="0" smtClean="0">
                <a:sym typeface="Wingdings" panose="05000000000000000000" pitchFamily="2" charset="2"/>
              </a:rPr>
              <a:t> </a:t>
            </a:r>
            <a:r>
              <a:rPr lang="en-US" dirty="0" smtClean="0"/>
              <a:t>breathe more heavily. </a:t>
            </a:r>
          </a:p>
          <a:p>
            <a:pPr lvl="1"/>
            <a:r>
              <a:rPr lang="en-US" dirty="0" smtClean="0"/>
              <a:t>movement causes you to warm up </a:t>
            </a:r>
            <a:r>
              <a:rPr lang="en-US" dirty="0" smtClean="0">
                <a:sym typeface="Wingdings" panose="05000000000000000000" pitchFamily="2" charset="2"/>
              </a:rPr>
              <a:t> </a:t>
            </a:r>
            <a:r>
              <a:rPr lang="en-US" dirty="0" smtClean="0"/>
              <a:t>sweat to help you cool down</a:t>
            </a:r>
            <a:endParaRPr lang="en-US" dirty="0"/>
          </a:p>
        </p:txBody>
      </p:sp>
      <p:pic>
        <p:nvPicPr>
          <p:cNvPr id="3074" name="Picture 2" descr="http://i201.photobucket.com/albums/aa23/Itchy_UK/Tankslap%20links/homer_ru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425" y="3617666"/>
            <a:ext cx="4286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84" y="-227638"/>
            <a:ext cx="8120516" cy="1143000"/>
          </a:xfrm>
        </p:spPr>
        <p:txBody>
          <a:bodyPr/>
          <a:lstStyle/>
          <a:p>
            <a:r>
              <a:rPr lang="en-US" dirty="0" smtClean="0"/>
              <a:t>Adaptation and Evolution</a:t>
            </a:r>
            <a:endParaRPr lang="en-US" dirty="0"/>
          </a:p>
        </p:txBody>
      </p:sp>
      <p:sp>
        <p:nvSpPr>
          <p:cNvPr id="3" name="Content Placeholder 2"/>
          <p:cNvSpPr>
            <a:spLocks noGrp="1"/>
          </p:cNvSpPr>
          <p:nvPr>
            <p:ph idx="1"/>
          </p:nvPr>
        </p:nvSpPr>
        <p:spPr>
          <a:xfrm>
            <a:off x="1023484" y="726583"/>
            <a:ext cx="8120516" cy="4800600"/>
          </a:xfrm>
        </p:spPr>
        <p:txBody>
          <a:bodyPr/>
          <a:lstStyle/>
          <a:p>
            <a:r>
              <a:rPr lang="en-US" b="1" dirty="0" smtClean="0">
                <a:solidFill>
                  <a:srgbClr val="FF0000"/>
                </a:solidFill>
              </a:rPr>
              <a:t>Living things can adapt a trait that is better suited for their environment</a:t>
            </a:r>
            <a:r>
              <a:rPr lang="en-US" dirty="0" smtClean="0"/>
              <a:t> </a:t>
            </a:r>
            <a:r>
              <a:rPr lang="en-US" b="1" dirty="0" smtClean="0">
                <a:solidFill>
                  <a:srgbClr val="FF0000"/>
                </a:solidFill>
              </a:rPr>
              <a:t>through evolution over a long period of time.</a:t>
            </a:r>
            <a:r>
              <a:rPr lang="en-US" dirty="0" smtClean="0"/>
              <a:t> </a:t>
            </a:r>
          </a:p>
          <a:p>
            <a:pPr lvl="1"/>
            <a:r>
              <a:rPr lang="en-US" dirty="0" smtClean="0"/>
              <a:t>Ex: </a:t>
            </a:r>
            <a:endParaRPr lang="en-US" dirty="0"/>
          </a:p>
        </p:txBody>
      </p:sp>
      <p:pic>
        <p:nvPicPr>
          <p:cNvPr id="4098" name="Picture 2" descr="http://www.exploringnature.org/graphics/adaptation_jpgs/polar_bear_text.jpg"/>
          <p:cNvPicPr>
            <a:picLocks noChangeAspect="1" noChangeArrowheads="1"/>
          </p:cNvPicPr>
          <p:nvPr/>
        </p:nvPicPr>
        <p:blipFill rotWithShape="1">
          <a:blip r:embed="rId2">
            <a:extLst>
              <a:ext uri="{28A0092B-C50C-407E-A947-70E740481C1C}">
                <a14:useLocalDpi xmlns:a14="http://schemas.microsoft.com/office/drawing/2010/main" val="0"/>
              </a:ext>
            </a:extLst>
          </a:blip>
          <a:srcRect l="4396" t="15273" r="5122" b="10715"/>
          <a:stretch/>
        </p:blipFill>
        <p:spPr bwMode="auto">
          <a:xfrm>
            <a:off x="2532333" y="2302330"/>
            <a:ext cx="6611667" cy="41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18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483</Words>
  <Application>Microsoft Office PowerPoint</Application>
  <PresentationFormat>On-screen Show (4:3)</PresentationFormat>
  <Paragraphs>61</Paragraphs>
  <Slides>15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Gill Sans MT</vt:lpstr>
      <vt:lpstr>Times New Roman</vt:lpstr>
      <vt:lpstr>Verdana</vt:lpstr>
      <vt:lpstr>Wingdings</vt:lpstr>
      <vt:lpstr>Wingdings 2</vt:lpstr>
      <vt:lpstr>Solstice</vt:lpstr>
      <vt:lpstr>Do Now</vt:lpstr>
      <vt:lpstr>Humans</vt:lpstr>
      <vt:lpstr>Fire</vt:lpstr>
      <vt:lpstr>Biology is the study of living things. The following are 7 characteristics of living things: (O &amp; C go together in the acronym)</vt:lpstr>
      <vt:lpstr>Characteristics of Living Things</vt:lpstr>
      <vt:lpstr>Cells</vt:lpstr>
      <vt:lpstr>Cells continued. </vt:lpstr>
      <vt:lpstr>Homeostasis</vt:lpstr>
      <vt:lpstr>Adaptation and Evolution</vt:lpstr>
      <vt:lpstr>Living Things also have some common needs…</vt:lpstr>
      <vt:lpstr>Characteristics of Living Things Project</vt:lpstr>
      <vt:lpstr>Example</vt:lpstr>
      <vt:lpstr>Example 2: Adaptation (get creative here)</vt:lpstr>
      <vt:lpstr>Is it living? </vt:lpstr>
      <vt:lpstr>Is it living?</vt:lpstr>
    </vt:vector>
  </TitlesOfParts>
  <Company>Albemarle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Karen Ye</dc:creator>
  <cp:lastModifiedBy>acps</cp:lastModifiedBy>
  <cp:revision>14</cp:revision>
  <dcterms:created xsi:type="dcterms:W3CDTF">2015-08-27T23:26:39Z</dcterms:created>
  <dcterms:modified xsi:type="dcterms:W3CDTF">2016-09-07T18:21:46Z</dcterms:modified>
</cp:coreProperties>
</file>