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9" r:id="rId3"/>
    <p:sldId id="291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77" r:id="rId20"/>
    <p:sldId id="288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88" autoAdjust="0"/>
    <p:restoredTop sz="96305" autoAdjust="0"/>
  </p:normalViewPr>
  <p:slideViewPr>
    <p:cSldViewPr snapToGrid="0">
      <p:cViewPr varScale="1">
        <p:scale>
          <a:sx n="47" d="100"/>
          <a:sy n="47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CF15-5613-41F8-9F1A-61367D1CA91B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75AB-5DBE-4079-9AE0-FE680FBFF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8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28.32</a:t>
            </a:r>
            <a:r>
              <a:rPr lang="en-US" baseline="0" dirty="0" smtClean="0"/>
              <a:t> cm, 122.61 cm, 63.9 cm, 77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C44B-D2E7-4453-BBE2-EEA141A989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160 cm3, 33 m3, 7.895 cm2, 0.263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C44B-D2E7-4453-BBE2-EEA141A989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0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7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2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8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5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3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731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1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3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4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2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7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7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71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5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8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5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277746-1794-49F2-8320-1D39DC79164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9/7/2016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C21E2D-C8FD-4681-A7D5-CAE7F2FD0B1D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on Unit Conversions </a:t>
            </a:r>
            <a:r>
              <a:rPr lang="en-US" dirty="0" smtClean="0"/>
              <a:t>Warm-Up</a:t>
            </a:r>
          </a:p>
          <a:p>
            <a:r>
              <a:rPr lang="en-US" dirty="0" smtClean="0"/>
              <a:t>Today: Measurement, Significant Figures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Unit 1 Test TH 9/15 (B), FRI 9/16 (A)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44" y="-145473"/>
            <a:ext cx="749808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844" y="872836"/>
            <a:ext cx="8207156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With each measurement, there is a degree of uncertainty/estimation beyond the markings</a:t>
            </a:r>
          </a:p>
          <a:p>
            <a:r>
              <a:rPr lang="en-US" sz="2400" dirty="0" smtClean="0"/>
              <a:t>The last digit in a measurement is called the uncertain digit</a:t>
            </a:r>
          </a:p>
          <a:p>
            <a:r>
              <a:rPr lang="en-US" dirty="0" smtClean="0"/>
              <a:t>Significant figures include</a:t>
            </a:r>
            <a:br>
              <a:rPr lang="en-US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all measured digits + the uncertain digit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more</a:t>
            </a:r>
            <a:r>
              <a:rPr lang="en-US" b="1" dirty="0" smtClean="0"/>
              <a:t> </a:t>
            </a:r>
            <a:r>
              <a:rPr lang="en-US" dirty="0" smtClean="0"/>
              <a:t>significant figures, the </a:t>
            </a:r>
            <a:r>
              <a:rPr lang="en-US" b="1" u="sng" dirty="0" smtClean="0">
                <a:solidFill>
                  <a:srgbClr val="FF0000"/>
                </a:solidFill>
              </a:rPr>
              <a:t>more </a:t>
            </a:r>
            <a:r>
              <a:rPr lang="en-US" dirty="0" smtClean="0"/>
              <a:t>precise the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8" y="-277155"/>
            <a:ext cx="8134061" cy="1143000"/>
          </a:xfrm>
        </p:spPr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8" y="896007"/>
            <a:ext cx="8134061" cy="480060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u="sng" dirty="0" smtClean="0">
                <a:solidFill>
                  <a:srgbClr val="FF0000"/>
                </a:solidFill>
              </a:rPr>
              <a:t>non-zero numbers </a:t>
            </a:r>
            <a:r>
              <a:rPr lang="en-US" dirty="0" smtClean="0"/>
              <a:t>are</a:t>
            </a:r>
            <a:r>
              <a:rPr lang="en-US" b="1" dirty="0" smtClean="0"/>
              <a:t> ALWAYS </a:t>
            </a:r>
            <a:r>
              <a:rPr lang="en-US" dirty="0" smtClean="0"/>
              <a:t>significant</a:t>
            </a:r>
          </a:p>
          <a:p>
            <a:pPr lvl="1"/>
            <a:r>
              <a:rPr lang="en-US" dirty="0" smtClean="0"/>
              <a:t>15=2 sig figs</a:t>
            </a:r>
          </a:p>
          <a:p>
            <a:pPr lvl="1"/>
            <a:r>
              <a:rPr lang="en-US" dirty="0" smtClean="0"/>
              <a:t>145=3 sig figs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8" y="-229859"/>
            <a:ext cx="8134061" cy="1143000"/>
          </a:xfrm>
        </p:spPr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8" y="943303"/>
            <a:ext cx="8134061" cy="4800600"/>
          </a:xfrm>
        </p:spPr>
        <p:txBody>
          <a:bodyPr/>
          <a:lstStyle/>
          <a:p>
            <a:r>
              <a:rPr lang="en-US" dirty="0"/>
              <a:t>Zeros between nonzero digits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u="sng" dirty="0">
                <a:solidFill>
                  <a:srgbClr val="FF0000"/>
                </a:solidFill>
              </a:rPr>
              <a:t>squished zeros)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</a:t>
            </a:r>
            <a:r>
              <a:rPr lang="en-US" b="1" dirty="0"/>
              <a:t>ALWAYS</a:t>
            </a:r>
            <a:r>
              <a:rPr lang="en-US" dirty="0"/>
              <a:t> significant</a:t>
            </a:r>
          </a:p>
          <a:p>
            <a:pPr lvl="1"/>
            <a:r>
              <a:rPr lang="en-US" dirty="0"/>
              <a:t>105=3 sig figs</a:t>
            </a:r>
          </a:p>
          <a:p>
            <a:pPr lvl="1"/>
            <a:r>
              <a:rPr lang="en-US" dirty="0"/>
              <a:t>5005=4 sig figs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zeros to the left of the first </a:t>
            </a:r>
            <a:br>
              <a:rPr lang="en-US" dirty="0"/>
            </a:br>
            <a:r>
              <a:rPr lang="en-US" dirty="0"/>
              <a:t>nonzero are NOT significant</a:t>
            </a:r>
          </a:p>
          <a:p>
            <a:pPr lvl="1"/>
            <a:r>
              <a:rPr lang="en-US" dirty="0"/>
              <a:t>0.0005=1 sig fig</a:t>
            </a:r>
          </a:p>
          <a:p>
            <a:pPr lvl="1"/>
            <a:r>
              <a:rPr lang="en-US" dirty="0"/>
              <a:t>0.0505=3 sig figs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3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16" y="-152400"/>
            <a:ext cx="8156684" cy="1143000"/>
          </a:xfrm>
        </p:spPr>
        <p:txBody>
          <a:bodyPr/>
          <a:lstStyle/>
          <a:p>
            <a:r>
              <a:rPr lang="en-US" dirty="0" smtClean="0"/>
              <a:t>Sig Fig 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316" y="1020762"/>
            <a:ext cx="8156684" cy="4800600"/>
          </a:xfrm>
        </p:spPr>
        <p:txBody>
          <a:bodyPr>
            <a:normAutofit/>
          </a:bodyPr>
          <a:lstStyle/>
          <a:p>
            <a:r>
              <a:rPr lang="en-US" dirty="0"/>
              <a:t>If there is a </a:t>
            </a:r>
            <a:r>
              <a:rPr lang="en-US" b="1" u="sng" dirty="0">
                <a:solidFill>
                  <a:srgbClr val="FF0000"/>
                </a:solidFill>
              </a:rPr>
              <a:t>decimal point</a:t>
            </a:r>
            <a:r>
              <a:rPr lang="en-US" dirty="0"/>
              <a:t>, the </a:t>
            </a:r>
            <a:r>
              <a:rPr lang="en-US" b="1" u="sng" dirty="0">
                <a:solidFill>
                  <a:srgbClr val="FF0000"/>
                </a:solidFill>
              </a:rPr>
              <a:t>0’s at the end of the number</a:t>
            </a:r>
            <a:r>
              <a:rPr lang="en-US" dirty="0"/>
              <a:t> DO count</a:t>
            </a:r>
          </a:p>
          <a:p>
            <a:pPr lvl="1"/>
            <a:r>
              <a:rPr lang="en-US" dirty="0"/>
              <a:t>9010.0 = 5 sig figs</a:t>
            </a:r>
          </a:p>
          <a:p>
            <a:r>
              <a:rPr lang="en-US" dirty="0" smtClean="0"/>
              <a:t>If there is </a:t>
            </a:r>
            <a:r>
              <a:rPr lang="en-US" b="1" u="sng" dirty="0" smtClean="0">
                <a:solidFill>
                  <a:srgbClr val="FF0000"/>
                </a:solidFill>
              </a:rPr>
              <a:t>no decimal point</a:t>
            </a:r>
            <a:r>
              <a:rPr lang="en-US" dirty="0" smtClean="0"/>
              <a:t>, the 0’s at the end of the number DO NOT count!</a:t>
            </a:r>
          </a:p>
          <a:p>
            <a:pPr lvl="1"/>
            <a:r>
              <a:rPr lang="en-US" dirty="0" smtClean="0"/>
              <a:t>91010 = 4 sig figs</a:t>
            </a:r>
          </a:p>
          <a:p>
            <a:r>
              <a:rPr lang="en-US" dirty="0" smtClean="0"/>
              <a:t>For scientific notation, only count the sig figs for the decimal part (not the x 10</a:t>
            </a:r>
            <a:r>
              <a:rPr lang="en-US" baseline="30000" dirty="0" smtClean="0"/>
              <a:t>x</a:t>
            </a:r>
            <a:r>
              <a:rPr lang="en-US" dirty="0" smtClean="0"/>
              <a:t> part)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396" y="0"/>
            <a:ext cx="66746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Pacific-Atlantic Method for Counting Significant Figures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7" t="5260" r="1631" b="65458"/>
          <a:stretch/>
        </p:blipFill>
        <p:spPr bwMode="auto">
          <a:xfrm>
            <a:off x="0" y="2"/>
            <a:ext cx="2306296" cy="17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1550" y="1681655"/>
            <a:ext cx="803056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lang="en-US" sz="2800" dirty="0">
                <a:solidFill>
                  <a:prstClr val="black"/>
                </a:solidFill>
              </a:rPr>
              <a:t>If the decimal point is </a:t>
            </a:r>
            <a:r>
              <a:rPr lang="en-US" sz="2800" b="1" u="sng" dirty="0">
                <a:solidFill>
                  <a:srgbClr val="FF0000"/>
                </a:solidFill>
              </a:rPr>
              <a:t>present</a:t>
            </a:r>
            <a:r>
              <a:rPr lang="en-US" sz="2800" dirty="0">
                <a:solidFill>
                  <a:prstClr val="black"/>
                </a:solidFill>
              </a:rPr>
              <a:t>, start counting digits from the </a:t>
            </a:r>
            <a:r>
              <a:rPr lang="en-US" sz="2800" b="1" u="sng" dirty="0">
                <a:solidFill>
                  <a:srgbClr val="FF0000"/>
                </a:solidFill>
              </a:rPr>
              <a:t>Pacific (left) side</a:t>
            </a:r>
            <a:r>
              <a:rPr lang="en-US" sz="2800" dirty="0">
                <a:solidFill>
                  <a:prstClr val="black"/>
                </a:solidFill>
              </a:rPr>
              <a:t>, starting with the first non-zero digit</a:t>
            </a:r>
          </a:p>
          <a:p>
            <a:pPr marL="82296" indent="0">
              <a:buClr>
                <a:srgbClr val="3891A7"/>
              </a:buClr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buClr>
                <a:srgbClr val="3891A7"/>
              </a:buClr>
            </a:pPr>
            <a:r>
              <a:rPr lang="en-US" sz="2800" dirty="0">
                <a:solidFill>
                  <a:prstClr val="black"/>
                </a:solidFill>
              </a:rPr>
              <a:t>If the decimal point is </a:t>
            </a:r>
            <a:r>
              <a:rPr lang="en-US" sz="2800" b="1" u="sng" dirty="0">
                <a:solidFill>
                  <a:srgbClr val="FF0000"/>
                </a:solidFill>
              </a:rPr>
              <a:t>absent</a:t>
            </a:r>
            <a:r>
              <a:rPr lang="en-US" sz="2800" dirty="0">
                <a:solidFill>
                  <a:prstClr val="black"/>
                </a:solidFill>
              </a:rPr>
              <a:t>, start counting digits from the </a:t>
            </a:r>
            <a:r>
              <a:rPr lang="en-US" sz="2800" b="1" u="sng" dirty="0">
                <a:solidFill>
                  <a:srgbClr val="FF0000"/>
                </a:solidFill>
              </a:rPr>
              <a:t>Atlantic (right) side</a:t>
            </a:r>
            <a:r>
              <a:rPr lang="en-US" sz="2800" dirty="0">
                <a:solidFill>
                  <a:prstClr val="black"/>
                </a:solidFill>
              </a:rPr>
              <a:t>, starting with the first nonzero digit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41049" r="22276" b="45553"/>
          <a:stretch/>
        </p:blipFill>
        <p:spPr bwMode="auto">
          <a:xfrm>
            <a:off x="4943477" y="2667000"/>
            <a:ext cx="3154199" cy="83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7" t="62714" r="25481" b="24458"/>
          <a:stretch/>
        </p:blipFill>
        <p:spPr bwMode="auto">
          <a:xfrm>
            <a:off x="4715110" y="4931979"/>
            <a:ext cx="3610928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96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17" y="-277153"/>
            <a:ext cx="7498080" cy="1143000"/>
          </a:xfrm>
        </p:spPr>
        <p:txBody>
          <a:bodyPr/>
          <a:lstStyle/>
          <a:p>
            <a:r>
              <a:rPr lang="en-US" dirty="0" smtClean="0"/>
              <a:t>How Many Sig Figs?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59" y="785628"/>
            <a:ext cx="8119241" cy="52578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buFont typeface="+mj-lt"/>
              <a:buAutoNum type="arabicParenR"/>
            </a:pPr>
            <a:r>
              <a:rPr lang="en-US" dirty="0" smtClean="0"/>
              <a:t>1234  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0.023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890 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91010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9010.0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1090.0010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0.00120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3.4 x 10</a:t>
            </a:r>
            <a:r>
              <a:rPr lang="en-US" baseline="30000" dirty="0" smtClean="0"/>
              <a:t>4 </a:t>
            </a:r>
            <a:r>
              <a:rPr lang="en-US" dirty="0" smtClean="0"/>
              <a:t>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9.0 x 10</a:t>
            </a:r>
            <a:r>
              <a:rPr lang="en-US" baseline="30000" dirty="0" smtClean="0"/>
              <a:t>3</a:t>
            </a:r>
            <a:r>
              <a:rPr lang="en-US" dirty="0" smtClean="0"/>
              <a:t> ________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/>
              <a:t>9.010 x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en-US" dirty="0"/>
              <a:t>________</a:t>
            </a:r>
            <a:endParaRPr lang="en-US" dirty="0" smtClean="0"/>
          </a:p>
          <a:p>
            <a:pPr marL="596646" indent="-514350">
              <a:buFont typeface="+mj-lt"/>
              <a:buAutoNum type="arabicParenR"/>
            </a:pP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402470" y="7094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8838" y="1179042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8838" y="164865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8838" y="21572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6072" y="26906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0657" y="3159793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7644" y="3629855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4907" y="4147766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2066" y="45956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3793" y="5129030"/>
            <a:ext cx="57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46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161" y="-358464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with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414" y="784536"/>
            <a:ext cx="8346583" cy="4800600"/>
          </a:xfrm>
        </p:spPr>
        <p:txBody>
          <a:bodyPr/>
          <a:lstStyle/>
          <a:p>
            <a:r>
              <a:rPr lang="en-US" b="1" dirty="0"/>
              <a:t>Adding and Subtracting: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Count </a:t>
            </a:r>
            <a:r>
              <a:rPr lang="en-US" dirty="0"/>
              <a:t>the number of </a:t>
            </a:r>
            <a:r>
              <a:rPr lang="en-US" b="1" u="sng" dirty="0" smtClean="0">
                <a:solidFill>
                  <a:srgbClr val="FF0000"/>
                </a:solidFill>
              </a:rPr>
              <a:t>decimal places</a:t>
            </a:r>
            <a:r>
              <a:rPr lang="en-US" dirty="0" smtClean="0"/>
              <a:t>  for each measurement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en-US" dirty="0" smtClean="0"/>
              <a:t>Round </a:t>
            </a:r>
            <a:r>
              <a:rPr lang="en-US" dirty="0"/>
              <a:t>the final answer to the </a:t>
            </a:r>
            <a:r>
              <a:rPr lang="en-US" b="1" u="sng" dirty="0" smtClean="0">
                <a:solidFill>
                  <a:srgbClr val="FF0000"/>
                </a:solidFill>
              </a:rPr>
              <a:t>lowest number of decimal places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213" t="41111" r="61542" b="37531"/>
          <a:stretch/>
        </p:blipFill>
        <p:spPr>
          <a:xfrm>
            <a:off x="797414" y="3309684"/>
            <a:ext cx="8304755" cy="32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6260" y="735188"/>
            <a:ext cx="2805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28.316 cm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1406" y="754385"/>
            <a:ext cx="20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28.32 cm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66177"/>
              </p:ext>
            </p:extLst>
          </p:nvPr>
        </p:nvGraphicFramePr>
        <p:xfrm>
          <a:off x="999096" y="-1"/>
          <a:ext cx="8054751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95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003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Original Problem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Raw Answer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Final Answer w/ Proper Sig Figs and Units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3.482 cm + 8.51 cm + 16.324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48.0032 g + 9.17 g + 65.4321 g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 cm - 16.532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00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106.5mL - 30. mL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430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Calculating with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81534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b="1" dirty="0"/>
              <a:t>Multiplying and Dividing: </a:t>
            </a:r>
            <a:endParaRPr lang="en-US" b="1" dirty="0" smtClean="0"/>
          </a:p>
          <a:p>
            <a:r>
              <a:rPr lang="en-US" dirty="0" smtClean="0"/>
              <a:t>Count </a:t>
            </a:r>
            <a:r>
              <a:rPr lang="en-US" dirty="0"/>
              <a:t>the number of </a:t>
            </a:r>
            <a:r>
              <a:rPr lang="en-US" b="1" u="sng" dirty="0" smtClean="0">
                <a:solidFill>
                  <a:srgbClr val="FF0000"/>
                </a:solidFill>
              </a:rPr>
              <a:t>significant figures</a:t>
            </a:r>
            <a:r>
              <a:rPr lang="en-US" dirty="0" smtClean="0"/>
              <a:t> for each measurement </a:t>
            </a:r>
          </a:p>
          <a:p>
            <a:r>
              <a:rPr lang="en-US" dirty="0" smtClean="0"/>
              <a:t>Round </a:t>
            </a:r>
            <a:r>
              <a:rPr lang="en-US" dirty="0"/>
              <a:t>the final answer to the </a:t>
            </a:r>
            <a:r>
              <a:rPr lang="en-US" b="1" u="sng" dirty="0" smtClean="0">
                <a:solidFill>
                  <a:srgbClr val="FF0000"/>
                </a:solidFill>
              </a:rPr>
              <a:t>lowest number of significant figures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15" t="49076" r="56631" b="31558"/>
          <a:stretch/>
        </p:blipFill>
        <p:spPr>
          <a:xfrm>
            <a:off x="257576" y="3804634"/>
            <a:ext cx="8766757" cy="28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6795" y="2243857"/>
            <a:ext cx="28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32.61236 m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4541" y="2243856"/>
            <a:ext cx="2897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33 m</a:t>
            </a:r>
            <a:r>
              <a:rPr lang="en-US" sz="3200" baseline="30000" dirty="0" smtClean="0">
                <a:solidFill>
                  <a:srgbClr val="FF0000"/>
                </a:solidFill>
              </a:rPr>
              <a:t>3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91865"/>
              </p:ext>
            </p:extLst>
          </p:nvPr>
        </p:nvGraphicFramePr>
        <p:xfrm>
          <a:off x="1033235" y="85431"/>
          <a:ext cx="8110765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297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23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Original Problem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Raw Answer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Final Answer w/ Proper Sig Figs and Units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 cm × 1.6 cm × 2.12 cm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 m × 4.0 m ×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0.9823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64.34 cm</a:t>
                      </a:r>
                      <a:r>
                        <a:rPr lang="en-US" sz="24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÷ 8.149 cm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64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 mm</a:t>
                      </a:r>
                      <a:r>
                        <a:rPr lang="en-US" sz="24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÷ 18.71 mm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en-US" sz="2000" b="1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6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Conversions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8348 km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$21.98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90.48 weeks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0.746 kg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$56.25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 Figs Exit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stations</a:t>
            </a:r>
          </a:p>
          <a:p>
            <a:r>
              <a:rPr lang="en-US" dirty="0" smtClean="0"/>
              <a:t>Tear off, turn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63" y="13855"/>
            <a:ext cx="844961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/>
              </a:rPr>
              <a:t>Measurement</a:t>
            </a:r>
            <a:r>
              <a:rPr lang="en-US" sz="2800" b="1" dirty="0">
                <a:effectLst/>
              </a:rPr>
              <a:t>: </a:t>
            </a:r>
            <a:r>
              <a:rPr lang="en-US" sz="2800" dirty="0">
                <a:effectLst/>
              </a:rPr>
              <a:t>When using tools with graduated “tick marks”, you should </a:t>
            </a:r>
            <a:r>
              <a:rPr lang="en-US" sz="2800" b="1" u="sng" dirty="0" smtClean="0">
                <a:solidFill>
                  <a:srgbClr val="FF0000"/>
                </a:solidFill>
                <a:effectLst/>
              </a:rPr>
              <a:t>estimate one decimal place beyond the value of the smallest tick mark</a:t>
            </a:r>
            <a:r>
              <a:rPr lang="en-US" sz="2800" dirty="0" smtClean="0">
                <a:effectLst/>
              </a:rPr>
              <a:t>! 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" b="53691"/>
          <a:stretch/>
        </p:blipFill>
        <p:spPr bwMode="auto">
          <a:xfrm>
            <a:off x="0" y="1235762"/>
            <a:ext cx="9081654" cy="26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1682" y="195428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0.7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518" y="3931623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Each tick mark represents 1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106" y="4414391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round to nearest 0.1 cm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6" r="-1139"/>
          <a:stretch/>
        </p:blipFill>
        <p:spPr bwMode="auto">
          <a:xfrm>
            <a:off x="0" y="-83576"/>
            <a:ext cx="9227127" cy="30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4372" y="2979177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Each tick mark represents 0.1 cm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482" y="3502397"/>
            <a:ext cx="583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round to nearest 0.01 cm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855"/>
            <a:ext cx="8153400" cy="4800600"/>
          </a:xfrm>
        </p:spPr>
        <p:txBody>
          <a:bodyPr/>
          <a:lstStyle/>
          <a:p>
            <a:r>
              <a:rPr lang="en-US" sz="2800" b="1" dirty="0"/>
              <a:t>Reading Graduated Cylinders: </a:t>
            </a:r>
            <a:endParaRPr lang="en-US" sz="2800" dirty="0"/>
          </a:p>
          <a:p>
            <a:pPr lvl="1"/>
            <a:r>
              <a:rPr lang="en-US" sz="2400" dirty="0"/>
              <a:t>Liquids form a curved surface when in graduated cylinders. As a standard, you should read the liquid level from the </a:t>
            </a:r>
            <a:r>
              <a:rPr lang="en-US" b="1" u="sng" dirty="0">
                <a:solidFill>
                  <a:srgbClr val="FF0000"/>
                </a:solidFill>
              </a:rPr>
              <a:t>bottom of the meniscus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4953000" cy="428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573" t="36111" r="13824" b="22808"/>
          <a:stretch/>
        </p:blipFill>
        <p:spPr bwMode="auto">
          <a:xfrm>
            <a:off x="0" y="971205"/>
            <a:ext cx="9144000" cy="3639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20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082" y="-152400"/>
            <a:ext cx="611505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462" y="750306"/>
            <a:ext cx="8166538" cy="4800600"/>
          </a:xfrm>
        </p:spPr>
        <p:txBody>
          <a:bodyPr/>
          <a:lstStyle/>
          <a:p>
            <a:r>
              <a:rPr lang="en-US" dirty="0"/>
              <a:t>100 m dash </a:t>
            </a:r>
            <a:r>
              <a:rPr lang="en-US" dirty="0" smtClean="0"/>
              <a:t>1912 record: </a:t>
            </a:r>
            <a:r>
              <a:rPr lang="en-US" dirty="0"/>
              <a:t>10</a:t>
            </a:r>
            <a:r>
              <a:rPr lang="en-US" b="1" u="sng" dirty="0"/>
              <a:t>.6</a:t>
            </a:r>
            <a:r>
              <a:rPr lang="en-US" u="sng" dirty="0"/>
              <a:t> </a:t>
            </a:r>
            <a:r>
              <a:rPr lang="en-US" dirty="0" smtClean="0"/>
              <a:t>seconds</a:t>
            </a:r>
          </a:p>
          <a:p>
            <a:endParaRPr lang="en-US" dirty="0" smtClean="0"/>
          </a:p>
          <a:p>
            <a:r>
              <a:rPr lang="en-US" dirty="0" smtClean="0"/>
              <a:t>Usain </a:t>
            </a:r>
            <a:r>
              <a:rPr lang="en-US" dirty="0"/>
              <a:t>Bolt 100 m dash: 9</a:t>
            </a:r>
            <a:r>
              <a:rPr lang="en-US" u="sng" dirty="0"/>
              <a:t>.</a:t>
            </a:r>
            <a:r>
              <a:rPr lang="en-US" b="1" u="sng" dirty="0"/>
              <a:t>58</a:t>
            </a:r>
            <a:r>
              <a:rPr lang="en-US" dirty="0"/>
              <a:t> seconds</a:t>
            </a:r>
          </a:p>
          <a:p>
            <a:endParaRPr lang="en-US" dirty="0"/>
          </a:p>
        </p:txBody>
      </p:sp>
      <p:pic>
        <p:nvPicPr>
          <p:cNvPr id="2050" name="Picture 2" descr="http://s.hswstatic.com/gif/olympic-timing-tra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r="-367"/>
          <a:stretch/>
        </p:blipFill>
        <p:spPr bwMode="auto">
          <a:xfrm>
            <a:off x="4933637" y="2664673"/>
            <a:ext cx="3823997" cy="37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k.picdn.net/shutterstock/videos/2467949/preview/stock-footage-hand-starting-up-a-stopwat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 b="-357"/>
          <a:stretch/>
        </p:blipFill>
        <p:spPr bwMode="auto">
          <a:xfrm>
            <a:off x="373487" y="2785592"/>
            <a:ext cx="2689538" cy="214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7315" y="-242996"/>
            <a:ext cx="611505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3080" y="914400"/>
            <a:ext cx="8140919" cy="4800600"/>
          </a:xfrm>
        </p:spPr>
        <p:txBody>
          <a:bodyPr/>
          <a:lstStyle/>
          <a:p>
            <a:r>
              <a:rPr lang="en-US" dirty="0" smtClean="0"/>
              <a:t>Michael Phelps 100 m butterfly: </a:t>
            </a:r>
          </a:p>
          <a:p>
            <a:pPr lvl="1"/>
            <a:r>
              <a:rPr lang="en-US" dirty="0" smtClean="0"/>
              <a:t>50.58 seconds—beats 2</a:t>
            </a:r>
            <a:r>
              <a:rPr lang="en-US" baseline="30000" dirty="0" smtClean="0"/>
              <a:t>nd</a:t>
            </a:r>
            <a:r>
              <a:rPr lang="en-US" dirty="0" smtClean="0"/>
              <a:t> place </a:t>
            </a:r>
            <a:r>
              <a:rPr lang="en-US" dirty="0" err="1" smtClean="0"/>
              <a:t>Milorad</a:t>
            </a:r>
            <a:r>
              <a:rPr lang="en-US" dirty="0" smtClean="0"/>
              <a:t> </a:t>
            </a:r>
            <a:r>
              <a:rPr lang="en-US" dirty="0" err="1" smtClean="0"/>
              <a:t>Cavic</a:t>
            </a:r>
            <a:r>
              <a:rPr lang="en-US" dirty="0" smtClean="0"/>
              <a:t> by </a:t>
            </a:r>
            <a:r>
              <a:rPr lang="en-US" b="1" dirty="0" smtClean="0"/>
              <a:t>0.01 seconds</a:t>
            </a:r>
            <a:r>
              <a:rPr lang="en-US" dirty="0" smtClean="0"/>
              <a:t>!</a:t>
            </a:r>
          </a:p>
        </p:txBody>
      </p:sp>
      <p:pic>
        <p:nvPicPr>
          <p:cNvPr id="1026" name="Picture 2" descr="http://i.cdn.turner.com/si/multimedia/photo_gallery/0808/phelps.gold.medal.swims/images/Gold.No.7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09" y="2459864"/>
            <a:ext cx="5632710" cy="41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826" y="-176123"/>
            <a:ext cx="7498080" cy="1143000"/>
          </a:xfrm>
        </p:spPr>
        <p:txBody>
          <a:bodyPr/>
          <a:lstStyle/>
          <a:p>
            <a:r>
              <a:rPr lang="en-US" dirty="0" smtClean="0"/>
              <a:t>The Concept of Error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1521" y="3412901"/>
            <a:ext cx="8062174" cy="2990045"/>
          </a:xfrm>
        </p:spPr>
        <p:txBody>
          <a:bodyPr/>
          <a:lstStyle/>
          <a:p>
            <a:r>
              <a:rPr lang="en-US" dirty="0" smtClean="0"/>
              <a:t>Different people may report a different measurement when estimating the last digit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567" r="29571"/>
          <a:stretch/>
        </p:blipFill>
        <p:spPr>
          <a:xfrm>
            <a:off x="901521" y="773212"/>
            <a:ext cx="8242479" cy="162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3543" t="1088" r="2419" b="58698"/>
          <a:stretch/>
        </p:blipFill>
        <p:spPr>
          <a:xfrm>
            <a:off x="5938682" y="2202285"/>
            <a:ext cx="2947585" cy="121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3961" y="999805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8788" y="999805"/>
            <a:ext cx="59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328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593</Words>
  <Application>Microsoft Office PowerPoint</Application>
  <PresentationFormat>On-screen Show (4:3)</PresentationFormat>
  <Paragraphs>150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Gill Sans MT</vt:lpstr>
      <vt:lpstr>Verdana</vt:lpstr>
      <vt:lpstr>Wingdings</vt:lpstr>
      <vt:lpstr>Wingdings 2</vt:lpstr>
      <vt:lpstr>Solstice</vt:lpstr>
      <vt:lpstr>1_Solstice</vt:lpstr>
      <vt:lpstr>Do Now</vt:lpstr>
      <vt:lpstr>Unit Conversions Do Now</vt:lpstr>
      <vt:lpstr>Measurement: When using tools with graduated “tick marks”, you should estimate one decimal place beyond the value of the smallest tick mark! </vt:lpstr>
      <vt:lpstr>PowerPoint Presentation</vt:lpstr>
      <vt:lpstr>PowerPoint Presentation</vt:lpstr>
      <vt:lpstr>PowerPoint Presentation</vt:lpstr>
      <vt:lpstr>The Concept of Error</vt:lpstr>
      <vt:lpstr>The Concept of Error</vt:lpstr>
      <vt:lpstr>The Concept of Error</vt:lpstr>
      <vt:lpstr>The Concept of Error</vt:lpstr>
      <vt:lpstr>Significant Figures</vt:lpstr>
      <vt:lpstr>Significant Figures</vt:lpstr>
      <vt:lpstr>Sig Fig Clarifications</vt:lpstr>
      <vt:lpstr>Pacific-Atlantic Method for Counting Significant Figures</vt:lpstr>
      <vt:lpstr>How Many Sig Figs? </vt:lpstr>
      <vt:lpstr>Calculating with Significant Figures</vt:lpstr>
      <vt:lpstr>PowerPoint Presentation</vt:lpstr>
      <vt:lpstr>Calculating with Significant Figures</vt:lpstr>
      <vt:lpstr>PowerPoint Presentation</vt:lpstr>
      <vt:lpstr>Sig Figs Exit Activity</vt:lpstr>
    </vt:vector>
  </TitlesOfParts>
  <Company>Albemarle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Karen Ye</dc:creator>
  <cp:lastModifiedBy>acps</cp:lastModifiedBy>
  <cp:revision>13</cp:revision>
  <dcterms:created xsi:type="dcterms:W3CDTF">2015-08-30T21:31:33Z</dcterms:created>
  <dcterms:modified xsi:type="dcterms:W3CDTF">2016-09-07T14:25:08Z</dcterms:modified>
</cp:coreProperties>
</file>