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4" r:id="rId3"/>
    <p:sldId id="284" r:id="rId4"/>
    <p:sldId id="282" r:id="rId5"/>
    <p:sldId id="275" r:id="rId6"/>
    <p:sldId id="276" r:id="rId7"/>
    <p:sldId id="285" r:id="rId8"/>
    <p:sldId id="286" r:id="rId9"/>
    <p:sldId id="287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5" autoAdjust="0"/>
    <p:restoredTop sz="94660"/>
  </p:normalViewPr>
  <p:slideViewPr>
    <p:cSldViewPr>
      <p:cViewPr varScale="1">
        <p:scale>
          <a:sx n="70" d="100"/>
          <a:sy n="70" d="100"/>
        </p:scale>
        <p:origin x="18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3999BAA-2B64-4194-A608-0C8DDB0E7534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E2F10A-60B4-4914-B121-ACFD7B79E6F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20762"/>
            <a:ext cx="8153400" cy="4800600"/>
          </a:xfrm>
        </p:spPr>
        <p:txBody>
          <a:bodyPr/>
          <a:lstStyle/>
          <a:p>
            <a:r>
              <a:rPr lang="en-US" dirty="0" smtClean="0"/>
              <a:t>Turn in Safety Contract if you did not do</a:t>
            </a:r>
            <a:endParaRPr lang="en-US" dirty="0" smtClean="0"/>
          </a:p>
          <a:p>
            <a:r>
              <a:rPr lang="en-US" dirty="0" smtClean="0"/>
              <a:t>Reminder: Quiz FRI 9/1 (Safety, Observations, Inferences)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" r="426"/>
          <a:stretch/>
        </p:blipFill>
        <p:spPr bwMode="auto">
          <a:xfrm>
            <a:off x="1219200" y="76200"/>
            <a:ext cx="7467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799" y="17656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576" y="1050114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a Hypothesis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3505" y="2093532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 Experiment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798" y="3163913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an Experiment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799" y="4112618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 the Data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5167" y="5031336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Modify the Experiment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2999" y="5962317"/>
            <a:ext cx="6863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 the Results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498080" cy="1143000"/>
          </a:xfrm>
        </p:spPr>
        <p:txBody>
          <a:bodyPr/>
          <a:lstStyle/>
          <a:p>
            <a:r>
              <a:rPr lang="en-US" dirty="0" smtClean="0"/>
              <a:t>Video Notes</a:t>
            </a:r>
            <a:endParaRPr lang="en-US" dirty="0"/>
          </a:p>
        </p:txBody>
      </p:sp>
      <p:pic>
        <p:nvPicPr>
          <p:cNvPr id="4" name="The scientific metho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878" y="838200"/>
            <a:ext cx="9077122" cy="5105400"/>
          </a:xfrm>
        </p:spPr>
      </p:pic>
    </p:spTree>
    <p:extLst>
      <p:ext uri="{BB962C8B-B14F-4D97-AF65-F5344CB8AC3E}">
        <p14:creationId xmlns:p14="http://schemas.microsoft.com/office/powerpoint/2010/main" val="29786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Additional Information (not in video)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153400" cy="4800600"/>
          </a:xfrm>
        </p:spPr>
        <p:txBody>
          <a:bodyPr/>
          <a:lstStyle/>
          <a:p>
            <a:r>
              <a:rPr lang="en-US" b="1" dirty="0"/>
              <a:t>Constants</a:t>
            </a:r>
            <a:r>
              <a:rPr lang="en-US" dirty="0"/>
              <a:t>=variables that are </a:t>
            </a:r>
            <a:r>
              <a:rPr lang="en-US" b="1" u="sng" dirty="0" smtClean="0">
                <a:solidFill>
                  <a:srgbClr val="FF0000"/>
                </a:solidFill>
              </a:rPr>
              <a:t>kept the same throughout the experiment</a:t>
            </a:r>
          </a:p>
          <a:p>
            <a:endParaRPr lang="en-US" b="1" u="sng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1143000"/>
          </a:xfrm>
        </p:spPr>
        <p:txBody>
          <a:bodyPr>
            <a:noAutofit/>
          </a:bodyPr>
          <a:lstStyle/>
          <a:p>
            <a:r>
              <a:rPr lang="en-US" sz="2800" b="1" u="sng" dirty="0">
                <a:effectLst/>
              </a:rPr>
              <a:t>Patterns in Data</a:t>
            </a:r>
            <a:r>
              <a:rPr lang="en-US" sz="2800" dirty="0">
                <a:effectLst/>
              </a:rPr>
              <a:t>: </a:t>
            </a:r>
            <a:r>
              <a:rPr lang="en-US" sz="2400" dirty="0">
                <a:effectLst/>
              </a:rPr>
              <a:t>When appropriate, data can be plotted as a scatterplot and a trend (pattern or relationship) may be observed between the two variables</a:t>
            </a:r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Direct Relationship</a:t>
            </a:r>
            <a:r>
              <a:rPr lang="en-US" sz="2800" dirty="0"/>
              <a:t>=as one variable </a:t>
            </a:r>
            <a:r>
              <a:rPr lang="en-US" sz="2800" b="1" u="sng" dirty="0" smtClean="0">
                <a:solidFill>
                  <a:srgbClr val="FF0000"/>
                </a:solidFill>
              </a:rPr>
              <a:t>increases</a:t>
            </a:r>
            <a:r>
              <a:rPr lang="en-US" sz="2800" dirty="0" smtClean="0"/>
              <a:t>, </a:t>
            </a:r>
            <a:r>
              <a:rPr lang="en-US" sz="2800" dirty="0"/>
              <a:t>the other variable </a:t>
            </a:r>
            <a:r>
              <a:rPr lang="en-US" sz="2800" b="1" u="sng" dirty="0" smtClean="0">
                <a:solidFill>
                  <a:srgbClr val="FF0000"/>
                </a:solidFill>
              </a:rPr>
              <a:t>also increases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5" descr="image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0"/>
            <a:ext cx="51054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99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0"/>
            <a:ext cx="815340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Inverse Relationship</a:t>
            </a:r>
            <a:r>
              <a:rPr lang="en-US" sz="2800" dirty="0"/>
              <a:t>= as one variable </a:t>
            </a:r>
            <a:r>
              <a:rPr lang="en-US" sz="2800" b="1" u="sng" dirty="0" smtClean="0">
                <a:solidFill>
                  <a:srgbClr val="FF0000"/>
                </a:solidFill>
              </a:rPr>
              <a:t>increases</a:t>
            </a:r>
            <a:r>
              <a:rPr lang="en-US" sz="2800" dirty="0" smtClean="0"/>
              <a:t>, </a:t>
            </a:r>
            <a:r>
              <a:rPr lang="en-US" sz="2800" dirty="0"/>
              <a:t>the other variable </a:t>
            </a:r>
            <a:r>
              <a:rPr lang="en-US" sz="2800" b="1" u="sng" dirty="0" smtClean="0">
                <a:solidFill>
                  <a:srgbClr val="FF0000"/>
                </a:solidFill>
              </a:rPr>
              <a:t>decreases</a:t>
            </a:r>
            <a:endParaRPr lang="en-US" sz="2800" b="1" u="sng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8" descr="inverse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33600" y="1295400"/>
            <a:ext cx="5105400" cy="38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vs. Theory</a:t>
            </a:r>
            <a:endParaRPr lang="en-US" dirty="0"/>
          </a:p>
        </p:txBody>
      </p:sp>
      <p:pic>
        <p:nvPicPr>
          <p:cNvPr id="2050" name="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t="20100" r="5219" b="19653"/>
          <a:stretch>
            <a:fillRect/>
          </a:stretch>
        </p:blipFill>
        <p:spPr bwMode="auto">
          <a:xfrm>
            <a:off x="4074709" y="2560639"/>
            <a:ext cx="1489497" cy="66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88" y="2668191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20170" y="1417638"/>
            <a:ext cx="815340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A </a:t>
            </a:r>
            <a:r>
              <a:rPr lang="en-US" sz="2800" dirty="0" err="1" smtClean="0"/>
              <a:t>la</a:t>
            </a:r>
            <a:r>
              <a:rPr lang="en-US" sz="2800" b="1" u="sng" dirty="0" err="1" smtClean="0"/>
              <a:t>W</a:t>
            </a:r>
            <a:r>
              <a:rPr lang="en-US" sz="2800" dirty="0" smtClean="0"/>
              <a:t> </a:t>
            </a:r>
            <a:r>
              <a:rPr lang="en-US" sz="2800" dirty="0"/>
              <a:t>tells us </a:t>
            </a:r>
            <a:r>
              <a:rPr lang="en-US" sz="2800" b="1" u="sng" dirty="0" smtClean="0">
                <a:solidFill>
                  <a:srgbClr val="FF0000"/>
                </a:solidFill>
              </a:rPr>
              <a:t>what is happening/what the relationship between two variables is</a:t>
            </a:r>
            <a:r>
              <a:rPr lang="en-US" sz="2800" dirty="0" smtClean="0"/>
              <a:t>; </a:t>
            </a:r>
            <a:r>
              <a:rPr lang="en-US" sz="2800" dirty="0"/>
              <a:t>often has a </a:t>
            </a:r>
            <a:r>
              <a:rPr lang="en-US" sz="2800" dirty="0" smtClean="0"/>
              <a:t>formula</a:t>
            </a:r>
          </a:p>
          <a:p>
            <a:pPr lvl="1"/>
            <a:r>
              <a:rPr lang="en-US" sz="2400" dirty="0" smtClean="0"/>
              <a:t>Ex: Law of Gravity, 		Boyles’ Law</a:t>
            </a:r>
            <a:endParaRPr lang="en-US" sz="2400" dirty="0"/>
          </a:p>
          <a:p>
            <a:r>
              <a:rPr lang="en-US" sz="2800" b="1" dirty="0" smtClean="0"/>
              <a:t>  </a:t>
            </a:r>
            <a:r>
              <a:rPr lang="en-US" sz="2800" dirty="0" smtClean="0"/>
              <a:t>A </a:t>
            </a:r>
            <a:r>
              <a:rPr lang="en-US" sz="2800" dirty="0" err="1" smtClean="0"/>
              <a:t>theor</a:t>
            </a:r>
            <a:r>
              <a:rPr lang="en-US" sz="2800" b="1" u="sng" dirty="0" err="1" smtClean="0"/>
              <a:t>Y</a:t>
            </a:r>
            <a:r>
              <a:rPr lang="en-US" sz="2800" dirty="0" smtClean="0"/>
              <a:t> tells us 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whY</a:t>
            </a:r>
            <a:r>
              <a:rPr lang="en-US" sz="2800" b="1" u="sng" dirty="0" smtClean="0">
                <a:solidFill>
                  <a:srgbClr val="FF0000"/>
                </a:solidFill>
              </a:rPr>
              <a:t> something happens</a:t>
            </a:r>
          </a:p>
          <a:p>
            <a:pPr lvl="1"/>
            <a:r>
              <a:rPr lang="en-US" sz="2400" dirty="0" smtClean="0"/>
              <a:t>Ex: Atomic Theory, Cell Theory</a:t>
            </a:r>
          </a:p>
          <a:p>
            <a:r>
              <a:rPr lang="en-US" sz="2800" dirty="0" smtClean="0"/>
              <a:t>A theory </a:t>
            </a:r>
            <a:r>
              <a:rPr lang="en-US" sz="2800" b="1" u="sng" dirty="0" smtClean="0">
                <a:solidFill>
                  <a:srgbClr val="FF0000"/>
                </a:solidFill>
              </a:rPr>
              <a:t>cannot become </a:t>
            </a:r>
            <a:r>
              <a:rPr lang="en-US" sz="2800" dirty="0" smtClean="0"/>
              <a:t>a law!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09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the questions for the </a:t>
            </a:r>
            <a:r>
              <a:rPr lang="en-US" dirty="0" smtClean="0"/>
              <a:t>4 scenarios on your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Timer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Do Now &amp;amp; Announcements&amp;quot;&quot;/&gt;&lt;property id=&quot;20307&quot; value=&quot;269&quot;/&gt;&lt;/object&gt;&lt;object type=&quot;3&quot; unique_id=&quot;10004&quot;&gt;&lt;property id=&quot;20148&quot; value=&quot;5&quot;/&gt;&lt;property id=&quot;20300&quot; value=&quot;Slide 2 - &amp;quot;Science refers to a system of acquiring knowledge. This system uses observation and experimentation to describe and&quot;/&gt;&lt;property id=&quot;20307&quot; value=&quot;256&quot;/&gt;&lt;/object&gt;&lt;object type=&quot;3&quot; unique_id=&quot;10005&quot;&gt;&lt;property id=&quot;20148&quot; value=&quot;5&quot;/&gt;&lt;property id=&quot;20300&quot; value=&quot;Slide 3 - &amp;quot;Theory vs. Law cont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A Scientific Method&amp;quot;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59&quot;/&gt;&lt;/object&gt;&lt;object type=&quot;3&quot; unique_id=&quot;10008&quot;&gt;&lt;property id=&quot;20148&quot; value=&quot;5&quot;/&gt;&lt;property id=&quot;20300&quot; value=&quot;Slide 7&quot;/&gt;&lt;property id=&quot;20307&quot; value=&quot;260&quot;/&gt;&lt;/object&gt;&lt;object type=&quot;3&quot; unique_id=&quot;10009&quot;&gt;&lt;property id=&quot;20148&quot; value=&quot;5&quot;/&gt;&lt;property id=&quot;20300&quot; value=&quot;Slide 8 - &amp;quot;Variables in Scientific Experimentation &amp;quot;&quot;/&gt;&lt;property id=&quot;20307&quot; value=&quot;261&quot;/&gt;&lt;/object&gt;&lt;object type=&quot;3&quot; unique_id=&quot;10010&quot;&gt;&lt;property id=&quot;20148&quot; value=&quot;5&quot;/&gt;&lt;property id=&quot;20300&quot; value=&quot;Slide 9 - &amp;quot;Variables in Scientific Experimentation&amp;quot;&quot;/&gt;&lt;property id=&quot;20307&quot; value=&quot;262&quot;/&gt;&lt;/object&gt;&lt;object type=&quot;3&quot; unique_id=&quot;10011&quot;&gt;&lt;property id=&quot;20148&quot; value=&quot;5&quot;/&gt;&lt;property id=&quot;20300&quot; value=&quot;Slide 12&quot;/&gt;&lt;property id=&quot;20307&quot; value=&quot;263&quot;/&gt;&lt;/object&gt;&lt;object type=&quot;3&quot; unique_id=&quot;10012&quot;&gt;&lt;property id=&quot;20148&quot; value=&quot;5&quot;/&gt;&lt;property id=&quot;20300&quot; value=&quot;Slide 13&quot;/&gt;&lt;property id=&quot;20307&quot; value=&quot;264&quot;/&gt;&lt;/object&gt;&lt;object type=&quot;3&quot; unique_id=&quot;10013&quot;&gt;&lt;property id=&quot;20148&quot; value=&quot;5&quot;/&gt;&lt;property id=&quot;20300&quot; value=&quot;Slide 14&quot;/&gt;&lt;property id=&quot;20307&quot; value=&quot;265&quot;/&gt;&lt;/object&gt;&lt;object type=&quot;3&quot; unique_id=&quot;10014&quot;&gt;&lt;property id=&quot;20148&quot; value=&quot;5&quot;/&gt;&lt;property id=&quot;20300&quot; value=&quot;Slide 15&quot;/&gt;&lt;property id=&quot;20307&quot; value=&quot;266&quot;/&gt;&lt;/object&gt;&lt;object type=&quot;3&quot; unique_id=&quot;10015&quot;&gt;&lt;property id=&quot;20148&quot; value=&quot;5&quot;/&gt;&lt;property id=&quot;20300&quot; value=&quot;Slide 16&quot;/&gt;&lt;property id=&quot;20307&quot; value=&quot;267&quot;/&gt;&lt;/object&gt;&lt;object type=&quot;3&quot; unique_id=&quot;10019&quot;&gt;&lt;property id=&quot;20148&quot; value=&quot;5&quot;/&gt;&lt;property id=&quot;20300&quot; value=&quot;Slide 17 - &amp;quot;Design An Experiment: Fill the first 3 out based on the demo &amp;quot;&quot;/&gt;&lt;property id=&quot;20307&quot; value=&quot;272&quot;/&gt;&lt;/object&gt;&lt;object type=&quot;3&quot; unique_id=&quot;10020&quot;&gt;&lt;property id=&quot;20148&quot; value=&quot;5&quot;/&gt;&lt;property id=&quot;20300&quot; value=&quot;Slide 18&quot;/&gt;&lt;property id=&quot;20307&quot; value=&quot;273&quot;/&gt;&lt;/object&gt;&lt;object type=&quot;3&quot; unique_id=&quot;10254&quot;&gt;&lt;property id=&quot;20148&quot; value=&quot;5&quot;/&gt;&lt;property id=&quot;20300&quot; value=&quot;Slide 5&quot;/&gt;&lt;property id=&quot;20307&quot; value=&quot;274&quot;/&gt;&lt;/object&gt;&lt;object type=&quot;3&quot; unique_id=&quot;10255&quot;&gt;&lt;property id=&quot;20148&quot; value=&quot;5&quot;/&gt;&lt;property id=&quot;20300&quot; value=&quot;Slide 10 - &amp;quot;Patterns in Data: When appropriate, data can be plotted as a scatterplot and a trend (pattern or relationship) may&quot;/&gt;&lt;property id=&quot;20307&quot; value=&quot;275&quot;/&gt;&lt;/object&gt;&lt;object type=&quot;3&quot; unique_id=&quot;10256&quot;&gt;&lt;property id=&quot;20148&quot; value=&quot;5&quot;/&gt;&lt;property id=&quot;20300&quot; value=&quot;Slide 11&quot;/&gt;&lt;property id=&quot;20307&quot; value=&quot;276&quot;/&gt;&lt;/object&gt;&lt;/object&gt;&lt;object type=&quot;8&quot; unique_id=&quot;1004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919</TotalTime>
  <Words>155</Words>
  <Application>Microsoft Office PowerPoint</Application>
  <PresentationFormat>On-screen Show (4:3)</PresentationFormat>
  <Paragraphs>25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Gill Sans MT</vt:lpstr>
      <vt:lpstr>Times New Roman</vt:lpstr>
      <vt:lpstr>Verdana</vt:lpstr>
      <vt:lpstr>Wingdings 2</vt:lpstr>
      <vt:lpstr>Solstice</vt:lpstr>
      <vt:lpstr>Agenda</vt:lpstr>
      <vt:lpstr>PowerPoint Presentation</vt:lpstr>
      <vt:lpstr>Video Notes</vt:lpstr>
      <vt:lpstr>Additional Information (not in video)</vt:lpstr>
      <vt:lpstr>Patterns in Data: When appropriate, data can be plotted as a scatterplot and a trend (pattern or relationship) may be observed between the two variables </vt:lpstr>
      <vt:lpstr>PowerPoint Presentation</vt:lpstr>
      <vt:lpstr>Law vs. Theory</vt:lpstr>
      <vt:lpstr>Practice</vt:lpstr>
      <vt:lpstr>Reaction Timer Activity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refers to a system of acquiring knowledge. This system uses observation and experimentation to describe and explain natural phenomena.</dc:title>
  <dc:creator>Karen</dc:creator>
  <cp:lastModifiedBy>Karen Ye</cp:lastModifiedBy>
  <cp:revision>37</cp:revision>
  <dcterms:created xsi:type="dcterms:W3CDTF">2014-08-21T23:23:38Z</dcterms:created>
  <dcterms:modified xsi:type="dcterms:W3CDTF">2017-08-29T23:33:26Z</dcterms:modified>
</cp:coreProperties>
</file>