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5" r:id="rId2"/>
    <p:sldId id="261" r:id="rId3"/>
    <p:sldId id="262" r:id="rId4"/>
    <p:sldId id="263" r:id="rId5"/>
    <p:sldId id="27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90" r:id="rId14"/>
    <p:sldId id="291" r:id="rId15"/>
    <p:sldId id="292" r:id="rId16"/>
    <p:sldId id="293" r:id="rId17"/>
    <p:sldId id="312" r:id="rId18"/>
    <p:sldId id="294" r:id="rId19"/>
    <p:sldId id="295" r:id="rId20"/>
    <p:sldId id="298" r:id="rId21"/>
    <p:sldId id="299" r:id="rId22"/>
    <p:sldId id="303" r:id="rId23"/>
    <p:sldId id="304" r:id="rId24"/>
    <p:sldId id="305" r:id="rId25"/>
    <p:sldId id="313" r:id="rId26"/>
    <p:sldId id="309" r:id="rId27"/>
    <p:sldId id="311" r:id="rId28"/>
    <p:sldId id="314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4ECB-4016-4D59-A7BE-4BFEBCB3941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7B8B5-6DE3-4C9D-B8FF-B7ED7862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C9DC-0597-4A16-B5CF-3222F824581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1" name="Shape 1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324580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5" name="Shape 21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8931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19" name="Shape 10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373059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3" name="Shape 12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</p:spPr>
      </p:sp>
    </p:spTree>
    <p:extLst>
      <p:ext uri="{BB962C8B-B14F-4D97-AF65-F5344CB8AC3E}">
        <p14:creationId xmlns:p14="http://schemas.microsoft.com/office/powerpoint/2010/main" val="182787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3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5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C3025AF-E245-4AD4-AB37-9D7077CDFA2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9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9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19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57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9/3/2018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ct val="100000"/>
        </a:lnSpc>
        <a:spcBef>
          <a:spcPts val="551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82ED-78F5-4CB7-A00C-84223414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4AC-AB7A-4F84-831A-A5868B4CA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in Al Foil Lab and/or Safety Contracts if you did not do so last class. </a:t>
            </a:r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Matter and Separation Techniques Review</a:t>
            </a:r>
          </a:p>
          <a:p>
            <a:pPr lvl="1"/>
            <a:r>
              <a:rPr lang="en-US" dirty="0"/>
              <a:t>Prepare for Chromatography Lab Tomorrow</a:t>
            </a:r>
          </a:p>
          <a:p>
            <a:r>
              <a:rPr lang="en-US" dirty="0"/>
              <a:t>Unit 1 Review Packet due Wed 9/12</a:t>
            </a:r>
          </a:p>
          <a:p>
            <a:r>
              <a:rPr lang="en-US" dirty="0"/>
              <a:t>Unit 1 Test ~Th 9/13 and Fri 9/14 </a:t>
            </a:r>
          </a:p>
        </p:txBody>
      </p:sp>
    </p:spTree>
    <p:extLst>
      <p:ext uri="{BB962C8B-B14F-4D97-AF65-F5344CB8AC3E}">
        <p14:creationId xmlns:p14="http://schemas.microsoft.com/office/powerpoint/2010/main" val="271394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3" y="-18629"/>
            <a:ext cx="815232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I mean by “uniformly spread”???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154533"/>
            <a:ext cx="8152327" cy="4800600"/>
          </a:xfrm>
        </p:spPr>
        <p:txBody>
          <a:bodyPr/>
          <a:lstStyle/>
          <a:p>
            <a:r>
              <a:rPr lang="en-US" dirty="0"/>
              <a:t>Consider a container of lemonade vs. a container of sand and water</a:t>
            </a:r>
          </a:p>
          <a:p>
            <a:pPr marL="82294" indent="0">
              <a:buNone/>
            </a:pPr>
            <a:endParaRPr lang="en-US" dirty="0"/>
          </a:p>
        </p:txBody>
      </p:sp>
      <p:pic>
        <p:nvPicPr>
          <p:cNvPr id="10242" name="Picture 2" descr="http://www.auburn.edu/academic/education/reading_genie/catalysts/a-LEMON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8" y="2493635"/>
            <a:ext cx="2005013" cy="1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log.gardenharvestsupply.com/wp-content/uploads/2011/10/soil-test-mason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24" y="1785047"/>
            <a:ext cx="1626311" cy="21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5885" y="2493635"/>
            <a:ext cx="2646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Homogeneous Mixture: particles are uniformly spread--You get the same stuff no matter where you take the sample from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7396" y="2277560"/>
            <a:ext cx="2645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Heterogeneous mixture: particles are NOT uniformly spread—you won’t get exactly the same stuff depending on where you take the sample from</a:t>
            </a:r>
          </a:p>
        </p:txBody>
      </p:sp>
    </p:spTree>
    <p:extLst>
      <p:ext uri="{BB962C8B-B14F-4D97-AF65-F5344CB8AC3E}">
        <p14:creationId xmlns:p14="http://schemas.microsoft.com/office/powerpoint/2010/main" val="2377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" y="584778"/>
            <a:ext cx="9265823" cy="54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6377" y="58477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4418" y="125621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substance—compound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6377" y="1840990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7482" y="256765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substance—element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377" y="3143599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603" y="370424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substance—compound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2868" y="4304319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substance—element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8253" y="4806421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Pure substance—compound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3019" y="536228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</p:spTree>
    <p:extLst>
      <p:ext uri="{BB962C8B-B14F-4D97-AF65-F5344CB8AC3E}">
        <p14:creationId xmlns:p14="http://schemas.microsoft.com/office/powerpoint/2010/main" val="2481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670"/>
            <a:ext cx="9144000" cy="2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003"/>
            <a:ext cx="9144001" cy="18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1532" y="1715479"/>
            <a:ext cx="347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—compound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065" y="1715479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—element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791" y="1878676"/>
            <a:ext cx="348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787" y="1777035"/>
            <a:ext cx="353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substance: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diatomic element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2139" y="3216167"/>
            <a:ext cx="1702676" cy="18918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1908" r="2267" b="40678"/>
          <a:stretch/>
        </p:blipFill>
        <p:spPr bwMode="auto">
          <a:xfrm>
            <a:off x="450761" y="115911"/>
            <a:ext cx="4597758" cy="3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3542" y="2205841"/>
            <a:ext cx="1702676" cy="22071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66927" r="20872" b="8549"/>
          <a:stretch/>
        </p:blipFill>
        <p:spPr bwMode="auto">
          <a:xfrm>
            <a:off x="4451131" y="2374119"/>
            <a:ext cx="3503054" cy="166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08" y="0"/>
            <a:ext cx="7498080" cy="1143000"/>
          </a:xfrm>
        </p:spPr>
        <p:txBody>
          <a:bodyPr/>
          <a:lstStyle/>
          <a:p>
            <a:r>
              <a:rPr lang="en-US" dirty="0"/>
              <a:t>Properties of Matter-Definitions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8" y="1143000"/>
            <a:ext cx="8140192" cy="4800600"/>
          </a:xfrm>
        </p:spPr>
        <p:txBody>
          <a:bodyPr>
            <a:normAutofit/>
          </a:bodyPr>
          <a:lstStyle/>
          <a:p>
            <a:r>
              <a:rPr lang="en-US" b="1" dirty="0"/>
              <a:t>Physical Property</a:t>
            </a:r>
            <a:r>
              <a:rPr lang="en-US" dirty="0"/>
              <a:t>=a property of matter that </a:t>
            </a:r>
            <a:r>
              <a:rPr lang="en-US" b="1" u="sng" dirty="0">
                <a:solidFill>
                  <a:srgbClr val="FF0000"/>
                </a:solidFill>
              </a:rPr>
              <a:t>can be measured or observed without changing the chemical composition</a:t>
            </a:r>
            <a:r>
              <a:rPr lang="en-US" b="1" dirty="0"/>
              <a:t> </a:t>
            </a:r>
            <a:r>
              <a:rPr lang="en-US" dirty="0"/>
              <a:t>of the substance</a:t>
            </a:r>
          </a:p>
          <a:p>
            <a:pPr lvl="1"/>
            <a:r>
              <a:rPr lang="en-US" dirty="0"/>
              <a:t>Ex: </a:t>
            </a:r>
            <a:r>
              <a:rPr lang="en-US" b="1" dirty="0"/>
              <a:t>mass</a:t>
            </a:r>
            <a:r>
              <a:rPr lang="en-US" dirty="0"/>
              <a:t>, </a:t>
            </a:r>
          </a:p>
          <a:p>
            <a:pPr lvl="1"/>
            <a:r>
              <a:rPr lang="en-US" b="1" dirty="0"/>
              <a:t>melting and boiling point</a:t>
            </a:r>
            <a:r>
              <a:rPr lang="en-US" dirty="0"/>
              <a:t>, </a:t>
            </a:r>
          </a:p>
          <a:p>
            <a:pPr lvl="1"/>
            <a:r>
              <a:rPr lang="en-US" b="1" dirty="0"/>
              <a:t>Solubility</a:t>
            </a:r>
            <a:r>
              <a:rPr lang="en-US" dirty="0"/>
              <a:t> (ability to dissolve in something)</a:t>
            </a:r>
          </a:p>
        </p:txBody>
      </p:sp>
    </p:spTree>
    <p:extLst>
      <p:ext uri="{BB962C8B-B14F-4D97-AF65-F5344CB8AC3E}">
        <p14:creationId xmlns:p14="http://schemas.microsoft.com/office/powerpoint/2010/main" val="40358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08" y="0"/>
            <a:ext cx="8140192" cy="1143000"/>
          </a:xfrm>
        </p:spPr>
        <p:txBody>
          <a:bodyPr/>
          <a:lstStyle/>
          <a:p>
            <a:r>
              <a:rPr lang="en-US" dirty="0"/>
              <a:t>Properties of Matter-Definitions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8" y="1173162"/>
            <a:ext cx="8140192" cy="4800600"/>
          </a:xfrm>
        </p:spPr>
        <p:txBody>
          <a:bodyPr/>
          <a:lstStyle/>
          <a:p>
            <a:r>
              <a:rPr lang="en-US" b="1" dirty="0"/>
              <a:t>Chemical Property</a:t>
            </a:r>
            <a:r>
              <a:rPr lang="en-US" dirty="0"/>
              <a:t>=a property of matter that </a:t>
            </a:r>
            <a:r>
              <a:rPr lang="en-US" b="1" u="sng" dirty="0">
                <a:solidFill>
                  <a:srgbClr val="FF0000"/>
                </a:solidFill>
              </a:rPr>
              <a:t>can only be measured or observed by changing the chemical composition </a:t>
            </a:r>
            <a:r>
              <a:rPr lang="en-US" dirty="0"/>
              <a:t>of the substance</a:t>
            </a:r>
          </a:p>
          <a:p>
            <a:pPr lvl="1"/>
            <a:r>
              <a:rPr lang="en-US" dirty="0"/>
              <a:t>Ex: </a:t>
            </a:r>
          </a:p>
          <a:p>
            <a:pPr lvl="1"/>
            <a:r>
              <a:rPr lang="en-US" b="1" dirty="0"/>
              <a:t>Flammability</a:t>
            </a:r>
          </a:p>
          <a:p>
            <a:pPr lvl="1"/>
            <a:r>
              <a:rPr lang="en-US" b="1" dirty="0"/>
              <a:t>Reactivity</a:t>
            </a:r>
            <a:r>
              <a:rPr lang="en-US" dirty="0"/>
              <a:t> (whether the substance reacts with another substance)</a:t>
            </a:r>
          </a:p>
        </p:txBody>
      </p:sp>
    </p:spTree>
    <p:extLst>
      <p:ext uri="{BB962C8B-B14F-4D97-AF65-F5344CB8AC3E}">
        <p14:creationId xmlns:p14="http://schemas.microsoft.com/office/powerpoint/2010/main" val="37443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09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/>
              <a:t>Intensive vs. Extensive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800600"/>
          </a:xfrm>
        </p:spPr>
        <p:txBody>
          <a:bodyPr/>
          <a:lstStyle/>
          <a:p>
            <a:r>
              <a:rPr lang="en-US" b="1" dirty="0"/>
              <a:t>Intensive Property</a:t>
            </a:r>
            <a:r>
              <a:rPr lang="en-US" dirty="0"/>
              <a:t>: </a:t>
            </a:r>
            <a:r>
              <a:rPr lang="en-US" b="1" u="sng" dirty="0">
                <a:solidFill>
                  <a:srgbClr val="FF0000"/>
                </a:solidFill>
              </a:rPr>
              <a:t>does NOT depend on how much of the substance there is</a:t>
            </a:r>
          </a:p>
          <a:p>
            <a:pPr lvl="1"/>
            <a:r>
              <a:rPr lang="en-US" dirty="0"/>
              <a:t>Ex: Boiling Point</a:t>
            </a:r>
          </a:p>
          <a:p>
            <a:endParaRPr lang="en-US" u="sng" dirty="0"/>
          </a:p>
          <a:p>
            <a:r>
              <a:rPr lang="en-US" b="1" dirty="0"/>
              <a:t>Extensive Property: </a:t>
            </a:r>
            <a:r>
              <a:rPr lang="en-US" b="1" u="sng" dirty="0">
                <a:solidFill>
                  <a:srgbClr val="FF0000"/>
                </a:solidFill>
              </a:rPr>
              <a:t>depends on how much of the substance there is</a:t>
            </a:r>
          </a:p>
          <a:p>
            <a:pPr lvl="1"/>
            <a:r>
              <a:rPr lang="en-US" dirty="0"/>
              <a:t>Ex: Mass</a:t>
            </a:r>
          </a:p>
        </p:txBody>
      </p:sp>
    </p:spTree>
    <p:extLst>
      <p:ext uri="{BB962C8B-B14F-4D97-AF65-F5344CB8AC3E}">
        <p14:creationId xmlns:p14="http://schemas.microsoft.com/office/powerpoint/2010/main" val="2085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90" t="30035" r="51074" b="19966"/>
          <a:stretch/>
        </p:blipFill>
        <p:spPr>
          <a:xfrm>
            <a:off x="314665" y="274638"/>
            <a:ext cx="8619023" cy="615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1977" y="224847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2777" y="340518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777" y="455980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8753" y="536257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8177" y="4961191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835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58762"/>
            <a:ext cx="8153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Recall…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/>
              <a:t>Mixture</a:t>
            </a:r>
            <a:r>
              <a:rPr lang="en-US" dirty="0"/>
              <a:t>=a combination of </a:t>
            </a:r>
            <a:r>
              <a:rPr lang="en-US" b="1" u="sng" dirty="0">
                <a:solidFill>
                  <a:srgbClr val="FF0000"/>
                </a:solidFill>
              </a:rPr>
              <a:t>2 or more substances</a:t>
            </a:r>
            <a:r>
              <a:rPr lang="en-US" dirty="0"/>
              <a:t> that you can </a:t>
            </a:r>
            <a:r>
              <a:rPr lang="en-US" b="1" u="sng" dirty="0">
                <a:solidFill>
                  <a:srgbClr val="FF0000"/>
                </a:solidFill>
              </a:rPr>
              <a:t>physically separate </a:t>
            </a:r>
            <a:r>
              <a:rPr lang="en-US" dirty="0"/>
              <a:t>into their individual parts </a:t>
            </a:r>
            <a:r>
              <a:rPr lang="en-US" b="1" u="sng" dirty="0">
                <a:solidFill>
                  <a:srgbClr val="FF0000"/>
                </a:solidFill>
              </a:rPr>
              <a:t>without changing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what they are. 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  <a:p>
            <a:r>
              <a:rPr lang="en-US" dirty="0"/>
              <a:t>Mixtures can be separated based on their </a:t>
            </a:r>
            <a:r>
              <a:rPr lang="en-US" b="1" u="sng" dirty="0">
                <a:solidFill>
                  <a:srgbClr val="FF0000"/>
                </a:solidFill>
              </a:rPr>
              <a:t>physical</a:t>
            </a:r>
            <a:r>
              <a:rPr lang="en-US" b="1" dirty="0">
                <a:solidFill>
                  <a:srgbClr val="FF0000"/>
                </a:solidFill>
              </a:rPr>
              <a:t> properties </a:t>
            </a:r>
            <a:r>
              <a:rPr lang="en-US" dirty="0"/>
              <a:t>(ex: boiling point, solubility, size)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 txBox="1">
            <a:spLocks noGrp="1"/>
          </p:cNvSpPr>
          <p:nvPr>
            <p:ph type="title"/>
          </p:nvPr>
        </p:nvSpPr>
        <p:spPr>
          <a:xfrm>
            <a:off x="10668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Filtration</a:t>
            </a:r>
          </a:p>
        </p:txBody>
      </p:sp>
      <p:sp>
        <p:nvSpPr>
          <p:cNvPr id="22531" name="Shape 191"/>
          <p:cNvSpPr>
            <a:spLocks noGrp="1"/>
          </p:cNvSpPr>
          <p:nvPr>
            <p:ph idx="1"/>
          </p:nvPr>
        </p:nvSpPr>
        <p:spPr>
          <a:xfrm>
            <a:off x="990600" y="609602"/>
            <a:ext cx="6073102" cy="2754560"/>
          </a:xfrm>
        </p:spPr>
        <p:txBody>
          <a:bodyPr vert="horz" wrap="square" lIns="91440" tIns="45700" rIns="91440" bIns="45700" numCol="1" anchor="t" anchorCtr="0" compatLnSpc="1">
            <a:prstTxWarp prst="textNoShape">
              <a:avLst/>
            </a:prstTxWarp>
            <a:spAutoFit/>
          </a:bodyPr>
          <a:lstStyle/>
          <a:p>
            <a:pPr marL="120650" indent="0">
              <a:spcBef>
                <a:spcPts val="638"/>
              </a:spcBef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*separation based on different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state of matter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or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particle size</a:t>
            </a: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120650" indent="0">
              <a:spcBef>
                <a:spcPts val="638"/>
              </a:spcBef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 technique that allows you to separate a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heterogeneous mixture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by catching the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solid (undissolved particles)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on the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filter</a:t>
            </a:r>
          </a:p>
        </p:txBody>
      </p:sp>
      <p:pic>
        <p:nvPicPr>
          <p:cNvPr id="6" name="Picture 5" descr="http://web1.beverlyhg-h.schools.nsw.edu.au/Faculty/Science/MCINERNEY/year%207/being%20a%20scientist/Filtratio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2" y="3429000"/>
            <a:ext cx="3633789" cy="327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burrowspaper.com/EN/wp-content/woo_custom/2010/08/Coffee-paper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18141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freshnessgf.com/wp-content/uploads/2011/04/noodles-in-strai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396" y="5053017"/>
            <a:ext cx="2468604" cy="164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kentchemistry.com/images/links/matter/0702151451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3702" y="-15080"/>
            <a:ext cx="2080297" cy="26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828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8"/>
          <a:stretch/>
        </p:blipFill>
        <p:spPr>
          <a:xfrm>
            <a:off x="7291231" y="438242"/>
            <a:ext cx="1852769" cy="13905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-12700"/>
            <a:ext cx="7997780" cy="5334000"/>
          </a:xfrm>
        </p:spPr>
        <p:txBody>
          <a:bodyPr>
            <a:normAutofit/>
          </a:bodyPr>
          <a:lstStyle/>
          <a:p>
            <a:r>
              <a:rPr lang="en-US" b="1" dirty="0"/>
              <a:t>Chemistry</a:t>
            </a:r>
            <a:r>
              <a:rPr lang="en-US" dirty="0"/>
              <a:t> is the study of the properties and interactions of matter</a:t>
            </a:r>
          </a:p>
          <a:p>
            <a:endParaRPr lang="en-US" dirty="0"/>
          </a:p>
          <a:p>
            <a:r>
              <a:rPr lang="en-US" b="1" dirty="0"/>
              <a:t>Matter</a:t>
            </a:r>
            <a:r>
              <a:rPr lang="en-US" dirty="0"/>
              <a:t>=</a:t>
            </a:r>
            <a:r>
              <a:rPr lang="en-US" b="1" u="sng" dirty="0">
                <a:solidFill>
                  <a:srgbClr val="FF0000"/>
                </a:solidFill>
              </a:rPr>
              <a:t>anything that has mass and takes up space</a:t>
            </a:r>
            <a:endParaRPr lang="en-US" b="1" u="sng" dirty="0">
              <a:solidFill>
                <a:srgbClr val="FF0000"/>
              </a:solidFill>
              <a:effectLst/>
            </a:endParaRPr>
          </a:p>
          <a:p>
            <a:pPr lvl="1"/>
            <a:endParaRPr lang="en-US" dirty="0"/>
          </a:p>
          <a:p>
            <a:r>
              <a:rPr lang="en-US" b="1" dirty="0"/>
              <a:t>Atom</a:t>
            </a:r>
            <a:r>
              <a:rPr lang="en-US" dirty="0"/>
              <a:t>=</a:t>
            </a:r>
            <a:r>
              <a:rPr lang="en-US" b="1" u="sng" dirty="0">
                <a:solidFill>
                  <a:srgbClr val="FF0000"/>
                </a:solidFill>
              </a:rPr>
              <a:t>the smallest, simplest unit of matter</a:t>
            </a:r>
          </a:p>
          <a:p>
            <a:pPr lvl="1"/>
            <a:r>
              <a:rPr lang="en-US" dirty="0"/>
              <a:t>Atoms can combine or join together to form other substances: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158"/>
            <a:ext cx="7943850" cy="1143000"/>
          </a:xfrm>
        </p:spPr>
        <p:txBody>
          <a:bodyPr/>
          <a:lstStyle/>
          <a:p>
            <a:r>
              <a:rPr lang="en-US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99320"/>
            <a:ext cx="8153400" cy="4800600"/>
          </a:xfrm>
        </p:spPr>
        <p:txBody>
          <a:bodyPr/>
          <a:lstStyle/>
          <a:p>
            <a:pPr lvl="0"/>
            <a:r>
              <a:rPr lang="en-US" dirty="0"/>
              <a:t>takes advantage of differences in </a:t>
            </a:r>
            <a:r>
              <a:rPr lang="en-US" b="1" u="sng" dirty="0">
                <a:solidFill>
                  <a:srgbClr val="FF0000"/>
                </a:solidFill>
              </a:rPr>
              <a:t>boiling point</a:t>
            </a:r>
          </a:p>
          <a:p>
            <a:pPr lvl="0"/>
            <a:r>
              <a:rPr lang="en-US" dirty="0"/>
              <a:t>can be used to separate </a:t>
            </a:r>
            <a:r>
              <a:rPr lang="en-US" b="1" u="sng" dirty="0">
                <a:solidFill>
                  <a:srgbClr val="FF0000"/>
                </a:solidFill>
              </a:rPr>
              <a:t>homo- or heterogeneous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mixtures</a:t>
            </a:r>
          </a:p>
          <a:p>
            <a:pPr lvl="0"/>
            <a:r>
              <a:rPr lang="en-US" dirty="0"/>
              <a:t>Downside: liquid components of mixture are lost to air through evaporation</a:t>
            </a:r>
          </a:p>
          <a:p>
            <a:endParaRPr lang="en-US" dirty="0"/>
          </a:p>
        </p:txBody>
      </p:sp>
      <p:pic>
        <p:nvPicPr>
          <p:cNvPr id="2053" name="Picture 5" descr="http://sciencepark.etacude.com/projects/separations/eva_233_1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4404558"/>
            <a:ext cx="2752725" cy="20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3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04"/>
          <p:cNvSpPr txBox="1">
            <a:spLocks noGrp="1"/>
          </p:cNvSpPr>
          <p:nvPr>
            <p:ph type="title"/>
          </p:nvPr>
        </p:nvSpPr>
        <p:spPr>
          <a:xfrm>
            <a:off x="990600" y="-34106"/>
            <a:ext cx="8229600" cy="754012"/>
          </a:xfrm>
        </p:spPr>
        <p:txBody>
          <a:bodyPr tIns="45700" bIns="45700" anchor="ctr">
            <a:spAutoFit/>
          </a:bodyPr>
          <a:lstStyle/>
          <a:p>
            <a:pPr fontAlgn="auto"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Distillation</a:t>
            </a:r>
          </a:p>
        </p:txBody>
      </p:sp>
      <p:sp>
        <p:nvSpPr>
          <p:cNvPr id="25603" name="Shape 205"/>
          <p:cNvSpPr>
            <a:spLocks noGrp="1"/>
          </p:cNvSpPr>
          <p:nvPr>
            <p:ph idx="1"/>
          </p:nvPr>
        </p:nvSpPr>
        <p:spPr>
          <a:xfrm>
            <a:off x="914400" y="533402"/>
            <a:ext cx="8229600" cy="2400617"/>
          </a:xfrm>
        </p:spPr>
        <p:txBody>
          <a:bodyPr vert="horz" wrap="square" lIns="91440" tIns="45700" rIns="91440" bIns="457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/>
              <a:t>takes advantage of differences in </a:t>
            </a:r>
            <a:r>
              <a:rPr lang="en-US" sz="2800" b="1" u="sng" dirty="0">
                <a:solidFill>
                  <a:srgbClr val="FF0000"/>
                </a:solidFill>
              </a:rPr>
              <a:t>boiling point</a:t>
            </a:r>
          </a:p>
          <a:p>
            <a:pPr lvl="0"/>
            <a:r>
              <a:rPr lang="en-US" sz="2800" dirty="0"/>
              <a:t>can be used to separate </a:t>
            </a:r>
            <a:r>
              <a:rPr lang="en-US" sz="2800" b="1" u="sng" dirty="0">
                <a:solidFill>
                  <a:srgbClr val="FF0000"/>
                </a:solidFill>
              </a:rPr>
              <a:t>homogeneous or heterogeneous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mixtures</a:t>
            </a:r>
          </a:p>
          <a:p>
            <a:r>
              <a:rPr lang="en-US" sz="2800" dirty="0"/>
              <a:t>Superior method to evaporation because all components can be isolated and retained.</a:t>
            </a:r>
          </a:p>
        </p:txBody>
      </p:sp>
      <p:sp>
        <p:nvSpPr>
          <p:cNvPr id="25604" name="Shape 207"/>
          <p:cNvSpPr>
            <a:spLocks noChangeArrowheads="1"/>
          </p:cNvSpPr>
          <p:nvPr/>
        </p:nvSpPr>
        <p:spPr bwMode="auto">
          <a:xfrm>
            <a:off x="1981200" y="3200400"/>
            <a:ext cx="6781800" cy="369751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945" y="3792547"/>
            <a:ext cx="2507615" cy="3065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Mixture of 2 liquids is placed in a flask over a heat source. The liquid with the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higher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boiling point stays in this flask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50292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966047" y="2961313"/>
            <a:ext cx="2330355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The liquid with the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lower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charset="0"/>
              </a:rPr>
              <a:t> boiling point collects in this flask</a:t>
            </a:r>
          </a:p>
        </p:txBody>
      </p:sp>
    </p:spTree>
    <p:extLst>
      <p:ext uri="{BB962C8B-B14F-4D97-AF65-F5344CB8AC3E}">
        <p14:creationId xmlns:p14="http://schemas.microsoft.com/office/powerpoint/2010/main" val="19366179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73"/>
          <p:cNvSpPr txBox="1">
            <a:spLocks noGrp="1"/>
          </p:cNvSpPr>
          <p:nvPr>
            <p:ph type="title"/>
          </p:nvPr>
        </p:nvSpPr>
        <p:spPr>
          <a:xfrm>
            <a:off x="914400" y="40878"/>
            <a:ext cx="8229600" cy="768350"/>
          </a:xfrm>
          <a:solidFill>
            <a:srgbClr val="000099"/>
          </a:solidFill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Chromatography</a:t>
            </a:r>
          </a:p>
        </p:txBody>
      </p:sp>
      <p:sp>
        <p:nvSpPr>
          <p:cNvPr id="27651" name="Shape 74"/>
          <p:cNvSpPr txBox="1">
            <a:spLocks noChangeArrowheads="1"/>
          </p:cNvSpPr>
          <p:nvPr/>
        </p:nvSpPr>
        <p:spPr bwMode="auto">
          <a:xfrm>
            <a:off x="990600" y="874359"/>
            <a:ext cx="8153400" cy="333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2800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Chromatography is a technique that allows you to separate a 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homogeneous mixture </a:t>
            </a:r>
            <a:r>
              <a:rPr lang="en-US" sz="2800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based on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size</a:t>
            </a:r>
            <a:r>
              <a:rPr lang="en-US" sz="2800" b="1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and </a:t>
            </a: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polarity</a:t>
            </a:r>
          </a:p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endParaRPr lang="en-US" sz="2800" b="1" u="sng" dirty="0">
              <a:solidFill>
                <a:srgbClr val="333399"/>
              </a:solidFill>
              <a:latin typeface="Trebuchet MS" pitchFamily="34" charset="0"/>
              <a:cs typeface="Arial" charset="0"/>
              <a:sym typeface="Comic Sans MS" pitchFamily="66" charset="0"/>
            </a:endParaRPr>
          </a:p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2800" b="1" u="sng" dirty="0">
                <a:solidFill>
                  <a:srgbClr val="333399"/>
                </a:solidFill>
                <a:latin typeface="Trebuchet MS" pitchFamily="34" charset="0"/>
                <a:cs typeface="Arial" charset="0"/>
                <a:sym typeface="Comic Sans MS" pitchFamily="66" charset="0"/>
              </a:rPr>
              <a:t>*polarity = the symmetry of a molecule; determines the level of attraction towards other substances</a:t>
            </a:r>
          </a:p>
        </p:txBody>
      </p:sp>
      <p:sp>
        <p:nvSpPr>
          <p:cNvPr id="75" name="Shape 75"/>
          <p:cNvSpPr>
            <a:spLocks noChangeArrowheads="1"/>
          </p:cNvSpPr>
          <p:nvPr/>
        </p:nvSpPr>
        <p:spPr bwMode="auto">
          <a:xfrm>
            <a:off x="2705100" y="49723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6" name="Shape 76"/>
          <p:cNvSpPr>
            <a:spLocks noChangeArrowheads="1"/>
          </p:cNvSpPr>
          <p:nvPr/>
        </p:nvSpPr>
        <p:spPr bwMode="auto">
          <a:xfrm>
            <a:off x="2933700" y="45151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7" name="Shape 77"/>
          <p:cNvSpPr>
            <a:spLocks noChangeArrowheads="1"/>
          </p:cNvSpPr>
          <p:nvPr/>
        </p:nvSpPr>
        <p:spPr bwMode="auto">
          <a:xfrm>
            <a:off x="2324100" y="45151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8" name="Shape 78"/>
          <p:cNvSpPr>
            <a:spLocks noChangeArrowheads="1"/>
          </p:cNvSpPr>
          <p:nvPr/>
        </p:nvSpPr>
        <p:spPr bwMode="auto">
          <a:xfrm>
            <a:off x="2933700" y="51628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9" name="Shape 79"/>
          <p:cNvSpPr txBox="1">
            <a:spLocks noChangeArrowheads="1"/>
          </p:cNvSpPr>
          <p:nvPr/>
        </p:nvSpPr>
        <p:spPr bwMode="auto">
          <a:xfrm>
            <a:off x="2628900" y="45022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0" name="Shape 80"/>
          <p:cNvSpPr txBox="1">
            <a:spLocks noChangeArrowheads="1"/>
          </p:cNvSpPr>
          <p:nvPr/>
        </p:nvSpPr>
        <p:spPr bwMode="auto">
          <a:xfrm>
            <a:off x="3009900" y="49594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1" name="Shape 81"/>
          <p:cNvSpPr>
            <a:spLocks noChangeArrowheads="1"/>
          </p:cNvSpPr>
          <p:nvPr/>
        </p:nvSpPr>
        <p:spPr bwMode="auto">
          <a:xfrm>
            <a:off x="2857500" y="46294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2" name="Shape 82"/>
          <p:cNvSpPr txBox="1">
            <a:spLocks noChangeArrowheads="1"/>
          </p:cNvSpPr>
          <p:nvPr/>
        </p:nvSpPr>
        <p:spPr bwMode="auto">
          <a:xfrm>
            <a:off x="3238500" y="45022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3" name="Shape 83"/>
          <p:cNvSpPr>
            <a:spLocks noChangeArrowheads="1"/>
          </p:cNvSpPr>
          <p:nvPr/>
        </p:nvSpPr>
        <p:spPr bwMode="auto">
          <a:xfrm>
            <a:off x="3390900" y="47056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4" name="Shape 84"/>
          <p:cNvSpPr>
            <a:spLocks noChangeArrowheads="1"/>
          </p:cNvSpPr>
          <p:nvPr/>
        </p:nvSpPr>
        <p:spPr bwMode="auto">
          <a:xfrm>
            <a:off x="3238500" y="47437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5" name="Shape 85"/>
          <p:cNvSpPr>
            <a:spLocks noChangeArrowheads="1"/>
          </p:cNvSpPr>
          <p:nvPr/>
        </p:nvSpPr>
        <p:spPr bwMode="auto">
          <a:xfrm>
            <a:off x="2857500" y="43627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6" name="Shape 86"/>
          <p:cNvSpPr>
            <a:spLocks noChangeArrowheads="1"/>
          </p:cNvSpPr>
          <p:nvPr/>
        </p:nvSpPr>
        <p:spPr bwMode="auto">
          <a:xfrm>
            <a:off x="2476500" y="48580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7" name="Shape 87"/>
          <p:cNvSpPr>
            <a:spLocks noChangeArrowheads="1"/>
          </p:cNvSpPr>
          <p:nvPr/>
        </p:nvSpPr>
        <p:spPr bwMode="auto">
          <a:xfrm>
            <a:off x="5753100" y="42103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8" name="Shape 88"/>
          <p:cNvSpPr>
            <a:spLocks noChangeArrowheads="1"/>
          </p:cNvSpPr>
          <p:nvPr/>
        </p:nvSpPr>
        <p:spPr bwMode="auto">
          <a:xfrm>
            <a:off x="5219700" y="42103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5524500" y="4362780"/>
            <a:ext cx="762000" cy="432735"/>
          </a:xfrm>
          <a:prstGeom prst="ellipse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0" name="Shape 90"/>
          <p:cNvSpPr>
            <a:spLocks noChangeArrowheads="1"/>
          </p:cNvSpPr>
          <p:nvPr/>
        </p:nvSpPr>
        <p:spPr bwMode="auto">
          <a:xfrm>
            <a:off x="6515100" y="50866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1" name="Shape 91"/>
          <p:cNvSpPr txBox="1">
            <a:spLocks noChangeArrowheads="1"/>
          </p:cNvSpPr>
          <p:nvPr/>
        </p:nvSpPr>
        <p:spPr bwMode="auto">
          <a:xfrm>
            <a:off x="5905500" y="51880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2" name="Shape 92"/>
          <p:cNvSpPr txBox="1">
            <a:spLocks noChangeArrowheads="1"/>
          </p:cNvSpPr>
          <p:nvPr/>
        </p:nvSpPr>
        <p:spPr bwMode="auto">
          <a:xfrm>
            <a:off x="5600700" y="51880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3" name="Shape 93"/>
          <p:cNvSpPr>
            <a:spLocks noChangeArrowheads="1"/>
          </p:cNvSpPr>
          <p:nvPr/>
        </p:nvSpPr>
        <p:spPr bwMode="auto">
          <a:xfrm>
            <a:off x="6591300" y="47818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4" name="Shape 94"/>
          <p:cNvSpPr txBox="1">
            <a:spLocks noChangeArrowheads="1"/>
          </p:cNvSpPr>
          <p:nvPr/>
        </p:nvSpPr>
        <p:spPr bwMode="auto">
          <a:xfrm>
            <a:off x="5753100" y="5264270"/>
            <a:ext cx="152400" cy="307736"/>
          </a:xfrm>
          <a:prstGeom prst="rect">
            <a:avLst/>
          </a:prstGeom>
          <a:solidFill>
            <a:srgbClr val="0000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5" name="Shape 95"/>
          <p:cNvSpPr>
            <a:spLocks noChangeArrowheads="1"/>
          </p:cNvSpPr>
          <p:nvPr/>
        </p:nvSpPr>
        <p:spPr bwMode="auto">
          <a:xfrm>
            <a:off x="6362700" y="49342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6" name="Shape 96"/>
          <p:cNvSpPr>
            <a:spLocks noChangeArrowheads="1"/>
          </p:cNvSpPr>
          <p:nvPr/>
        </p:nvSpPr>
        <p:spPr bwMode="auto">
          <a:xfrm>
            <a:off x="5219700" y="49723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7" name="Shape 97"/>
          <p:cNvSpPr>
            <a:spLocks noChangeArrowheads="1"/>
          </p:cNvSpPr>
          <p:nvPr/>
        </p:nvSpPr>
        <p:spPr bwMode="auto">
          <a:xfrm>
            <a:off x="5295900" y="5048581"/>
            <a:ext cx="76200" cy="432735"/>
          </a:xfrm>
          <a:prstGeom prst="ellipse">
            <a:avLst/>
          </a:prstGeom>
          <a:solidFill>
            <a:schemeClr val="tx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8" name="Shape 98"/>
          <p:cNvSpPr>
            <a:spLocks noChangeArrowheads="1"/>
          </p:cNvSpPr>
          <p:nvPr/>
        </p:nvSpPr>
        <p:spPr bwMode="auto">
          <a:xfrm>
            <a:off x="6743700" y="4934281"/>
            <a:ext cx="304800" cy="432735"/>
          </a:xfrm>
          <a:prstGeom prst="ellipse">
            <a:avLst/>
          </a:prstGeom>
          <a:solidFill>
            <a:srgbClr val="FF00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9" name="Shape 99"/>
          <p:cNvCxnSpPr>
            <a:cxnSpLocks noChangeShapeType="1"/>
          </p:cNvCxnSpPr>
          <p:nvPr/>
        </p:nvCxnSpPr>
        <p:spPr bwMode="auto">
          <a:xfrm>
            <a:off x="3924300" y="4922838"/>
            <a:ext cx="1219200" cy="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0" name="Shape 100"/>
          <p:cNvSpPr txBox="1">
            <a:spLocks noChangeArrowheads="1"/>
          </p:cNvSpPr>
          <p:nvPr/>
        </p:nvSpPr>
        <p:spPr bwMode="auto">
          <a:xfrm>
            <a:off x="3924300" y="4541840"/>
            <a:ext cx="106680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Separate</a:t>
            </a:r>
          </a:p>
        </p:txBody>
      </p:sp>
      <p:sp>
        <p:nvSpPr>
          <p:cNvPr id="103" name="Shape 103"/>
          <p:cNvSpPr txBox="1">
            <a:spLocks noChangeArrowheads="1"/>
          </p:cNvSpPr>
          <p:nvPr/>
        </p:nvSpPr>
        <p:spPr bwMode="auto">
          <a:xfrm>
            <a:off x="5295900" y="5684840"/>
            <a:ext cx="144780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Components</a:t>
            </a:r>
          </a:p>
        </p:txBody>
      </p:sp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2552700" y="5684840"/>
            <a:ext cx="129540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Mixture</a:t>
            </a:r>
          </a:p>
        </p:txBody>
      </p:sp>
    </p:spTree>
    <p:extLst>
      <p:ext uri="{BB962C8B-B14F-4D97-AF65-F5344CB8AC3E}">
        <p14:creationId xmlns:p14="http://schemas.microsoft.com/office/powerpoint/2010/main" val="553155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ChangeArrowheads="1"/>
          </p:cNvSpPr>
          <p:nvPr/>
        </p:nvSpPr>
        <p:spPr bwMode="auto">
          <a:xfrm>
            <a:off x="1270000" y="4749804"/>
            <a:ext cx="7543800" cy="769401"/>
          </a:xfrm>
          <a:prstGeom prst="rect">
            <a:avLst/>
          </a:prstGeom>
          <a:noFill/>
          <a:ln w="2857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indent="342900" fontAlgn="base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Capillary action draws the dye samples up the paper as the solvent moves up the paper</a:t>
            </a:r>
            <a:endParaRPr lang="en-US" sz="1400" b="1" u="sng" dirty="0">
              <a:solidFill>
                <a:srgbClr val="000000"/>
              </a:solidFill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sp>
        <p:nvSpPr>
          <p:cNvPr id="28675" name="Shape 117"/>
          <p:cNvSpPr txBox="1">
            <a:spLocks noGrp="1"/>
          </p:cNvSpPr>
          <p:nvPr>
            <p:ph type="title"/>
          </p:nvPr>
        </p:nvSpPr>
        <p:spPr>
          <a:xfrm>
            <a:off x="1041400" y="106363"/>
            <a:ext cx="8229600" cy="76835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How Chromatography Works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08200" y="1092200"/>
            <a:ext cx="11430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Arial" charset="0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41538" y="3530604"/>
            <a:ext cx="112395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22600" y="3454400"/>
            <a:ext cx="114300" cy="12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36838" y="3454404"/>
            <a:ext cx="157162" cy="130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17096875">
            <a:off x="38893" y="1932786"/>
            <a:ext cx="223123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Chromatography paper</a:t>
            </a:r>
          </a:p>
        </p:txBody>
      </p:sp>
      <p:sp>
        <p:nvSpPr>
          <p:cNvPr id="14" name="Oval 13"/>
          <p:cNvSpPr/>
          <p:nvPr/>
        </p:nvSpPr>
        <p:spPr>
          <a:xfrm>
            <a:off x="2270125" y="3454400"/>
            <a:ext cx="152400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346200" y="1092200"/>
            <a:ext cx="762000" cy="2743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373188" y="4149730"/>
            <a:ext cx="37845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Small samples of substances</a:t>
            </a:r>
          </a:p>
        </p:txBody>
      </p:sp>
      <p:sp>
        <p:nvSpPr>
          <p:cNvPr id="20" name="Left Brace 19"/>
          <p:cNvSpPr/>
          <p:nvPr/>
        </p:nvSpPr>
        <p:spPr>
          <a:xfrm rot="16200000">
            <a:off x="2365379" y="3435354"/>
            <a:ext cx="619125" cy="8096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692525" y="2125667"/>
            <a:ext cx="1905000" cy="1176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46540" y="2559847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Place into</a:t>
            </a:r>
          </a:p>
        </p:txBody>
      </p:sp>
      <p:sp>
        <p:nvSpPr>
          <p:cNvPr id="26" name="Can 25"/>
          <p:cNvSpPr/>
          <p:nvPr/>
        </p:nvSpPr>
        <p:spPr>
          <a:xfrm>
            <a:off x="6756400" y="1092200"/>
            <a:ext cx="1524000" cy="2940050"/>
          </a:xfrm>
          <a:prstGeom prst="ca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7" name="Can 26"/>
          <p:cNvSpPr/>
          <p:nvPr/>
        </p:nvSpPr>
        <p:spPr>
          <a:xfrm>
            <a:off x="6765929" y="3698879"/>
            <a:ext cx="1514475" cy="333375"/>
          </a:xfrm>
          <a:prstGeom prst="can">
            <a:avLst/>
          </a:prstGeom>
          <a:solidFill>
            <a:srgbClr val="7F7F7F">
              <a:alpha val="47059"/>
            </a:srgb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6356350" y="1217617"/>
            <a:ext cx="433388" cy="28146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537200" y="2159004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Developing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chamber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7523163" y="3835404"/>
            <a:ext cx="0" cy="327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789738" y="4121150"/>
            <a:ext cx="1662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liquid solvent</a:t>
            </a:r>
          </a:p>
        </p:txBody>
      </p:sp>
    </p:spTree>
    <p:extLst>
      <p:ext uri="{BB962C8B-B14F-4D97-AF65-F5344CB8AC3E}">
        <p14:creationId xmlns:p14="http://schemas.microsoft.com/office/powerpoint/2010/main" val="22756229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5" grpId="0" animBg="1"/>
      <p:bldP spid="7" grpId="0" animBg="1"/>
      <p:bldP spid="8" grpId="0" animBg="1"/>
      <p:bldP spid="9" grpId="0"/>
      <p:bldP spid="14" grpId="0" animBg="1"/>
      <p:bldP spid="19" grpId="0" animBg="1"/>
      <p:bldP spid="22" grpId="0"/>
      <p:bldP spid="20" grpId="0" animBg="1"/>
      <p:bldP spid="21" grpId="0" animBg="1"/>
      <p:bldP spid="23" grpId="0"/>
      <p:bldP spid="26" grpId="0" animBg="1"/>
      <p:bldP spid="27" grpId="0" animBg="1"/>
      <p:bldP spid="30" grpId="0" animBg="1"/>
      <p:bldP spid="31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52400"/>
            <a:ext cx="4572000" cy="6172200"/>
            <a:chOff x="1296" y="96"/>
            <a:chExt cx="2880" cy="3888"/>
          </a:xfrm>
        </p:grpSpPr>
        <p:sp>
          <p:nvSpPr>
            <p:cNvPr id="19466" name="Oval 3"/>
            <p:cNvSpPr>
              <a:spLocks noChangeArrowheads="1"/>
            </p:cNvSpPr>
            <p:nvPr/>
          </p:nvSpPr>
          <p:spPr bwMode="auto">
            <a:xfrm>
              <a:off x="1296" y="3744"/>
              <a:ext cx="288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  <p:sp>
          <p:nvSpPr>
            <p:cNvPr id="19467" name="Line 4"/>
            <p:cNvSpPr>
              <a:spLocks noChangeShapeType="1"/>
            </p:cNvSpPr>
            <p:nvPr/>
          </p:nvSpPr>
          <p:spPr bwMode="auto">
            <a:xfrm>
              <a:off x="1296" y="192"/>
              <a:ext cx="0" cy="3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>
              <a:off x="4176" y="192"/>
              <a:ext cx="0" cy="3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  <p:sp>
          <p:nvSpPr>
            <p:cNvPr id="19469" name="Oval 6"/>
            <p:cNvSpPr>
              <a:spLocks noChangeArrowheads="1"/>
            </p:cNvSpPr>
            <p:nvPr/>
          </p:nvSpPr>
          <p:spPr bwMode="auto">
            <a:xfrm>
              <a:off x="1296" y="96"/>
              <a:ext cx="288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  <a:sym typeface="Arial"/>
              </a:endParaRPr>
            </a:p>
          </p:txBody>
        </p:sp>
      </p:grp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24200" y="685800"/>
            <a:ext cx="2362200" cy="541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352800" y="5334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4114800" y="53340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876800" y="53340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2057400" y="5791200"/>
            <a:ext cx="4572000" cy="152400"/>
          </a:xfrm>
          <a:custGeom>
            <a:avLst/>
            <a:gdLst>
              <a:gd name="T0" fmla="*/ 0 w 1536"/>
              <a:gd name="T1" fmla="*/ 152400 h 48"/>
              <a:gd name="T2" fmla="*/ 285750 w 1536"/>
              <a:gd name="T3" fmla="*/ 0 h 48"/>
              <a:gd name="T4" fmla="*/ 571500 w 1536"/>
              <a:gd name="T5" fmla="*/ 152400 h 48"/>
              <a:gd name="T6" fmla="*/ 857250 w 1536"/>
              <a:gd name="T7" fmla="*/ 0 h 48"/>
              <a:gd name="T8" fmla="*/ 1143000 w 1536"/>
              <a:gd name="T9" fmla="*/ 152400 h 48"/>
              <a:gd name="T10" fmla="*/ 1428750 w 1536"/>
              <a:gd name="T11" fmla="*/ 0 h 48"/>
              <a:gd name="T12" fmla="*/ 1714500 w 1536"/>
              <a:gd name="T13" fmla="*/ 152400 h 48"/>
              <a:gd name="T14" fmla="*/ 2000250 w 1536"/>
              <a:gd name="T15" fmla="*/ 0 h 48"/>
              <a:gd name="T16" fmla="*/ 2286000 w 1536"/>
              <a:gd name="T17" fmla="*/ 152400 h 48"/>
              <a:gd name="T18" fmla="*/ 2571750 w 1536"/>
              <a:gd name="T19" fmla="*/ 0 h 48"/>
              <a:gd name="T20" fmla="*/ 2857500 w 1536"/>
              <a:gd name="T21" fmla="*/ 152400 h 48"/>
              <a:gd name="T22" fmla="*/ 3143250 w 1536"/>
              <a:gd name="T23" fmla="*/ 0 h 48"/>
              <a:gd name="T24" fmla="*/ 3429000 w 1536"/>
              <a:gd name="T25" fmla="*/ 152400 h 48"/>
              <a:gd name="T26" fmla="*/ 3571875 w 1536"/>
              <a:gd name="T27" fmla="*/ 0 h 48"/>
              <a:gd name="T28" fmla="*/ 4000500 w 1536"/>
              <a:gd name="T29" fmla="*/ 152400 h 48"/>
              <a:gd name="T30" fmla="*/ 4143375 w 1536"/>
              <a:gd name="T31" fmla="*/ 0 h 48"/>
              <a:gd name="T32" fmla="*/ 4572000 w 1536"/>
              <a:gd name="T33" fmla="*/ 15240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36"/>
              <a:gd name="T52" fmla="*/ 0 h 48"/>
              <a:gd name="T53" fmla="*/ 1536 w 153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36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60" y="48"/>
                  <a:pt x="192" y="48"/>
                </a:cubicBezTo>
                <a:cubicBezTo>
                  <a:pt x="224" y="48"/>
                  <a:pt x="256" y="0"/>
                  <a:pt x="288" y="0"/>
                </a:cubicBezTo>
                <a:cubicBezTo>
                  <a:pt x="320" y="0"/>
                  <a:pt x="352" y="48"/>
                  <a:pt x="384" y="48"/>
                </a:cubicBezTo>
                <a:cubicBezTo>
                  <a:pt x="416" y="48"/>
                  <a:pt x="448" y="0"/>
                  <a:pt x="480" y="0"/>
                </a:cubicBezTo>
                <a:cubicBezTo>
                  <a:pt x="512" y="0"/>
                  <a:pt x="544" y="48"/>
                  <a:pt x="576" y="48"/>
                </a:cubicBezTo>
                <a:cubicBezTo>
                  <a:pt x="608" y="48"/>
                  <a:pt x="640" y="0"/>
                  <a:pt x="672" y="0"/>
                </a:cubicBezTo>
                <a:cubicBezTo>
                  <a:pt x="704" y="0"/>
                  <a:pt x="736" y="48"/>
                  <a:pt x="768" y="48"/>
                </a:cubicBezTo>
                <a:cubicBezTo>
                  <a:pt x="800" y="48"/>
                  <a:pt x="832" y="0"/>
                  <a:pt x="864" y="0"/>
                </a:cubicBezTo>
                <a:cubicBezTo>
                  <a:pt x="896" y="0"/>
                  <a:pt x="928" y="48"/>
                  <a:pt x="960" y="48"/>
                </a:cubicBezTo>
                <a:cubicBezTo>
                  <a:pt x="992" y="48"/>
                  <a:pt x="1024" y="0"/>
                  <a:pt x="1056" y="0"/>
                </a:cubicBezTo>
                <a:cubicBezTo>
                  <a:pt x="1088" y="0"/>
                  <a:pt x="1128" y="48"/>
                  <a:pt x="1152" y="48"/>
                </a:cubicBezTo>
                <a:cubicBezTo>
                  <a:pt x="1176" y="48"/>
                  <a:pt x="1168" y="0"/>
                  <a:pt x="1200" y="0"/>
                </a:cubicBezTo>
                <a:cubicBezTo>
                  <a:pt x="1232" y="0"/>
                  <a:pt x="1312" y="48"/>
                  <a:pt x="1344" y="48"/>
                </a:cubicBezTo>
                <a:cubicBezTo>
                  <a:pt x="1376" y="48"/>
                  <a:pt x="1360" y="0"/>
                  <a:pt x="1392" y="0"/>
                </a:cubicBezTo>
                <a:cubicBezTo>
                  <a:pt x="1424" y="0"/>
                  <a:pt x="1472" y="32"/>
                  <a:pt x="1536" y="48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124200" y="5867400"/>
            <a:ext cx="23622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  <a:sym typeface="Arial"/>
            </a:endParaRP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365125" y="341313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7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277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316E-6 L -3.33333E-6 -0.59499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46111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919E-6 L 3.33333E-6 -0.72289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8" grpId="1" animBg="1"/>
      <p:bldP spid="10249" grpId="0" animBg="1"/>
      <p:bldP spid="10249" grpId="1" animBg="1"/>
      <p:bldP spid="10250" grpId="0" animBg="1"/>
      <p:bldP spid="102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300" y="-127000"/>
            <a:ext cx="7498080" cy="1143000"/>
          </a:xfrm>
        </p:spPr>
        <p:txBody>
          <a:bodyPr/>
          <a:lstStyle/>
          <a:p>
            <a:r>
              <a:rPr lang="en-US" dirty="0"/>
              <a:t>Separation by Chromatography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14400"/>
            <a:ext cx="6350001" cy="49403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How the components separate depend on how attracted the individual components are to the </a:t>
            </a:r>
            <a:r>
              <a:rPr lang="en-US" sz="2800" b="1" u="sng" dirty="0">
                <a:solidFill>
                  <a:srgbClr val="FF0000"/>
                </a:solidFill>
              </a:rPr>
              <a:t>chromatography paper</a:t>
            </a:r>
            <a:r>
              <a:rPr lang="en-US" sz="2800" dirty="0"/>
              <a:t> versus the </a:t>
            </a:r>
            <a:r>
              <a:rPr lang="en-US" sz="2800" b="1" u="sng" dirty="0">
                <a:solidFill>
                  <a:srgbClr val="FF0000"/>
                </a:solidFill>
              </a:rPr>
              <a:t>solvent</a:t>
            </a:r>
            <a:endParaRPr lang="en-US" sz="1600" b="1" u="sng" dirty="0">
              <a:solidFill>
                <a:srgbClr val="FF0000"/>
              </a:solidFill>
            </a:endParaRPr>
          </a:p>
          <a:p>
            <a:pPr lvl="0"/>
            <a:r>
              <a:rPr lang="en-US" sz="2800" dirty="0"/>
              <a:t>If the components are </a:t>
            </a:r>
            <a:r>
              <a:rPr lang="en-US" sz="2800" b="1" i="1" dirty="0"/>
              <a:t>more</a:t>
            </a:r>
            <a:r>
              <a:rPr lang="en-US" sz="2800" dirty="0"/>
              <a:t> attracted to the </a:t>
            </a:r>
            <a:r>
              <a:rPr lang="en-US" sz="2800" b="1" i="1" dirty="0"/>
              <a:t>solvent</a:t>
            </a:r>
            <a:r>
              <a:rPr lang="en-US" sz="2800" dirty="0"/>
              <a:t>, </a:t>
            </a:r>
            <a:r>
              <a:rPr lang="en-US" sz="2800" b="1" u="sng" dirty="0">
                <a:solidFill>
                  <a:srgbClr val="FF0000"/>
                </a:solidFill>
              </a:rPr>
              <a:t>it will move further up the paper with the solvent</a:t>
            </a:r>
            <a:r>
              <a:rPr lang="en-US" sz="2800" dirty="0"/>
              <a:t>.</a:t>
            </a:r>
            <a:endParaRPr lang="en-US" sz="1600" dirty="0"/>
          </a:p>
          <a:p>
            <a:pPr lvl="1"/>
            <a:r>
              <a:rPr lang="en-US" dirty="0"/>
              <a:t>“Like dissolves like” </a:t>
            </a:r>
            <a:endParaRPr lang="en-US" sz="1600" dirty="0"/>
          </a:p>
          <a:p>
            <a:r>
              <a:rPr lang="en-US" sz="2800" dirty="0"/>
              <a:t>In your lab you will calculate </a:t>
            </a:r>
            <a:r>
              <a:rPr lang="en-US" sz="2800" dirty="0" err="1"/>
              <a:t>Rf</a:t>
            </a:r>
            <a:r>
              <a:rPr lang="en-US" sz="2800" dirty="0"/>
              <a:t> values, which is a ratio of how far the dye moved compared to the solvent. </a:t>
            </a:r>
          </a:p>
        </p:txBody>
      </p:sp>
      <p:pic>
        <p:nvPicPr>
          <p:cNvPr id="1026" name="Picture 2" descr="https://i.pinimg.com/originals/db/d6/c9/dbd6c998460acc8374f96a2054abfe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 t="26649" r="28618" b="14500"/>
          <a:stretch/>
        </p:blipFill>
        <p:spPr bwMode="auto">
          <a:xfrm>
            <a:off x="7353301" y="952500"/>
            <a:ext cx="14859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3581" y="4013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is more attracted to the solvent; B and the solvent have similar polarities. </a:t>
            </a:r>
          </a:p>
        </p:txBody>
      </p:sp>
    </p:spTree>
    <p:extLst>
      <p:ext uri="{BB962C8B-B14F-4D97-AF65-F5344CB8AC3E}">
        <p14:creationId xmlns:p14="http://schemas.microsoft.com/office/powerpoint/2010/main" val="18962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9196"/>
            <a:ext cx="81534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Column Chromatography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93502"/>
            <a:ext cx="8153400" cy="4800600"/>
          </a:xfrm>
        </p:spPr>
        <p:txBody>
          <a:bodyPr/>
          <a:lstStyle/>
          <a:p>
            <a:pPr lvl="0"/>
            <a:r>
              <a:rPr lang="en-US" dirty="0"/>
              <a:t>Separates the components of a mixture based on the differences in </a:t>
            </a:r>
            <a:r>
              <a:rPr lang="en-US" b="1" u="sng" dirty="0">
                <a:solidFill>
                  <a:srgbClr val="FF0000"/>
                </a:solidFill>
              </a:rPr>
              <a:t>size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smallest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molecules exit the column first</a:t>
            </a:r>
            <a:endParaRPr lang="en-US" sz="2400" dirty="0"/>
          </a:p>
          <a:p>
            <a:pPr lvl="1"/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largest</a:t>
            </a:r>
            <a:r>
              <a:rPr lang="en-US" dirty="0"/>
              <a:t> molecules exit the column last</a:t>
            </a:r>
            <a:endParaRPr lang="en-US" sz="2400" dirty="0"/>
          </a:p>
          <a:p>
            <a:pPr lvl="0"/>
            <a:r>
              <a:rPr lang="en-US" dirty="0"/>
              <a:t>Separation can also be based on polarity (attraction) to the material in the column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4" y="3581400"/>
            <a:ext cx="2837815" cy="29718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52400" y="4038600"/>
            <a:ext cx="5555902" cy="2057400"/>
            <a:chOff x="192" y="1824"/>
            <a:chExt cx="5336" cy="2208"/>
          </a:xfrm>
        </p:grpSpPr>
        <p:pic>
          <p:nvPicPr>
            <p:cNvPr id="6" name="Picture 6" descr="lo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24"/>
              <a:ext cx="1338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elutio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24"/>
              <a:ext cx="997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elutio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824"/>
              <a:ext cx="1536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elutio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24"/>
              <a:ext cx="1544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20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7638"/>
            <a:ext cx="7917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separation technique should you use?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672"/>
          <a:stretch/>
        </p:blipFill>
        <p:spPr>
          <a:xfrm>
            <a:off x="0" y="1290638"/>
            <a:ext cx="9242083" cy="47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7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C39A-14DC-40D6-A758-25DBDE61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Chromatography Pre-Lab</a:t>
            </a:r>
            <a:r>
              <a:rPr lang="en-US"/>
              <a:t>/Concept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0420-6E4D-4E66-BA54-B3085EEE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B62901-96AF-409F-828A-4906EF94CD6E}"/>
              </a:ext>
            </a:extLst>
          </p:cNvPr>
          <p:cNvGrpSpPr/>
          <p:nvPr/>
        </p:nvGrpSpPr>
        <p:grpSpPr>
          <a:xfrm>
            <a:off x="1997539" y="1447799"/>
            <a:ext cx="6477157" cy="4660769"/>
            <a:chOff x="0" y="0"/>
            <a:chExt cx="3633470" cy="27819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6D3644-8920-46BC-887F-2EDA43E86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33470" cy="27819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2C1A9656-11B8-4D5F-928C-279B917F8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265" y="2301240"/>
              <a:ext cx="13639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1              2             3           4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03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umbs.dreamstime.com/x/pure-substances-3-7088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" b="4255"/>
          <a:stretch/>
        </p:blipFill>
        <p:spPr bwMode="auto">
          <a:xfrm>
            <a:off x="3" y="0"/>
            <a:ext cx="9348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Matter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40057" r="13583" b="21875"/>
          <a:stretch/>
        </p:blipFill>
        <p:spPr bwMode="auto">
          <a:xfrm>
            <a:off x="114303" y="1524001"/>
            <a:ext cx="9185564" cy="2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3500" y="25908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1700" y="2573483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64" y="3886200"/>
            <a:ext cx="167293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38862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4900" y="3886200"/>
            <a:ext cx="1752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1793" y="3886200"/>
            <a:ext cx="185650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" y="2133600"/>
            <a:ext cx="4495800" cy="3048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x/pure-substances-3-7088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" r="5256" b="7589"/>
          <a:stretch/>
        </p:blipFill>
        <p:spPr bwMode="auto">
          <a:xfrm>
            <a:off x="7277100" y="0"/>
            <a:ext cx="18669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58" y="0"/>
            <a:ext cx="6992422" cy="1143000"/>
          </a:xfrm>
        </p:spPr>
        <p:txBody>
          <a:bodyPr/>
          <a:lstStyle/>
          <a:p>
            <a:r>
              <a:rPr lang="en-US" dirty="0"/>
              <a:t>Pure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875763"/>
            <a:ext cx="8152327" cy="5257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Pure Substance</a:t>
            </a:r>
            <a:r>
              <a:rPr lang="en-US" dirty="0"/>
              <a:t>=a substance that </a:t>
            </a:r>
            <a:r>
              <a:rPr lang="en-US" b="1" u="sng" dirty="0">
                <a:solidFill>
                  <a:srgbClr val="FF0000"/>
                </a:solidFill>
              </a:rPr>
              <a:t>CANNOT</a:t>
            </a:r>
            <a:r>
              <a:rPr lang="en-US" dirty="0"/>
              <a:t> be </a:t>
            </a:r>
            <a:r>
              <a:rPr lang="en-US" b="1" u="sng" dirty="0">
                <a:solidFill>
                  <a:srgbClr val="FF0000"/>
                </a:solidFill>
              </a:rPr>
              <a:t>physically broken down</a:t>
            </a:r>
            <a:r>
              <a:rPr lang="en-US" dirty="0"/>
              <a:t>. It can be separated by a chemical process ONLY </a:t>
            </a:r>
          </a:p>
          <a:p>
            <a:endParaRPr lang="en-US" dirty="0"/>
          </a:p>
          <a:p>
            <a:pPr marL="457189" indent="-457189"/>
            <a:r>
              <a:rPr lang="en-US" b="1" dirty="0"/>
              <a:t>Element</a:t>
            </a:r>
            <a:r>
              <a:rPr lang="en-US" dirty="0"/>
              <a:t>=a substance that is made up of </a:t>
            </a:r>
            <a:r>
              <a:rPr lang="en-US" b="1" u="sng" dirty="0">
                <a:solidFill>
                  <a:srgbClr val="FF0000"/>
                </a:solidFill>
              </a:rPr>
              <a:t>only one type of atom</a:t>
            </a:r>
          </a:p>
          <a:p>
            <a:pPr lvl="1"/>
            <a:r>
              <a:rPr lang="en-US" dirty="0"/>
              <a:t>Elements </a:t>
            </a:r>
            <a:r>
              <a:rPr lang="en-US" b="1" u="sng" dirty="0">
                <a:solidFill>
                  <a:srgbClr val="FF0000"/>
                </a:solidFill>
              </a:rPr>
              <a:t>CANNOT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 broken down </a:t>
            </a:r>
            <a:r>
              <a:rPr lang="en-US" i="1" dirty="0"/>
              <a:t>(decomposed) </a:t>
            </a:r>
            <a:r>
              <a:rPr lang="en-US" dirty="0"/>
              <a:t>into </a:t>
            </a:r>
            <a:r>
              <a:rPr lang="en-US" b="1" u="sng" dirty="0">
                <a:solidFill>
                  <a:srgbClr val="FF0000"/>
                </a:solidFill>
              </a:rPr>
              <a:t>simpler substances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All the elements that we know of are organized in the </a:t>
            </a:r>
            <a:r>
              <a:rPr lang="en-US" b="1" u="sng" dirty="0">
                <a:solidFill>
                  <a:srgbClr val="FF0000"/>
                </a:solidFill>
              </a:rPr>
              <a:t>periodic table of elements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1" y="-207019"/>
            <a:ext cx="9997440" cy="1143000"/>
          </a:xfrm>
        </p:spPr>
        <p:txBody>
          <a:bodyPr/>
          <a:lstStyle/>
          <a:p>
            <a:r>
              <a:rPr lang="en-US" dirty="0"/>
              <a:t>Diatomic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1" y="700827"/>
            <a:ext cx="8139449" cy="4800600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</a:rPr>
              <a:t>2 atoms of the same type bonded together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2</a:t>
            </a:r>
            <a:r>
              <a:rPr lang="en-US" dirty="0"/>
              <a:t>, F</a:t>
            </a:r>
            <a:r>
              <a:rPr lang="en-US" baseline="-25000" dirty="0"/>
              <a:t>2</a:t>
            </a:r>
            <a:r>
              <a:rPr lang="en-US" dirty="0"/>
              <a:t>, Cl</a:t>
            </a:r>
            <a:r>
              <a:rPr lang="en-US" baseline="-25000" dirty="0"/>
              <a:t>2</a:t>
            </a:r>
            <a:r>
              <a:rPr lang="en-US" dirty="0"/>
              <a:t>, Br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…or “7 UP”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33" t="8643" b="26248"/>
          <a:stretch/>
        </p:blipFill>
        <p:spPr bwMode="auto">
          <a:xfrm>
            <a:off x="50800" y="1938270"/>
            <a:ext cx="9144000" cy="43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78374" y="2588655"/>
            <a:ext cx="1519707" cy="631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1" y="1957591"/>
            <a:ext cx="613893" cy="631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3.delta.edu/bernadetteharkness/Ch4AtomicTheoryPart2/clip_image002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0" y="3308891"/>
            <a:ext cx="7066723" cy="18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26A446-03B0-4B60-9C75-842119491433}"/>
              </a:ext>
            </a:extLst>
          </p:cNvPr>
          <p:cNvSpPr/>
          <p:nvPr/>
        </p:nvSpPr>
        <p:spPr>
          <a:xfrm>
            <a:off x="8050491" y="3219719"/>
            <a:ext cx="517689" cy="18262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97" y="0"/>
            <a:ext cx="5498431" cy="1143000"/>
          </a:xfrm>
        </p:spPr>
        <p:txBody>
          <a:bodyPr/>
          <a:lstStyle/>
          <a:p>
            <a:r>
              <a:rPr lang="en-US" dirty="0"/>
              <a:t>Pure Substances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097" y="1104900"/>
            <a:ext cx="7804503" cy="4800600"/>
          </a:xfrm>
        </p:spPr>
        <p:txBody>
          <a:bodyPr>
            <a:normAutofit lnSpcReduction="10000"/>
          </a:bodyPr>
          <a:lstStyle/>
          <a:p>
            <a:pPr marL="82294" indent="0">
              <a:buNone/>
            </a:pPr>
            <a:r>
              <a:rPr lang="en-US" b="1" dirty="0"/>
              <a:t>Compound</a:t>
            </a:r>
            <a:r>
              <a:rPr lang="en-US" dirty="0"/>
              <a:t>= a substance that is made up of </a:t>
            </a:r>
            <a:r>
              <a:rPr lang="en-US" b="1" u="sng" dirty="0">
                <a:solidFill>
                  <a:srgbClr val="FF0000"/>
                </a:solidFill>
              </a:rPr>
              <a:t>2 or more types of atoms</a:t>
            </a:r>
            <a:r>
              <a:rPr lang="en-US" dirty="0"/>
              <a:t>.</a:t>
            </a:r>
          </a:p>
          <a:p>
            <a:pPr marL="82294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Therefore, a compound is made up of </a:t>
            </a:r>
            <a:r>
              <a:rPr lang="en-US" b="1" u="sng" dirty="0">
                <a:solidFill>
                  <a:srgbClr val="FF0000"/>
                </a:solidFill>
              </a:rPr>
              <a:t>2 or more elements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a specific ratio or proportion. 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Compounds </a:t>
            </a:r>
            <a:r>
              <a:rPr lang="en-US" b="1" dirty="0"/>
              <a:t>can</a:t>
            </a:r>
            <a:r>
              <a:rPr lang="en-US" dirty="0"/>
              <a:t> be </a:t>
            </a:r>
            <a:r>
              <a:rPr lang="en-US" b="1" u="sng" dirty="0">
                <a:solidFill>
                  <a:srgbClr val="FF0000"/>
                </a:solidFill>
              </a:rPr>
              <a:t>chemically separated (decomposed)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into the elements that make it up.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61" y="0"/>
            <a:ext cx="6593318" cy="1143000"/>
          </a:xfrm>
        </p:spPr>
        <p:txBody>
          <a:bodyPr/>
          <a:lstStyle/>
          <a:p>
            <a:r>
              <a:rPr lang="en-US" dirty="0"/>
              <a:t>Pure Substances vs.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066800"/>
            <a:ext cx="8010659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Pure Substances</a:t>
            </a:r>
            <a:r>
              <a:rPr lang="en-US" sz="2800" dirty="0"/>
              <a:t>=substances that </a:t>
            </a:r>
            <a:r>
              <a:rPr lang="en-US" sz="2800" b="1" dirty="0"/>
              <a:t>cannot be physically separated into simpler substances</a:t>
            </a:r>
          </a:p>
          <a:p>
            <a:endParaRPr lang="en-US" sz="2800" b="1" dirty="0"/>
          </a:p>
          <a:p>
            <a:r>
              <a:rPr lang="en-US" b="1" dirty="0"/>
              <a:t>Mixture</a:t>
            </a:r>
            <a:r>
              <a:rPr lang="en-US" dirty="0"/>
              <a:t>=a combination of </a:t>
            </a:r>
            <a:r>
              <a:rPr lang="en-US" b="1" u="sng" dirty="0">
                <a:solidFill>
                  <a:srgbClr val="FF0000"/>
                </a:solidFill>
              </a:rPr>
              <a:t>2 or more substances</a:t>
            </a:r>
            <a:r>
              <a:rPr lang="en-US" dirty="0"/>
              <a:t> that can be </a:t>
            </a:r>
            <a:r>
              <a:rPr lang="en-US" b="1" u="sng" dirty="0">
                <a:solidFill>
                  <a:srgbClr val="FF0000"/>
                </a:solidFill>
              </a:rPr>
              <a:t>physically separated into their individual parts without changing what they are</a:t>
            </a:r>
          </a:p>
          <a:p>
            <a:pPr lvl="1"/>
            <a:r>
              <a:rPr lang="en-US" dirty="0"/>
              <a:t>Mixtures can be made up of elements, compounds, or both.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122" name="Picture 2" descr="http://2.bp.blogspot.com/-OtsMZJRCFzE/TtkNRNL-yXI/AAAAAAAAADI/JJ-azNKyLlQ/s320/kool-Aid%2B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" y="3046211"/>
            <a:ext cx="13573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-176127"/>
            <a:ext cx="9997440" cy="1143000"/>
          </a:xfrm>
        </p:spPr>
        <p:txBody>
          <a:bodyPr/>
          <a:lstStyle/>
          <a:p>
            <a:r>
              <a:rPr lang="en-US" dirty="0"/>
              <a:t>Mixtures: “Salad”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521035"/>
            <a:ext cx="8113696" cy="3472616"/>
          </a:xfrm>
        </p:spPr>
        <p:txBody>
          <a:bodyPr>
            <a:normAutofit lnSpcReduction="10000"/>
          </a:bodyPr>
          <a:lstStyle/>
          <a:p>
            <a:pPr marL="596632" indent="-514338">
              <a:buFont typeface="+mj-lt"/>
              <a:buAutoNum type="arabicPeriod"/>
            </a:pPr>
            <a:r>
              <a:rPr lang="en-US" b="1" dirty="0"/>
              <a:t>homogeneous mixture</a:t>
            </a:r>
            <a:r>
              <a:rPr lang="en-US" dirty="0"/>
              <a:t>=a mixture in which the particles are </a:t>
            </a:r>
            <a:r>
              <a:rPr lang="en-US" b="1" u="sng" dirty="0">
                <a:solidFill>
                  <a:srgbClr val="FF0000"/>
                </a:solidFill>
              </a:rPr>
              <a:t>uniformly (evenly) spread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individual substances making up the mixture </a:t>
            </a:r>
            <a:r>
              <a:rPr lang="en-US" b="1" u="sng" dirty="0">
                <a:solidFill>
                  <a:srgbClr val="FF0000"/>
                </a:solidFill>
              </a:rPr>
              <a:t>cannot be easily seen</a:t>
            </a:r>
          </a:p>
          <a:p>
            <a:pPr lvl="1"/>
            <a:r>
              <a:rPr lang="en-US" dirty="0"/>
              <a:t>Most common type: </a:t>
            </a:r>
            <a:r>
              <a:rPr lang="en-US" b="1" u="sng" dirty="0">
                <a:solidFill>
                  <a:srgbClr val="FF0000"/>
                </a:solidFill>
              </a:rPr>
              <a:t>solution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Ex: sugar dissolved in water; atmospheric air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43254" r="9085" b="33929"/>
          <a:stretch/>
        </p:blipFill>
        <p:spPr bwMode="auto">
          <a:xfrm>
            <a:off x="-32651" y="788243"/>
            <a:ext cx="9176657" cy="15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00" y="0"/>
            <a:ext cx="9997440" cy="1143000"/>
          </a:xfrm>
        </p:spPr>
        <p:txBody>
          <a:bodyPr/>
          <a:lstStyle/>
          <a:p>
            <a:r>
              <a:rPr lang="en-US" dirty="0"/>
              <a:t>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200" y="1173163"/>
            <a:ext cx="8026011" cy="4800600"/>
          </a:xfrm>
        </p:spPr>
        <p:txBody>
          <a:bodyPr/>
          <a:lstStyle/>
          <a:p>
            <a:pPr marL="82294" indent="0">
              <a:buNone/>
            </a:pPr>
            <a:r>
              <a:rPr lang="en-US" b="1" dirty="0"/>
              <a:t>2. heterogeneous mixture</a:t>
            </a:r>
            <a:r>
              <a:rPr lang="en-US" dirty="0"/>
              <a:t>=a mixture in which the particles are </a:t>
            </a:r>
            <a:r>
              <a:rPr lang="en-US" b="1" u="sng" dirty="0">
                <a:solidFill>
                  <a:srgbClr val="FF0000"/>
                </a:solidFill>
              </a:rPr>
              <a:t>not uniformly spread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individual substances making up the mixture </a:t>
            </a:r>
            <a:r>
              <a:rPr lang="en-US" b="1" u="sng" dirty="0">
                <a:solidFill>
                  <a:srgbClr val="FF0000"/>
                </a:solidFill>
              </a:rPr>
              <a:t>can be easily seen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Ex: chocolate chip cookie, sand in water, salad</a:t>
            </a:r>
          </a:p>
        </p:txBody>
      </p:sp>
      <p:pic>
        <p:nvPicPr>
          <p:cNvPr id="8196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7" y="4144970"/>
            <a:ext cx="248271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43&quot;&gt;&lt;/object&gt;&lt;object type=&quot;2&quot; unique_id=&quot;10044&quot;&gt;&lt;object type=&quot;3&quot; unique_id=&quot;10046&quot;&gt;&lt;property id=&quot;20148&quot; value=&quot;5&quot;/&gt;&lt;property id=&quot;20300&quot; value=&quot;Slide 1 - &amp;quot;Do Now &amp;amp; Announcements&amp;quot;&quot;/&gt;&lt;property id=&quot;20307&quot; value=&quot;257&quot;/&gt;&lt;/object&gt;&lt;object type=&quot;3&quot; unique_id=&quot;10049&quot;&gt;&lt;property id=&quot;20148&quot; value=&quot;5&quot;/&gt;&lt;property id=&quot;20300&quot; value=&quot;Slide 2 - &amp;quot;So what is chemistry?&amp;quot;&quot;/&gt;&lt;property id=&quot;20307&quot; value=&quot;261&quot;/&gt;&lt;/object&gt;&lt;object type=&quot;3&quot; unique_id=&quot;10050&quot;&gt;&lt;property id=&quot;20148&quot; value=&quot;5&quot;/&gt;&lt;property id=&quot;20300&quot; value=&quot;Slide 3 - &amp;quot;Classification of Matter&amp;quot;&quot;/&gt;&lt;property id=&quot;20307&quot; value=&quot;262&quot;/&gt;&lt;/object&gt;&lt;object type=&quot;3&quot; unique_id=&quot;10051&quot;&gt;&lt;property id=&quot;20148&quot; value=&quot;5&quot;/&gt;&lt;property id=&quot;20300&quot; value=&quot;Slide 4 - &amp;quot;Pure Substances&amp;quot;&quot;/&gt;&lt;property id=&quot;20307&quot; value=&quot;263&quot;/&gt;&lt;/object&gt;&lt;object type=&quot;3&quot; unique_id=&quot;10052&quot;&gt;&lt;property id=&quot;20148&quot; value=&quot;5&quot;/&gt;&lt;property id=&quot;20300&quot; value=&quot;Slide 5&quot;/&gt;&lt;property id=&quot;20307&quot; value=&quot;264&quot;/&gt;&lt;/object&gt;&lt;object type=&quot;3&quot; unique_id=&quot;10053&quot;&gt;&lt;property id=&quot;20148&quot; value=&quot;5&quot;/&gt;&lt;property id=&quot;20300&quot; value=&quot;Slide 7 - &amp;quot;Pure Substances Cont. &amp;quot;&quot;/&gt;&lt;property id=&quot;20307&quot; value=&quot;265&quot;/&gt;&lt;/object&gt;&lt;object type=&quot;3&quot; unique_id=&quot;10054&quot;&gt;&lt;property id=&quot;20148&quot; value=&quot;5&quot;/&gt;&lt;property id=&quot;20300&quot; value=&quot;Slide 8&quot;/&gt;&lt;property id=&quot;20307&quot; value=&quot;266&quot;/&gt;&lt;/object&gt;&lt;object type=&quot;3&quot; unique_id=&quot;10055&quot;&gt;&lt;property id=&quot;20148&quot; value=&quot;5&quot;/&gt;&lt;property id=&quot;20300&quot; value=&quot;Slide 10 - &amp;quot;Pure Substances vs. Mixtures&amp;quot;&quot;/&gt;&lt;property id=&quot;20307&quot; value=&quot;267&quot;/&gt;&lt;/object&gt;&lt;object type=&quot;3&quot; unique_id=&quot;10056&quot;&gt;&lt;property id=&quot;20148&quot; value=&quot;5&quot;/&gt;&lt;property id=&quot;20300&quot; value=&quot;Slide 11 - &amp;quot;Mixtures: “Salad”&amp;quot;&quot;/&gt;&lt;property id=&quot;20307&quot; value=&quot;268&quot;/&gt;&lt;/object&gt;&lt;object type=&quot;3&quot; unique_id=&quot;10057&quot;&gt;&lt;property id=&quot;20148&quot; value=&quot;5&quot;/&gt;&lt;property id=&quot;20300&quot; value=&quot;Slide 12 - &amp;quot;Mixtures&amp;quot;&quot;/&gt;&lt;property id=&quot;20307&quot; value=&quot;269&quot;/&gt;&lt;/object&gt;&lt;object type=&quot;3&quot; unique_id=&quot;10058&quot;&gt;&lt;property id=&quot;20148&quot; value=&quot;5&quot;/&gt;&lt;property id=&quot;20300&quot; value=&quot;Slide 13 - &amp;quot;What do I mean by “uniformly spread”???&amp;quot;&quot;/&gt;&lt;property id=&quot;20307&quot; value=&quot;270&quot;/&gt;&lt;/object&gt;&lt;object type=&quot;3&quot; unique_id=&quot;10059&quot;&gt;&lt;property id=&quot;20148&quot; value=&quot;5&quot;/&gt;&lt;property id=&quot;20300&quot; value=&quot;Slide 15&quot;/&gt;&lt;property id=&quot;20307&quot; value=&quot;271&quot;/&gt;&lt;/object&gt;&lt;object type=&quot;3&quot; unique_id=&quot;10179&quot;&gt;&lt;property id=&quot;20148&quot; value=&quot;5&quot;/&gt;&lt;property id=&quot;20300&quot; value=&quot;Slide 16 - &amp;quot;v&amp;quot;&quot;/&gt;&lt;property id=&quot;20307&quot; value=&quot;272&quot;/&gt;&lt;/object&gt;&lt;object type=&quot;3&quot; unique_id=&quot;10181&quot;&gt;&lt;property id=&quot;20148&quot; value=&quot;5&quot;/&gt;&lt;property id=&quot;20300&quot; value=&quot;Slide 6 - &amp;quot;Diatomic Elements&amp;quot;&quot;/&gt;&lt;property id=&quot;20307&quot; value=&quot;273&quot;/&gt;&lt;/object&gt;&lt;object type=&quot;3&quot; unique_id=&quot;10467&quot;&gt;&lt;property id=&quot;20148&quot; value=&quot;5&quot;/&gt;&lt;property id=&quot;20300&quot; value=&quot;Slide 9&quot;/&gt;&lt;property id=&quot;20307&quot; value=&quot;283&quot;/&gt;&lt;/object&gt;&lt;object type=&quot;3&quot; unique_id=&quot;10468&quot;&gt;&lt;property id=&quot;20148&quot; value=&quot;5&quot;/&gt;&lt;property id=&quot;20300&quot; value=&quot;Slide 14&quot;/&gt;&lt;property id=&quot;20307&quot; value=&quot;284&quot;/&gt;&lt;/object&gt;&lt;object type=&quot;3&quot; unique_id=&quot;10469&quot;&gt;&lt;property id=&quot;20148&quot; value=&quot;5&quot;/&gt;&lt;property id=&quot;20300&quot; value=&quot;Slide 17 - &amp;quot;Classification of Matter Lab&amp;quot;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989</Words>
  <Application>Microsoft Office PowerPoint</Application>
  <PresentationFormat>On-screen Show (4:3)</PresentationFormat>
  <Paragraphs>131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Comic Sans MS</vt:lpstr>
      <vt:lpstr>Gill Sans MT</vt:lpstr>
      <vt:lpstr>Times New Roman</vt:lpstr>
      <vt:lpstr>Trebuchet MS</vt:lpstr>
      <vt:lpstr>Verdana</vt:lpstr>
      <vt:lpstr>Wingdings 2</vt:lpstr>
      <vt:lpstr>Solstice</vt:lpstr>
      <vt:lpstr>AP Chem</vt:lpstr>
      <vt:lpstr>PowerPoint Presentation</vt:lpstr>
      <vt:lpstr>Classification of Matter</vt:lpstr>
      <vt:lpstr>Pure Substances</vt:lpstr>
      <vt:lpstr>Diatomic Elements</vt:lpstr>
      <vt:lpstr>Pure Substances Cont. </vt:lpstr>
      <vt:lpstr>Pure Substances vs. Mixtures</vt:lpstr>
      <vt:lpstr>Mixtures: “Salad”</vt:lpstr>
      <vt:lpstr>Mixtures</vt:lpstr>
      <vt:lpstr>What do I mean by “uniformly spread”???</vt:lpstr>
      <vt:lpstr>PowerPoint Presentation</vt:lpstr>
      <vt:lpstr>v</vt:lpstr>
      <vt:lpstr>PowerPoint Presentation</vt:lpstr>
      <vt:lpstr>Properties of Matter-Definitions</vt:lpstr>
      <vt:lpstr>Properties of Matter-Definitions</vt:lpstr>
      <vt:lpstr>Intensive vs. Extensive Properties</vt:lpstr>
      <vt:lpstr>PowerPoint Presentation</vt:lpstr>
      <vt:lpstr>Recall…</vt:lpstr>
      <vt:lpstr>Filtration</vt:lpstr>
      <vt:lpstr>Evaporation</vt:lpstr>
      <vt:lpstr>Distillation</vt:lpstr>
      <vt:lpstr>Chromatography</vt:lpstr>
      <vt:lpstr>How Chromatography Works</vt:lpstr>
      <vt:lpstr>PowerPoint Presentation</vt:lpstr>
      <vt:lpstr>Separation by Chromatography</vt:lpstr>
      <vt:lpstr>Column Chromatography </vt:lpstr>
      <vt:lpstr>Which separation technique should you use? </vt:lpstr>
      <vt:lpstr>Chromatography Pre-Lab/Concept Review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Ye</dc:creator>
  <cp:lastModifiedBy>Miller School</cp:lastModifiedBy>
  <cp:revision>50</cp:revision>
  <dcterms:created xsi:type="dcterms:W3CDTF">2014-09-02T22:39:49Z</dcterms:created>
  <dcterms:modified xsi:type="dcterms:W3CDTF">2018-09-03T12:50:28Z</dcterms:modified>
</cp:coreProperties>
</file>