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95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9" r:id="rId22"/>
    <p:sldId id="280" r:id="rId23"/>
    <p:sldId id="288" r:id="rId24"/>
    <p:sldId id="289" r:id="rId25"/>
    <p:sldId id="290" r:id="rId26"/>
    <p:sldId id="291" r:id="rId27"/>
    <p:sldId id="292" r:id="rId28"/>
    <p:sldId id="294" r:id="rId29"/>
    <p:sldId id="296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1772B-8B9B-486F-B370-250CB5AD93E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70FF-6827-4908-9702-6BEE7246D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4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2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3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1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25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7" y="211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CC8D11-FFC9-4CA0-B554-3E39BDA3385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9/26/2017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14F71C-7A19-4737-8FFB-9C7A734B8719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94" y="54429"/>
            <a:ext cx="7498080" cy="1143000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1070429"/>
            <a:ext cx="4202806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Turn in Flame Test </a:t>
            </a:r>
            <a:r>
              <a:rPr lang="en-US" dirty="0" smtClean="0"/>
              <a:t>Lab. </a:t>
            </a:r>
          </a:p>
          <a:p>
            <a:r>
              <a:rPr lang="en-US" dirty="0" smtClean="0"/>
              <a:t>Take </a:t>
            </a:r>
            <a:r>
              <a:rPr lang="en-US" dirty="0" smtClean="0"/>
              <a:t>out Electron Configurations/Orbital Diagrams packet to be checked</a:t>
            </a:r>
          </a:p>
          <a:p>
            <a:r>
              <a:rPr lang="en-US" dirty="0" smtClean="0"/>
              <a:t>Work on Do Now questions &amp; Pre-Lab</a:t>
            </a:r>
          </a:p>
          <a:p>
            <a:r>
              <a:rPr lang="en-US" dirty="0" smtClean="0"/>
              <a:t>Today: </a:t>
            </a:r>
          </a:p>
          <a:p>
            <a:pPr lvl="1"/>
            <a:r>
              <a:rPr lang="en-US" dirty="0" smtClean="0"/>
              <a:t>Reactivity of Metals </a:t>
            </a:r>
            <a:r>
              <a:rPr lang="en-US" dirty="0" smtClean="0"/>
              <a:t>Lab-formal lab write-up due next </a:t>
            </a:r>
            <a:r>
              <a:rPr lang="en-US" b="1" dirty="0" smtClean="0"/>
              <a:t>Tue 10/3</a:t>
            </a:r>
          </a:p>
          <a:p>
            <a:pPr lvl="1"/>
            <a:r>
              <a:rPr lang="en-US" dirty="0" smtClean="0"/>
              <a:t>Periodic Trends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487" y="625929"/>
            <a:ext cx="4082695" cy="30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698992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Electronegativity: </a:t>
            </a:r>
            <a:r>
              <a:rPr lang="en-US" sz="3600" b="1" u="sng" dirty="0" smtClean="0">
                <a:solidFill>
                  <a:srgbClr val="FF0000"/>
                </a:solidFill>
              </a:rPr>
              <a:t>tendency to attract or gain an electron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93926"/>
            <a:ext cx="8229600" cy="4800600"/>
          </a:xfrm>
        </p:spPr>
        <p:txBody>
          <a:bodyPr/>
          <a:lstStyle/>
          <a:p>
            <a:r>
              <a:rPr lang="en-US" dirty="0" smtClean="0"/>
              <a:t>When looking at elements going across a </a:t>
            </a:r>
            <a:r>
              <a:rPr lang="en-US" u="sng" dirty="0" smtClean="0"/>
              <a:t>PERIOD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4" name="Picture 2" descr="http://www.chem4kids.com/files/art/elem_pertabl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" t="4696" r="6209" b="41515"/>
          <a:stretch/>
        </p:blipFill>
        <p:spPr bwMode="auto">
          <a:xfrm>
            <a:off x="1302329" y="1828802"/>
            <a:ext cx="6982691" cy="31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06239" y="35259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06239" y="40593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06239" y="4514625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27021" y="3003726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06239" y="25353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7019" y="494310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electronegativity </a:t>
            </a:r>
            <a:r>
              <a:rPr lang="en-US" sz="4000" b="1" u="sng" dirty="0">
                <a:solidFill>
                  <a:srgbClr val="FF0000"/>
                </a:solidFill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18364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4562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As you go across a period, the </a:t>
            </a:r>
            <a:r>
              <a:rPr lang="en-US" sz="2800" b="1" u="sng" dirty="0" smtClean="0">
                <a:solidFill>
                  <a:srgbClr val="FF0000"/>
                </a:solidFill>
              </a:rPr>
              <a:t>effective nuclear </a:t>
            </a:r>
            <a:r>
              <a:rPr lang="en-US" sz="2800" b="1" u="sng" dirty="0">
                <a:solidFill>
                  <a:srgbClr val="FF0000"/>
                </a:solidFill>
              </a:rPr>
              <a:t>charge increases,</a:t>
            </a:r>
            <a:r>
              <a:rPr lang="en-US" sz="2800" dirty="0"/>
              <a:t> therefore the </a:t>
            </a:r>
            <a:r>
              <a:rPr lang="en-US" dirty="0"/>
              <a:t>nucleus </a:t>
            </a:r>
            <a:r>
              <a:rPr lang="en-US" b="1" u="sng" dirty="0">
                <a:solidFill>
                  <a:srgbClr val="FF0000"/>
                </a:solidFill>
              </a:rPr>
              <a:t>can attract </a:t>
            </a:r>
            <a:r>
              <a:rPr lang="en-US" dirty="0"/>
              <a:t>(gain) </a:t>
            </a:r>
            <a:r>
              <a:rPr lang="en-US" b="1" u="sng" dirty="0">
                <a:solidFill>
                  <a:srgbClr val="FF0000"/>
                </a:solidFill>
              </a:rPr>
              <a:t>another electron more easily</a:t>
            </a:r>
            <a:r>
              <a:rPr lang="en-US" sz="2800" dirty="0" smtClean="0"/>
              <a:t>,</a:t>
            </a:r>
            <a:endParaRPr lang="en-US" sz="2800" dirty="0"/>
          </a:p>
          <a:p>
            <a:r>
              <a:rPr lang="en-US" sz="2800" dirty="0"/>
              <a:t>Elements towards the right side of the periodic table are “closer to becoming a noble </a:t>
            </a:r>
            <a:r>
              <a:rPr lang="en-US" sz="2800" dirty="0" smtClean="0"/>
              <a:t>gas—they </a:t>
            </a:r>
            <a:r>
              <a:rPr lang="en-US" sz="2800" dirty="0"/>
              <a:t>want to gain electrons”</a:t>
            </a:r>
          </a:p>
          <a:p>
            <a:endParaRPr lang="en-US" sz="2800" dirty="0"/>
          </a:p>
          <a:p>
            <a:r>
              <a:rPr lang="en-US" sz="2800" dirty="0"/>
              <a:t>Exception: </a:t>
            </a:r>
            <a:r>
              <a:rPr lang="en-US" sz="2800" b="1" u="sng" dirty="0">
                <a:solidFill>
                  <a:srgbClr val="FF0000"/>
                </a:solidFill>
              </a:rPr>
              <a:t>Noble Gases</a:t>
            </a:r>
            <a:r>
              <a:rPr lang="en-US" sz="2800" dirty="0"/>
              <a:t> have no electronegativity (they’re already happy—do not want to gain electrons)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17" y="-228600"/>
            <a:ext cx="7498080" cy="1143000"/>
          </a:xfrm>
        </p:spPr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19100"/>
            <a:ext cx="938784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When looking at elements going down a </a:t>
            </a:r>
            <a:r>
              <a:rPr lang="en-US" u="sng" dirty="0" smtClean="0"/>
              <a:t>GROUP</a:t>
            </a:r>
            <a:r>
              <a:rPr lang="en-US" dirty="0" smtClean="0"/>
              <a:t>, </a:t>
            </a:r>
          </a:p>
          <a:p>
            <a:endParaRPr lang="en-US" dirty="0"/>
          </a:p>
        </p:txBody>
      </p:sp>
      <p:sp>
        <p:nvSpPr>
          <p:cNvPr id="4" name="Shape 110"/>
          <p:cNvSpPr/>
          <p:nvPr/>
        </p:nvSpPr>
        <p:spPr>
          <a:xfrm>
            <a:off x="1492826" y="927100"/>
            <a:ext cx="6629400" cy="2828489"/>
          </a:xfrm>
          <a:prstGeom prst="rect">
            <a:avLst/>
          </a:prstGeom>
          <a:blipFill>
            <a:blip r:embed="rId2">
              <a:extLst/>
            </a:blip>
            <a:srcRect/>
            <a:stretch>
              <a:fillRect l="-3252" t="-10209" r="-6850" b="-75160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569026" y="1088587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436426" y="936187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817426" y="936187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56953" y="1088587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055426" y="936187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674426" y="939651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28062" y="915406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023262" y="915406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607626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26626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56017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40826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59826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789217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463635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082635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712026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331026" y="2307787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2994" y="3660467"/>
            <a:ext cx="741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electronegativity </a:t>
            </a:r>
            <a:r>
              <a:rPr lang="en-US" sz="4000" b="1" u="sng" dirty="0">
                <a:solidFill>
                  <a:srgbClr val="FF0000"/>
                </a:solidFill>
              </a:rPr>
              <a:t>DECREASES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08000" y="4259974"/>
            <a:ext cx="8636000" cy="1752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rgbClr val="3891A7"/>
              </a:buClr>
            </a:pPr>
            <a:r>
              <a:rPr lang="en-US" dirty="0">
                <a:solidFill>
                  <a:prstClr val="black"/>
                </a:solidFill>
              </a:rPr>
              <a:t>As you go down a group, the atomic radius increases. The </a:t>
            </a:r>
            <a:r>
              <a:rPr lang="en-US" b="1" u="sng" dirty="0">
                <a:solidFill>
                  <a:srgbClr val="FF0000"/>
                </a:solidFill>
              </a:rPr>
              <a:t>inner shells shield the valence electrons from the nucleus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therefore </a:t>
            </a:r>
            <a:r>
              <a:rPr lang="en-US" b="1" u="sng" dirty="0" smtClean="0">
                <a:solidFill>
                  <a:srgbClr val="FF0000"/>
                </a:solidFill>
              </a:rPr>
              <a:t>decreasing the effective nuclear charge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the attraction for electrons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Circle the element with the larger electronegativity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47" t="36481" r="54895" b="46875"/>
          <a:stretch/>
        </p:blipFill>
        <p:spPr>
          <a:xfrm>
            <a:off x="-76199" y="914402"/>
            <a:ext cx="6387817" cy="1770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310" t="38253" r="11932" b="46875"/>
          <a:stretch/>
        </p:blipFill>
        <p:spPr>
          <a:xfrm>
            <a:off x="1560078" y="3019000"/>
            <a:ext cx="6694450" cy="1658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2473" y="1828802"/>
            <a:ext cx="23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Neither (they are noble gases)</a:t>
            </a:r>
          </a:p>
        </p:txBody>
      </p:sp>
    </p:spTree>
    <p:extLst>
      <p:ext uri="{BB962C8B-B14F-4D97-AF65-F5344CB8AC3E}">
        <p14:creationId xmlns:p14="http://schemas.microsoft.com/office/powerpoint/2010/main" val="41515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26" y="-53378"/>
            <a:ext cx="8125774" cy="1143000"/>
          </a:xfrm>
        </p:spPr>
        <p:txBody>
          <a:bodyPr>
            <a:noAutofit/>
          </a:bodyPr>
          <a:lstStyle/>
          <a:p>
            <a:r>
              <a:rPr lang="en-US" sz="3200" dirty="0"/>
              <a:t>Ionization Energy: </a:t>
            </a:r>
            <a:r>
              <a:rPr lang="en-US" sz="3200" b="1" u="sng" dirty="0">
                <a:solidFill>
                  <a:srgbClr val="FF0000"/>
                </a:solidFill>
              </a:rPr>
              <a:t>energy needed to remove an electron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944562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When looking at elements going down a GROUP, </a:t>
            </a:r>
            <a:endParaRPr lang="en-US" dirty="0"/>
          </a:p>
        </p:txBody>
      </p:sp>
      <p:sp>
        <p:nvSpPr>
          <p:cNvPr id="4" name="Shape 110"/>
          <p:cNvSpPr/>
          <p:nvPr/>
        </p:nvSpPr>
        <p:spPr>
          <a:xfrm>
            <a:off x="1524000" y="1988129"/>
            <a:ext cx="6629400" cy="3117273"/>
          </a:xfrm>
          <a:prstGeom prst="rect">
            <a:avLst/>
          </a:prstGeom>
          <a:blipFill>
            <a:blip r:embed="rId2">
              <a:extLst/>
            </a:blip>
            <a:srcRect/>
            <a:stretch>
              <a:fillRect l="-3252" r="-6850" b="-68196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00200" y="2438400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467600" y="2286000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848600" y="2286000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88127" y="2438400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086600" y="2286000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705600" y="2289464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59236" y="2265219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054436" y="2265219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638800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57800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87191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72000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91000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820391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494809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113809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743200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362200" y="3657600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5199" y="5181600"/>
            <a:ext cx="752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ionization energy </a:t>
            </a:r>
            <a:r>
              <a:rPr lang="en-US" sz="4000" b="1" u="sng" dirty="0">
                <a:solidFill>
                  <a:srgbClr val="FF0000"/>
                </a:solidFill>
              </a:rPr>
              <a:t>DECREASES</a:t>
            </a:r>
          </a:p>
        </p:txBody>
      </p:sp>
    </p:spTree>
    <p:extLst>
      <p:ext uri="{BB962C8B-B14F-4D97-AF65-F5344CB8AC3E}">
        <p14:creationId xmlns:p14="http://schemas.microsoft.com/office/powerpoint/2010/main" val="19519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652462"/>
            <a:ext cx="6502646" cy="5354638"/>
          </a:xfrm>
        </p:spPr>
        <p:txBody>
          <a:bodyPr>
            <a:normAutofit/>
          </a:bodyPr>
          <a:lstStyle/>
          <a:p>
            <a:pPr marL="539496" lvl="2" indent="-45720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/>
              <a:t>As you go down a group, the atomic radius </a:t>
            </a:r>
            <a:r>
              <a:rPr lang="en-US" sz="3200" b="1" u="sng" dirty="0">
                <a:solidFill>
                  <a:srgbClr val="FF0000"/>
                </a:solidFill>
              </a:rPr>
              <a:t>increases</a:t>
            </a:r>
            <a:r>
              <a:rPr lang="en-US" sz="3200" dirty="0"/>
              <a:t>. </a:t>
            </a:r>
            <a:r>
              <a:rPr lang="en-US" sz="3200" dirty="0" smtClean="0"/>
              <a:t> With more shells being added, the </a:t>
            </a:r>
            <a:r>
              <a:rPr lang="en-US" sz="3200" b="1" u="sng" dirty="0" smtClean="0">
                <a:solidFill>
                  <a:srgbClr val="FF0000"/>
                </a:solidFill>
              </a:rPr>
              <a:t>inner </a:t>
            </a:r>
            <a:r>
              <a:rPr lang="en-US" sz="3200" b="1" u="sng" dirty="0">
                <a:solidFill>
                  <a:srgbClr val="FF0000"/>
                </a:solidFill>
              </a:rPr>
              <a:t>shells shield the valence electrons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from the nucleus</a:t>
            </a:r>
            <a:r>
              <a:rPr lang="en-US" sz="3200" dirty="0"/>
              <a:t>, therefore </a:t>
            </a:r>
            <a:r>
              <a:rPr lang="en-US" sz="3200" b="1" u="sng" dirty="0">
                <a:solidFill>
                  <a:srgbClr val="FF0000"/>
                </a:solidFill>
              </a:rPr>
              <a:t>decreasing the effective nuclear charge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and attractive force on the electrons, making them </a:t>
            </a:r>
            <a:r>
              <a:rPr lang="en-US" sz="3200" u="sng" dirty="0" smtClean="0">
                <a:solidFill>
                  <a:prstClr val="black"/>
                </a:solidFill>
              </a:rPr>
              <a:t>easier to remove</a:t>
            </a:r>
            <a:r>
              <a:rPr lang="en-US" sz="3200" dirty="0" smtClean="0">
                <a:solidFill>
                  <a:prstClr val="black"/>
                </a:solidFill>
              </a:rPr>
              <a:t>. </a:t>
            </a:r>
            <a:endParaRPr lang="en-US" sz="4000" dirty="0">
              <a:solidFill>
                <a:prstClr val="black"/>
              </a:solidFill>
            </a:endParaRPr>
          </a:p>
          <a:p>
            <a:pPr marL="82296" lvl="2" indent="0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/>
          </a:p>
          <a:p>
            <a:pPr marL="82296" indent="0">
              <a:buNone/>
            </a:pPr>
            <a:endParaRPr lang="en-US" dirty="0"/>
          </a:p>
        </p:txBody>
      </p:sp>
      <p:grpSp>
        <p:nvGrpSpPr>
          <p:cNvPr id="4" name="Group 87"/>
          <p:cNvGrpSpPr>
            <a:grpSpLocks noChangeAspect="1"/>
          </p:cNvGrpSpPr>
          <p:nvPr/>
        </p:nvGrpSpPr>
        <p:grpSpPr>
          <a:xfrm>
            <a:off x="6983957" y="1082874"/>
            <a:ext cx="1269754" cy="2290213"/>
            <a:chOff x="6840535" y="1598418"/>
            <a:chExt cx="1481518" cy="2672165"/>
          </a:xfrm>
        </p:grpSpPr>
        <p:grpSp>
          <p:nvGrpSpPr>
            <p:cNvPr id="6" name="Group 62"/>
            <p:cNvGrpSpPr>
              <a:grpSpLocks noChangeAspect="1"/>
            </p:cNvGrpSpPr>
            <p:nvPr/>
          </p:nvGrpSpPr>
          <p:grpSpPr>
            <a:xfrm>
              <a:off x="6840535" y="2896652"/>
              <a:ext cx="1481518" cy="1373931"/>
              <a:chOff x="2992327" y="2640314"/>
              <a:chExt cx="3122341" cy="2895600"/>
            </a:xfrm>
          </p:grpSpPr>
          <p:grpSp>
            <p:nvGrpSpPr>
              <p:cNvPr id="15" name="Group 12"/>
              <p:cNvGrpSpPr/>
              <p:nvPr/>
            </p:nvGrpSpPr>
            <p:grpSpPr>
              <a:xfrm>
                <a:off x="2992327" y="2640314"/>
                <a:ext cx="3122341" cy="2895600"/>
                <a:chOff x="2590800" y="3276600"/>
                <a:chExt cx="3122341" cy="2895600"/>
              </a:xfrm>
            </p:grpSpPr>
            <p:sp>
              <p:nvSpPr>
                <p:cNvPr id="17" name="Oval 20"/>
                <p:cNvSpPr>
                  <a:spLocks noChangeArrowheads="1"/>
                </p:cNvSpPr>
                <p:nvPr/>
              </p:nvSpPr>
              <p:spPr bwMode="auto">
                <a:xfrm>
                  <a:off x="3505200" y="4114800"/>
                  <a:ext cx="1295400" cy="1219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25"/>
                <p:cNvSpPr>
                  <a:spLocks noChangeArrowheads="1"/>
                </p:cNvSpPr>
                <p:nvPr/>
              </p:nvSpPr>
              <p:spPr bwMode="auto">
                <a:xfrm>
                  <a:off x="3048000" y="3657600"/>
                  <a:ext cx="2209800" cy="21336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30"/>
                <p:cNvSpPr>
                  <a:spLocks noChangeArrowheads="1"/>
                </p:cNvSpPr>
                <p:nvPr/>
              </p:nvSpPr>
              <p:spPr bwMode="auto">
                <a:xfrm>
                  <a:off x="2590800" y="3276600"/>
                  <a:ext cx="3122341" cy="28956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6" name="Oval 20"/>
              <p:cNvSpPr>
                <a:spLocks noChangeAspect="1" noChangeArrowheads="1"/>
              </p:cNvSpPr>
              <p:nvPr/>
            </p:nvSpPr>
            <p:spPr bwMode="auto">
              <a:xfrm>
                <a:off x="4178533" y="3739474"/>
                <a:ext cx="757809" cy="7132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76"/>
            <p:cNvGrpSpPr>
              <a:grpSpLocks noChangeAspect="1"/>
            </p:cNvGrpSpPr>
            <p:nvPr/>
          </p:nvGrpSpPr>
          <p:grpSpPr>
            <a:xfrm>
              <a:off x="7057472" y="1598418"/>
              <a:ext cx="1048527" cy="1012370"/>
              <a:chOff x="3449527" y="3021314"/>
              <a:chExt cx="2209800" cy="2133600"/>
            </a:xfrm>
          </p:grpSpPr>
          <p:grpSp>
            <p:nvGrpSpPr>
              <p:cNvPr id="11" name="Group 12"/>
              <p:cNvGrpSpPr/>
              <p:nvPr/>
            </p:nvGrpSpPr>
            <p:grpSpPr>
              <a:xfrm>
                <a:off x="3449527" y="3021314"/>
                <a:ext cx="2209800" cy="2133600"/>
                <a:chOff x="3048000" y="3657600"/>
                <a:chExt cx="2209800" cy="2133600"/>
              </a:xfrm>
            </p:grpSpPr>
            <p:sp>
              <p:nvSpPr>
                <p:cNvPr id="13" name="Oval 20"/>
                <p:cNvSpPr>
                  <a:spLocks noChangeArrowheads="1"/>
                </p:cNvSpPr>
                <p:nvPr/>
              </p:nvSpPr>
              <p:spPr bwMode="auto">
                <a:xfrm>
                  <a:off x="3505200" y="4114800"/>
                  <a:ext cx="1295400" cy="1219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25"/>
                <p:cNvSpPr>
                  <a:spLocks noChangeArrowheads="1"/>
                </p:cNvSpPr>
                <p:nvPr/>
              </p:nvSpPr>
              <p:spPr bwMode="auto">
                <a:xfrm>
                  <a:off x="3048000" y="3657600"/>
                  <a:ext cx="2209800" cy="21336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" name="Oval 20"/>
              <p:cNvSpPr>
                <a:spLocks noChangeAspect="1" noChangeArrowheads="1"/>
              </p:cNvSpPr>
              <p:nvPr/>
            </p:nvSpPr>
            <p:spPr bwMode="auto">
              <a:xfrm>
                <a:off x="4178533" y="3739474"/>
                <a:ext cx="757809" cy="7132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6" name="Line 43"/>
          <p:cNvSpPr>
            <a:spLocks noChangeShapeType="1"/>
          </p:cNvSpPr>
          <p:nvPr/>
        </p:nvSpPr>
        <p:spPr bwMode="auto">
          <a:xfrm flipH="1">
            <a:off x="7280420" y="1511300"/>
            <a:ext cx="326880" cy="308614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 flipH="1">
            <a:off x="7644829" y="1268802"/>
            <a:ext cx="348317" cy="231994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H="1">
            <a:off x="7009234" y="2793716"/>
            <a:ext cx="609600" cy="304800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 flipH="1">
            <a:off x="7680922" y="2793716"/>
            <a:ext cx="598066" cy="1218"/>
          </a:xfrm>
          <a:prstGeom prst="line">
            <a:avLst/>
          </a:prstGeom>
          <a:noFill/>
          <a:ln w="476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-228600"/>
            <a:ext cx="7498080" cy="1143000"/>
          </a:xfrm>
        </p:spPr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944562"/>
            <a:ext cx="7498080" cy="4800600"/>
          </a:xfrm>
        </p:spPr>
        <p:txBody>
          <a:bodyPr/>
          <a:lstStyle/>
          <a:p>
            <a:r>
              <a:rPr lang="en-US" dirty="0" smtClean="0"/>
              <a:t>When looking at elements going across a PERIOD, </a:t>
            </a:r>
            <a:endParaRPr lang="en-US" dirty="0"/>
          </a:p>
        </p:txBody>
      </p:sp>
      <p:pic>
        <p:nvPicPr>
          <p:cNvPr id="4" name="Picture 2" descr="http://www.chem4kids.com/files/art/elem_pertabl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" t="4696" r="6209" b="41515"/>
          <a:stretch/>
        </p:blipFill>
        <p:spPr bwMode="auto">
          <a:xfrm>
            <a:off x="1530929" y="1905002"/>
            <a:ext cx="6982691" cy="31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34839" y="36021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34839" y="41355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34839" y="4590825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55621" y="3079926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34839" y="26115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7112" y="5029200"/>
            <a:ext cx="786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ionization energy </a:t>
            </a:r>
            <a:r>
              <a:rPr lang="en-US" sz="4000" b="1" u="sng" dirty="0">
                <a:solidFill>
                  <a:srgbClr val="FF0000"/>
                </a:solidFill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34408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4562"/>
            <a:ext cx="8153400" cy="4800600"/>
          </a:xfrm>
        </p:spPr>
        <p:txBody>
          <a:bodyPr>
            <a:normAutofit fontScale="92500"/>
          </a:bodyPr>
          <a:lstStyle/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/>
              <a:t>As you go across a period, the </a:t>
            </a:r>
            <a:r>
              <a:rPr lang="en-US" sz="3200" b="1" u="sng" dirty="0" smtClean="0">
                <a:solidFill>
                  <a:srgbClr val="FF0000"/>
                </a:solidFill>
              </a:rPr>
              <a:t>effective nuclear </a:t>
            </a:r>
            <a:r>
              <a:rPr lang="en-US" sz="3200" b="1" u="sng" dirty="0">
                <a:solidFill>
                  <a:srgbClr val="FF0000"/>
                </a:solidFill>
              </a:rPr>
              <a:t>charge increases</a:t>
            </a:r>
            <a:r>
              <a:rPr lang="en-US" sz="3200" dirty="0"/>
              <a:t>, therefore the </a:t>
            </a:r>
            <a:r>
              <a:rPr lang="en-US" sz="3200" b="1" u="sng" dirty="0">
                <a:solidFill>
                  <a:srgbClr val="FF0000"/>
                </a:solidFill>
              </a:rPr>
              <a:t>nucleus more strongly attracts the electrons</a:t>
            </a:r>
            <a:r>
              <a:rPr lang="en-US" sz="3200" u="sng" dirty="0"/>
              <a:t> </a:t>
            </a:r>
            <a:r>
              <a:rPr lang="en-US" sz="3200" dirty="0"/>
              <a:t>of the atom, making it </a:t>
            </a:r>
            <a:r>
              <a:rPr lang="en-US" sz="3200" u="sng" dirty="0"/>
              <a:t>harder to remove </a:t>
            </a:r>
            <a:r>
              <a:rPr lang="en-US" sz="3200" dirty="0"/>
              <a:t>an electron</a:t>
            </a: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/>
              <a:t>Elements towards the right side of the periodic table DO NOT want to lose electrons (they want to gain electrons) to become like a noble gas. Therefore, it is difficult (requires more energy) to remove an electron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Circle the element with the larger ionization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47" t="36481" r="54895" b="46875"/>
          <a:stretch/>
        </p:blipFill>
        <p:spPr>
          <a:xfrm>
            <a:off x="-76199" y="914402"/>
            <a:ext cx="6387817" cy="1770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310" t="38253" r="11932" b="46875"/>
          <a:stretch/>
        </p:blipFill>
        <p:spPr>
          <a:xfrm>
            <a:off x="1560078" y="3019000"/>
            <a:ext cx="6694450" cy="16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89" y="-137486"/>
            <a:ext cx="78904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First, Second, Third 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338" y="817093"/>
            <a:ext cx="8458200" cy="480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Ionization Energy – energy required to </a:t>
            </a:r>
            <a:r>
              <a:rPr lang="en-US" sz="2200" b="1" u="sng" dirty="0" smtClean="0"/>
              <a:t>remove 1 electron</a:t>
            </a:r>
          </a:p>
          <a:p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Ionization Energy </a:t>
            </a:r>
            <a:r>
              <a:rPr lang="en-US" sz="2200" dirty="0" smtClean="0"/>
              <a:t>–energy </a:t>
            </a:r>
            <a:r>
              <a:rPr lang="en-US" sz="2200" dirty="0" smtClean="0"/>
              <a:t>required to </a:t>
            </a:r>
            <a:r>
              <a:rPr lang="en-US" sz="2200" b="1" u="sng" dirty="0" smtClean="0"/>
              <a:t>remove 2</a:t>
            </a:r>
            <a:r>
              <a:rPr lang="en-US" sz="2200" b="1" u="sng" baseline="30000" dirty="0" smtClean="0"/>
              <a:t>nd</a:t>
            </a:r>
            <a:r>
              <a:rPr lang="en-US" sz="2200" b="1" u="sng" dirty="0" smtClean="0"/>
              <a:t> electron</a:t>
            </a:r>
          </a:p>
          <a:p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Ionization Energy </a:t>
            </a:r>
            <a:r>
              <a:rPr lang="en-US" sz="2200" dirty="0" smtClean="0"/>
              <a:t>–energy </a:t>
            </a:r>
            <a:r>
              <a:rPr lang="en-US" sz="2200" dirty="0" smtClean="0"/>
              <a:t>required to </a:t>
            </a:r>
            <a:r>
              <a:rPr lang="en-US" sz="2200" b="1" u="sng" dirty="0" smtClean="0"/>
              <a:t>remove 3</a:t>
            </a:r>
            <a:r>
              <a:rPr lang="en-US" sz="2200" b="1" u="sng" baseline="30000" dirty="0" smtClean="0"/>
              <a:t>rd</a:t>
            </a:r>
            <a:r>
              <a:rPr lang="en-US" sz="2200" b="1" u="sng" dirty="0" smtClean="0"/>
              <a:t> electron</a:t>
            </a:r>
          </a:p>
          <a:p>
            <a:pPr lvl="0"/>
            <a:r>
              <a:rPr lang="en-US" sz="2800" dirty="0"/>
              <a:t>In general </a:t>
            </a:r>
            <a:r>
              <a:rPr lang="en-US" sz="2800" u="sng" dirty="0"/>
              <a:t>1</a:t>
            </a:r>
            <a:r>
              <a:rPr lang="en-US" sz="2800" u="sng" baseline="30000" dirty="0"/>
              <a:t>st</a:t>
            </a:r>
            <a:r>
              <a:rPr lang="en-US" sz="2800" u="sng" dirty="0"/>
              <a:t> I.E. </a:t>
            </a:r>
            <a:r>
              <a:rPr lang="en-US" sz="2800" b="1" u="sng" dirty="0" smtClean="0">
                <a:solidFill>
                  <a:srgbClr val="FF0000"/>
                </a:solidFill>
              </a:rPr>
              <a:t>&lt;</a:t>
            </a:r>
            <a:r>
              <a:rPr lang="en-US" sz="2800" u="sng" dirty="0" smtClean="0"/>
              <a:t> </a:t>
            </a:r>
            <a:r>
              <a:rPr lang="en-US" sz="2800" u="sng" dirty="0"/>
              <a:t>2</a:t>
            </a:r>
            <a:r>
              <a:rPr lang="en-US" sz="2800" u="sng" baseline="30000" dirty="0"/>
              <a:t>nd </a:t>
            </a:r>
            <a:r>
              <a:rPr lang="en-US" sz="2800" u="sng" dirty="0"/>
              <a:t>I.E. </a:t>
            </a:r>
            <a:r>
              <a:rPr lang="en-US" sz="2800" b="1" u="sng" dirty="0">
                <a:solidFill>
                  <a:srgbClr val="FF0000"/>
                </a:solidFill>
              </a:rPr>
              <a:t>&lt;</a:t>
            </a:r>
            <a:r>
              <a:rPr lang="en-US" sz="2800" u="sng" dirty="0" smtClean="0"/>
              <a:t> </a:t>
            </a:r>
            <a:r>
              <a:rPr lang="en-US" sz="2800" u="sng" dirty="0"/>
              <a:t>3</a:t>
            </a:r>
            <a:r>
              <a:rPr lang="en-US" sz="2800" u="sng" baseline="30000" dirty="0"/>
              <a:t>rd</a:t>
            </a:r>
            <a:r>
              <a:rPr lang="en-US" sz="2800" u="sng" dirty="0"/>
              <a:t> I.E. </a:t>
            </a:r>
            <a:r>
              <a:rPr lang="en-US" sz="2800" dirty="0" smtClean="0"/>
              <a:t>Because as the # of electrons decreases, the nucleus has a stronger pull on the electrons that are remaining. </a:t>
            </a:r>
            <a:endParaRPr lang="en-US" sz="2800" dirty="0"/>
          </a:p>
          <a:p>
            <a:pPr lvl="0"/>
            <a:r>
              <a:rPr lang="en-US" sz="2800" dirty="0"/>
              <a:t>Based on the relative “jump” between ionization energies, you can tell how many </a:t>
            </a:r>
            <a:r>
              <a:rPr lang="en-US" sz="2800" b="1" u="sng" dirty="0" smtClean="0">
                <a:solidFill>
                  <a:srgbClr val="FF0000"/>
                </a:solidFill>
              </a:rPr>
              <a:t>valence electrons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the element has</a:t>
            </a:r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3793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08" y="0"/>
            <a:ext cx="7498080" cy="1143000"/>
          </a:xfrm>
        </p:spPr>
        <p:txBody>
          <a:bodyPr/>
          <a:lstStyle/>
          <a:p>
            <a:r>
              <a:rPr lang="en-US" dirty="0" smtClean="0"/>
              <a:t>Reactivity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08" y="939800"/>
            <a:ext cx="8279892" cy="4800600"/>
          </a:xfrm>
        </p:spPr>
        <p:txBody>
          <a:bodyPr/>
          <a:lstStyle/>
          <a:p>
            <a:r>
              <a:rPr lang="en-US" dirty="0"/>
              <a:t>Answer pre-lab question</a:t>
            </a:r>
          </a:p>
          <a:p>
            <a:r>
              <a:rPr lang="en-US" dirty="0"/>
              <a:t>Collect data </a:t>
            </a:r>
          </a:p>
          <a:p>
            <a:pPr lvl="1"/>
            <a:r>
              <a:rPr lang="en-US" dirty="0"/>
              <a:t>Obtain solutions in test tubes—</a:t>
            </a:r>
            <a:r>
              <a:rPr lang="en-US" b="1" dirty="0"/>
              <a:t>fill less than ½ way full!</a:t>
            </a:r>
          </a:p>
          <a:p>
            <a:pPr lvl="1"/>
            <a:r>
              <a:rPr lang="en-US" dirty="0"/>
              <a:t>Be careful with silver nitrate—it can stain your skin and clothing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Dispose of waste in designated beakers; rinse out test tubes</a:t>
            </a:r>
            <a:endParaRPr lang="en-US" dirty="0"/>
          </a:p>
          <a:p>
            <a:r>
              <a:rPr lang="en-US" dirty="0" smtClean="0"/>
              <a:t>Formal Lab Write Up due next Tue 10/3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07811" cy="553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468" y="1996225"/>
            <a:ext cx="463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Between 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</a:rPr>
              <a:t> and 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I.E.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980" y="2665262"/>
            <a:ext cx="827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 (</a:t>
            </a:r>
            <a:r>
              <a:rPr lang="en-US" sz="2400" b="1" dirty="0" smtClean="0">
                <a:solidFill>
                  <a:srgbClr val="FF0000"/>
                </a:solidFill>
              </a:rPr>
              <a:t>“happy” with losing 3, doesn’t want to lose a 4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9865" y="3067870"/>
            <a:ext cx="463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Group 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803" y="4405944"/>
            <a:ext cx="179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Group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66704" y="0"/>
            <a:ext cx="2498502" cy="199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9268" y="3663375"/>
            <a:ext cx="1957588" cy="199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Ions and Ionic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96833"/>
            <a:ext cx="8153400" cy="4800600"/>
          </a:xfrm>
        </p:spPr>
        <p:txBody>
          <a:bodyPr/>
          <a:lstStyle/>
          <a:p>
            <a:r>
              <a:rPr lang="en-US" dirty="0"/>
              <a:t>When an atom loses electrons and becomes a cation, its radius </a:t>
            </a:r>
            <a:r>
              <a:rPr lang="en-US" dirty="0" smtClean="0"/>
              <a:t>becomes </a:t>
            </a:r>
            <a:r>
              <a:rPr lang="en-US" b="1" u="sng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</a:t>
            </a:r>
            <a:r>
              <a:rPr lang="en-US" dirty="0"/>
              <a:t>than that of the neutral </a:t>
            </a:r>
            <a:r>
              <a:rPr lang="en-US" dirty="0" smtClean="0"/>
              <a:t>atom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u="sng" dirty="0"/>
              <a:t># protons </a:t>
            </a:r>
            <a:r>
              <a:rPr lang="en-US" b="1" u="sng" dirty="0" smtClean="0">
                <a:solidFill>
                  <a:srgbClr val="FF0000"/>
                </a:solidFill>
              </a:rPr>
              <a:t>greater than</a:t>
            </a:r>
            <a:r>
              <a:rPr lang="en-US" u="sng" dirty="0" smtClean="0"/>
              <a:t> # </a:t>
            </a:r>
            <a:r>
              <a:rPr lang="en-US" u="sng" dirty="0"/>
              <a:t>electrons</a:t>
            </a:r>
            <a:r>
              <a:rPr lang="en-US" dirty="0"/>
              <a:t>, therefore </a:t>
            </a:r>
            <a:r>
              <a:rPr lang="en-US" u="sng" dirty="0"/>
              <a:t>increasing the effective nuclear charge</a:t>
            </a:r>
            <a:r>
              <a:rPr lang="en-US" dirty="0"/>
              <a:t>, meaning that there is a stronger pull of the electrons towards the nucleus.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395" y="3450219"/>
            <a:ext cx="5685843" cy="27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153400" cy="1143000"/>
          </a:xfrm>
        </p:spPr>
        <p:txBody>
          <a:bodyPr/>
          <a:lstStyle/>
          <a:p>
            <a:r>
              <a:rPr lang="en-US" dirty="0" smtClean="0"/>
              <a:t>Ions and Ionic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3184"/>
            <a:ext cx="8153400" cy="4800600"/>
          </a:xfrm>
        </p:spPr>
        <p:txBody>
          <a:bodyPr/>
          <a:lstStyle/>
          <a:p>
            <a:r>
              <a:rPr lang="en-US" dirty="0"/>
              <a:t>When an atom gains electrons and becomes an anion, its radius becomes </a:t>
            </a:r>
            <a:r>
              <a:rPr lang="en-US" b="1" u="sng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</a:t>
            </a:r>
            <a:r>
              <a:rPr lang="en-US" dirty="0"/>
              <a:t>than that of a neutral </a:t>
            </a:r>
            <a:r>
              <a:rPr lang="en-US" dirty="0" smtClean="0"/>
              <a:t>atom</a:t>
            </a:r>
          </a:p>
          <a:p>
            <a:pPr lvl="1"/>
            <a:r>
              <a:rPr lang="en-US" dirty="0"/>
              <a:t>When electrons get added to the same energy level, they repel each other  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15" y="3176184"/>
            <a:ext cx="7269769" cy="33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44562"/>
            <a:ext cx="8153400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Generally solids at room temperature</a:t>
            </a:r>
            <a:endParaRPr lang="en-US" sz="2800" dirty="0" smtClean="0"/>
          </a:p>
          <a:p>
            <a:pPr lvl="1"/>
            <a:r>
              <a:rPr lang="en-US" b="1" u="sng" dirty="0" smtClean="0"/>
              <a:t>malleable</a:t>
            </a:r>
            <a:r>
              <a:rPr lang="en-US" dirty="0" smtClean="0"/>
              <a:t> </a:t>
            </a:r>
            <a:r>
              <a:rPr lang="en-US" dirty="0"/>
              <a:t>(can be hammered/molded into sheets)</a:t>
            </a:r>
            <a:endParaRPr lang="en-US" sz="2400" dirty="0"/>
          </a:p>
          <a:p>
            <a:pPr lvl="1"/>
            <a:r>
              <a:rPr lang="en-US" b="1" u="sng" dirty="0" smtClean="0"/>
              <a:t>ductile</a:t>
            </a:r>
            <a:r>
              <a:rPr lang="en-US" dirty="0" smtClean="0"/>
              <a:t> </a:t>
            </a:r>
            <a:r>
              <a:rPr lang="en-US" dirty="0"/>
              <a:t>(can be drawn/pulled into a wire</a:t>
            </a:r>
            <a:r>
              <a:rPr lang="en-US" dirty="0" smtClean="0"/>
              <a:t>)</a:t>
            </a:r>
          </a:p>
          <a:p>
            <a:pPr marL="402336" lvl="1" indent="0">
              <a:buNone/>
            </a:pPr>
            <a:endParaRPr lang="en-US" sz="3600" dirty="0"/>
          </a:p>
          <a:p>
            <a:pPr lvl="1"/>
            <a:r>
              <a:rPr lang="en-US" dirty="0"/>
              <a:t>Have </a:t>
            </a:r>
            <a:r>
              <a:rPr lang="en-US" b="1" u="sng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(are shiny when polished)</a:t>
            </a:r>
            <a:endParaRPr lang="en-US" sz="2400" dirty="0"/>
          </a:p>
          <a:p>
            <a:pPr lvl="1"/>
            <a:r>
              <a:rPr lang="en-US" dirty="0"/>
              <a:t>Good </a:t>
            </a:r>
            <a:r>
              <a:rPr lang="en-US" b="1" u="sng" dirty="0" smtClean="0"/>
              <a:t>conductors</a:t>
            </a:r>
            <a:r>
              <a:rPr lang="en-US" dirty="0" smtClean="0"/>
              <a:t> </a:t>
            </a:r>
            <a:r>
              <a:rPr lang="en-US" dirty="0"/>
              <a:t>(allow heat &amp; electricity to flow throw them</a:t>
            </a:r>
            <a:r>
              <a:rPr lang="en-US" dirty="0" smtClean="0"/>
              <a:t>)</a:t>
            </a:r>
            <a:endParaRPr lang="en-US" sz="2400" dirty="0"/>
          </a:p>
        </p:txBody>
      </p:sp>
      <p:pic>
        <p:nvPicPr>
          <p:cNvPr id="8194" name="Picture 2" descr="http://upload.wikimedia.org/wikipedia/commons/f/f7/Blacksmith_work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t="7203" r="3976" b="23022"/>
          <a:stretch/>
        </p:blipFill>
        <p:spPr bwMode="auto">
          <a:xfrm>
            <a:off x="3897825" y="228600"/>
            <a:ext cx="2960175" cy="19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e/ed/Litz_wire_by_Zurek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17506" r="20457" b="29111"/>
          <a:stretch/>
        </p:blipFill>
        <p:spPr bwMode="auto">
          <a:xfrm>
            <a:off x="3593025" y="2024743"/>
            <a:ext cx="2497376" cy="15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oldwiser.com/wp-content/uploads/2013/07/goldb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910327"/>
            <a:ext cx="1707564" cy="12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r="19703" b="16992"/>
          <a:stretch/>
        </p:blipFill>
        <p:spPr bwMode="auto">
          <a:xfrm>
            <a:off x="5073188" y="4038600"/>
            <a:ext cx="2699211" cy="2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Nonmetals: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8153400" cy="48006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Solids, liquid, or gas at room temperature</a:t>
            </a:r>
            <a:endParaRPr lang="en-US" sz="2800" dirty="0"/>
          </a:p>
          <a:p>
            <a:pPr lvl="0"/>
            <a:r>
              <a:rPr lang="en-US" sz="2800" b="1" u="sng" dirty="0" smtClean="0"/>
              <a:t>NOT</a:t>
            </a:r>
            <a:r>
              <a:rPr lang="en-US" sz="2800" dirty="0" smtClean="0"/>
              <a:t> </a:t>
            </a:r>
            <a:r>
              <a:rPr lang="en-US" sz="2800" dirty="0"/>
              <a:t>malleable or ductile; instead, they are </a:t>
            </a:r>
            <a:r>
              <a:rPr lang="en-US" sz="2800" b="1" u="sng" dirty="0" smtClean="0"/>
              <a:t>brittle</a:t>
            </a:r>
            <a:r>
              <a:rPr lang="en-US" sz="2800" dirty="0" smtClean="0"/>
              <a:t> </a:t>
            </a:r>
            <a:r>
              <a:rPr lang="en-US" sz="2800" dirty="0"/>
              <a:t>(shatter easily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b="1" u="sng" dirty="0" smtClean="0"/>
              <a:t>DO NOT have</a:t>
            </a:r>
            <a:r>
              <a:rPr lang="en-US" sz="2800" dirty="0" smtClean="0"/>
              <a:t> </a:t>
            </a:r>
            <a:r>
              <a:rPr lang="en-US" sz="2800" dirty="0"/>
              <a:t>luster; instead, they are </a:t>
            </a:r>
            <a:r>
              <a:rPr lang="en-US" sz="2800" b="1" u="sng" dirty="0" smtClean="0"/>
              <a:t>dull</a:t>
            </a:r>
            <a:endParaRPr lang="en-US" sz="2800" b="1" u="sng" dirty="0"/>
          </a:p>
          <a:p>
            <a:pPr lvl="0"/>
            <a:r>
              <a:rPr lang="en-US" sz="2800" dirty="0"/>
              <a:t>They are either </a:t>
            </a:r>
            <a:r>
              <a:rPr lang="en-US" sz="2800" b="1" u="sng" dirty="0" smtClean="0"/>
              <a:t>non</a:t>
            </a:r>
            <a:r>
              <a:rPr lang="en-US" sz="2800" b="1" dirty="0" smtClean="0"/>
              <a:t> </a:t>
            </a:r>
            <a:r>
              <a:rPr lang="en-US" sz="2800" dirty="0" smtClean="0"/>
              <a:t>or </a:t>
            </a:r>
            <a:r>
              <a:rPr lang="en-US" sz="2800" b="1" u="sng" dirty="0" smtClean="0"/>
              <a:t>poor</a:t>
            </a:r>
            <a:r>
              <a:rPr lang="en-US" sz="2800" dirty="0" smtClean="0"/>
              <a:t> conductors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9218" name="Picture 2" descr="http://www.popphoto.com/files/imagecache/article_main_photo/_images/201003/Broken-Tip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t="34374" b="6530"/>
          <a:stretch/>
        </p:blipFill>
        <p:spPr bwMode="auto">
          <a:xfrm>
            <a:off x="2514600" y="1295400"/>
            <a:ext cx="3476686" cy="16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9/9c/Golden_peanut_brit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32" y="736170"/>
            <a:ext cx="3006671" cy="22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604" y="-330669"/>
            <a:ext cx="81333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Reactivity of Metals vs. 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04" y="842493"/>
            <a:ext cx="8133395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Reactivity of a metal is related to its </a:t>
            </a:r>
            <a:r>
              <a:rPr lang="en-US" b="1" u="sng" dirty="0" smtClean="0">
                <a:solidFill>
                  <a:srgbClr val="FF0000"/>
                </a:solidFill>
              </a:rPr>
              <a:t>ionization energy</a:t>
            </a:r>
            <a:endParaRPr lang="en-US" sz="2800" b="1" u="sng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lower its ionization energy</a:t>
            </a:r>
            <a:r>
              <a:rPr lang="en-US" u="sng" dirty="0" smtClean="0"/>
              <a:t>,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 the </a:t>
            </a:r>
            <a:r>
              <a:rPr lang="en-US" b="1" u="sng" dirty="0" smtClean="0">
                <a:solidFill>
                  <a:srgbClr val="FF0000"/>
                </a:solidFill>
              </a:rPr>
              <a:t>more reactive</a:t>
            </a:r>
            <a:r>
              <a:rPr lang="en-US" dirty="0" smtClean="0"/>
              <a:t> </a:t>
            </a:r>
            <a:r>
              <a:rPr lang="en-US" dirty="0"/>
              <a:t>the metal</a:t>
            </a:r>
            <a:endParaRPr lang="en-US" sz="2400" dirty="0"/>
          </a:p>
          <a:p>
            <a:pPr lvl="1"/>
            <a:r>
              <a:rPr lang="en-US" dirty="0"/>
              <a:t>Trend (within the metals on the periodic table): </a:t>
            </a:r>
            <a:endParaRPr lang="en-US" sz="2400" dirty="0"/>
          </a:p>
          <a:p>
            <a:pPr lvl="2"/>
            <a:r>
              <a:rPr lang="en-US" dirty="0"/>
              <a:t>Going down a group: </a:t>
            </a:r>
            <a:r>
              <a:rPr lang="en-US" b="1" u="sng" dirty="0" smtClean="0">
                <a:solidFill>
                  <a:srgbClr val="FF0000"/>
                </a:solidFill>
              </a:rPr>
              <a:t>reactivity increases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Going across a period: </a:t>
            </a:r>
            <a:r>
              <a:rPr lang="en-US" b="1" u="sng" dirty="0" smtClean="0">
                <a:solidFill>
                  <a:srgbClr val="FF0000"/>
                </a:solidFill>
              </a:rPr>
              <a:t>reactivity decreases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Most reactive metal: </a:t>
            </a:r>
            <a:r>
              <a:rPr lang="en-US" dirty="0" smtClean="0"/>
              <a:t>theoretically, </a:t>
            </a:r>
            <a:r>
              <a:rPr lang="en-US" b="1" u="sng" dirty="0" smtClean="0">
                <a:solidFill>
                  <a:srgbClr val="FF0000"/>
                </a:solidFill>
              </a:rPr>
              <a:t>Francium, </a:t>
            </a:r>
            <a:r>
              <a:rPr lang="en-US" dirty="0" smtClean="0"/>
              <a:t>but since it’s so unstable, realistically it’s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Cesium</a:t>
            </a:r>
            <a:endParaRPr lang="en-US" sz="2400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 of Alkali Metals + Water </a:t>
            </a:r>
            <a:endParaRPr lang="en-US" dirty="0"/>
          </a:p>
        </p:txBody>
      </p:sp>
      <p:pic>
        <p:nvPicPr>
          <p:cNvPr id="4" name="Alkali metals in water, accurate!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2139.15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762000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val="639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296" y="0"/>
            <a:ext cx="6529589" cy="48006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Reactivity of a nonmetal is related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its </a:t>
            </a:r>
            <a:r>
              <a:rPr lang="en-US" sz="2800" b="1" u="sng" dirty="0" smtClean="0">
                <a:solidFill>
                  <a:srgbClr val="FF0000"/>
                </a:solidFill>
              </a:rPr>
              <a:t>electronegativity</a:t>
            </a:r>
            <a:endParaRPr lang="en-US" sz="2800" b="1" u="sng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higher the electronegativity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more reactive </a:t>
            </a:r>
            <a:r>
              <a:rPr lang="en-US" dirty="0" smtClean="0"/>
              <a:t>the </a:t>
            </a:r>
            <a:r>
              <a:rPr lang="en-US" dirty="0"/>
              <a:t>nonmetal</a:t>
            </a:r>
            <a:endParaRPr lang="en-US" sz="2400" dirty="0"/>
          </a:p>
          <a:p>
            <a:pPr lvl="1"/>
            <a:r>
              <a:rPr lang="en-US" sz="2400" dirty="0"/>
              <a:t>Trend (</a:t>
            </a:r>
            <a:r>
              <a:rPr lang="en-US" sz="2400" dirty="0" smtClean="0"/>
              <a:t>within </a:t>
            </a:r>
            <a:r>
              <a:rPr lang="en-US" sz="2400" dirty="0"/>
              <a:t>nonmetals on the periodic table): </a:t>
            </a:r>
            <a:endParaRPr lang="en-US" sz="2000" dirty="0"/>
          </a:p>
          <a:p>
            <a:pPr lvl="2"/>
            <a:r>
              <a:rPr lang="en-US" dirty="0"/>
              <a:t>Going down a group: </a:t>
            </a:r>
            <a:r>
              <a:rPr lang="en-US" b="1" u="sng" dirty="0" smtClean="0">
                <a:solidFill>
                  <a:srgbClr val="FF0000"/>
                </a:solidFill>
              </a:rPr>
              <a:t>reactivity decreases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Going across a period: </a:t>
            </a:r>
            <a:r>
              <a:rPr lang="en-US" b="1" u="sng" dirty="0" smtClean="0">
                <a:solidFill>
                  <a:srgbClr val="FF0000"/>
                </a:solidFill>
              </a:rPr>
              <a:t>reactivity increases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Most reactive nonmetal: </a:t>
            </a:r>
            <a:r>
              <a:rPr lang="en-US" b="1" u="sng" dirty="0" smtClean="0">
                <a:solidFill>
                  <a:srgbClr val="FF0000"/>
                </a:solidFill>
              </a:rPr>
              <a:t>fluorine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YO' MOMMA SO UGLY NOT EVEN FLUORINE WOULD BOND WITH HER!  Chemistry C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r="341"/>
          <a:stretch/>
        </p:blipFill>
        <p:spPr bwMode="auto">
          <a:xfrm>
            <a:off x="0" y="0"/>
            <a:ext cx="3382045" cy="43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-93662"/>
            <a:ext cx="7498080" cy="1143000"/>
          </a:xfrm>
        </p:spPr>
        <p:txBody>
          <a:bodyPr/>
          <a:lstStyle/>
          <a:p>
            <a:r>
              <a:rPr lang="en-US" dirty="0" smtClean="0"/>
              <a:t>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908300"/>
            <a:ext cx="8255000" cy="3467100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Positive charge from nucleus </a:t>
            </a:r>
            <a:r>
              <a:rPr lang="en-US" dirty="0" smtClean="0"/>
              <a:t>holds the electrons in the atom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When the </a:t>
            </a:r>
            <a:r>
              <a:rPr lang="en-US" b="1" dirty="0" smtClean="0">
                <a:solidFill>
                  <a:srgbClr val="FF0000"/>
                </a:solidFill>
              </a:rPr>
              <a:t>net attractive force </a:t>
            </a:r>
            <a:r>
              <a:rPr lang="en-US" dirty="0" smtClean="0"/>
              <a:t>(# protons) is </a:t>
            </a:r>
            <a:r>
              <a:rPr lang="en-US" b="1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FF0000"/>
                </a:solidFill>
              </a:rPr>
              <a:t>ionization energy </a:t>
            </a:r>
            <a:r>
              <a:rPr lang="en-US" dirty="0" smtClean="0"/>
              <a:t>(amount of energy required to remove the electron) </a:t>
            </a:r>
            <a:r>
              <a:rPr lang="en-US" b="1" dirty="0" smtClean="0">
                <a:solidFill>
                  <a:srgbClr val="FF0000"/>
                </a:solidFill>
              </a:rPr>
              <a:t>also increases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Electron 1 will require more energy to remove.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Electron 3 is easier to remove </a:t>
            </a:r>
            <a:r>
              <a:rPr lang="en-US" dirty="0" smtClean="0"/>
              <a:t>because it feels less of an attractive force since </a:t>
            </a:r>
            <a:r>
              <a:rPr lang="en-US" b="1" dirty="0" smtClean="0">
                <a:solidFill>
                  <a:srgbClr val="FF0000"/>
                </a:solidFill>
              </a:rPr>
              <a:t>it’s being shielded by the inner shell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30529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3058160"/>
            <a:ext cx="7993888" cy="3190240"/>
          </a:xfrm>
        </p:spPr>
        <p:txBody>
          <a:bodyPr>
            <a:normAutofit fontScale="77500" lnSpcReduction="20000"/>
          </a:bodyPr>
          <a:lstStyle/>
          <a:p>
            <a:pPr marL="596646" indent="-514350">
              <a:buFont typeface="+mj-lt"/>
              <a:buAutoNum type="arabicPeriod" startAt="4"/>
            </a:pPr>
            <a:r>
              <a:rPr lang="en-US" dirty="0" smtClean="0"/>
              <a:t>Units are </a:t>
            </a:r>
            <a:r>
              <a:rPr lang="en-US" b="1" dirty="0" smtClean="0">
                <a:solidFill>
                  <a:srgbClr val="FF0000"/>
                </a:solidFill>
              </a:rPr>
              <a:t>kJ/mole.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values on the left </a:t>
            </a:r>
            <a:r>
              <a:rPr lang="en-US" dirty="0" smtClean="0"/>
              <a:t>of the graph are</a:t>
            </a:r>
            <a:r>
              <a:rPr lang="en-US" b="1" dirty="0" smtClean="0">
                <a:solidFill>
                  <a:srgbClr val="FF0000"/>
                </a:solidFill>
              </a:rPr>
              <a:t> higher</a:t>
            </a:r>
            <a:r>
              <a:rPr lang="en-US" dirty="0" smtClean="0"/>
              <a:t>. </a:t>
            </a:r>
          </a:p>
          <a:p>
            <a:pPr marL="596646" indent="-51435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peak on the left</a:t>
            </a:r>
            <a:r>
              <a:rPr lang="en-US" dirty="0" smtClean="0"/>
              <a:t> represents electrons that are more tightly held by the nucleus because the </a:t>
            </a:r>
            <a:r>
              <a:rPr lang="en-US" b="1" dirty="0" smtClean="0">
                <a:solidFill>
                  <a:srgbClr val="FF0000"/>
                </a:solidFill>
              </a:rPr>
              <a:t>ionization energy for those electrons are higher</a:t>
            </a:r>
            <a:r>
              <a:rPr lang="en-US" dirty="0" smtClean="0"/>
              <a:t>. </a:t>
            </a:r>
          </a:p>
          <a:p>
            <a:pPr marL="596646" indent="-514350">
              <a:buFont typeface="+mj-lt"/>
              <a:buAutoNum type="arabicPeriod" startAt="4"/>
            </a:pPr>
            <a:r>
              <a:rPr lang="en-US" dirty="0" smtClean="0"/>
              <a:t>The higher energy peak is about twice as high since there are </a:t>
            </a:r>
            <a:r>
              <a:rPr lang="en-US" b="1" dirty="0" smtClean="0">
                <a:solidFill>
                  <a:srgbClr val="FF0000"/>
                </a:solidFill>
              </a:rPr>
              <a:t>2 electrons in the 1s</a:t>
            </a:r>
            <a:r>
              <a:rPr lang="en-US" dirty="0" smtClean="0"/>
              <a:t> sublevel and </a:t>
            </a:r>
            <a:r>
              <a:rPr lang="en-US" b="1" dirty="0" smtClean="0">
                <a:solidFill>
                  <a:srgbClr val="FF0000"/>
                </a:solidFill>
              </a:rPr>
              <a:t>1 electron in the 2s sublevel</a:t>
            </a:r>
            <a:r>
              <a:rPr lang="en-US" dirty="0" smtClean="0"/>
              <a:t> for a neutral lithium atom.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9788" cy="305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0100" y="274638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1888" y="846138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25400"/>
            <a:ext cx="7498080" cy="1143000"/>
          </a:xfrm>
        </p:spPr>
        <p:txBody>
          <a:bodyPr/>
          <a:lstStyle/>
          <a:p>
            <a:r>
              <a:rPr lang="en-US" dirty="0" smtClean="0"/>
              <a:t>Periodic Trends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508" y="1066800"/>
            <a:ext cx="8127492" cy="4800600"/>
          </a:xfrm>
        </p:spPr>
        <p:txBody>
          <a:bodyPr/>
          <a:lstStyle/>
          <a:p>
            <a:r>
              <a:rPr lang="en-US" dirty="0" smtClean="0"/>
              <a:t>We are going to go over today how radius, electronegativity, and ionization energy changes as you go down a group and across a period.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730104"/>
              </p:ext>
            </p:extLst>
          </p:nvPr>
        </p:nvGraphicFramePr>
        <p:xfrm>
          <a:off x="1537970" y="3390740"/>
          <a:ext cx="6348729" cy="17273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0635">
                  <a:extLst>
                    <a:ext uri="{9D8B030D-6E8A-4147-A177-3AD203B41FA5}">
                      <a16:colId xmlns:a16="http://schemas.microsoft.com/office/drawing/2014/main" val="2570096560"/>
                    </a:ext>
                  </a:extLst>
                </a:gridCol>
                <a:gridCol w="1372698">
                  <a:extLst>
                    <a:ext uri="{9D8B030D-6E8A-4147-A177-3AD203B41FA5}">
                      <a16:colId xmlns:a16="http://schemas.microsoft.com/office/drawing/2014/main" val="1766718376"/>
                    </a:ext>
                  </a:extLst>
                </a:gridCol>
                <a:gridCol w="1372698">
                  <a:extLst>
                    <a:ext uri="{9D8B030D-6E8A-4147-A177-3AD203B41FA5}">
                      <a16:colId xmlns:a16="http://schemas.microsoft.com/office/drawing/2014/main" val="3077388625"/>
                    </a:ext>
                  </a:extLst>
                </a:gridCol>
                <a:gridCol w="1372698">
                  <a:extLst>
                    <a:ext uri="{9D8B030D-6E8A-4147-A177-3AD203B41FA5}">
                      <a16:colId xmlns:a16="http://schemas.microsoft.com/office/drawing/2014/main" val="2390597340"/>
                    </a:ext>
                  </a:extLst>
                </a:gridCol>
              </a:tblGrid>
              <a:tr h="39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Peak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844601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Sublevel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1s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2s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2p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3515963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 of electrons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281039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08" y="2209800"/>
            <a:ext cx="8165592" cy="4241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15a: </a:t>
            </a:r>
            <a:r>
              <a:rPr lang="en-US" sz="2800" dirty="0" smtClean="0">
                <a:solidFill>
                  <a:srgbClr val="FF0000"/>
                </a:solidFill>
              </a:rPr>
              <a:t>P &amp; S have the same # of occupied energy levels, but S has 1 more proton in its nucleus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Sulfur’s electrons feel a stronger pull from the nucleus than the electrons in Phosphorous, so the ionization energies are all slightly higher.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15b: </a:t>
            </a:r>
            <a:r>
              <a:rPr lang="en-US" dirty="0" smtClean="0">
                <a:solidFill>
                  <a:srgbClr val="FF0000"/>
                </a:solidFill>
              </a:rPr>
              <a:t>P has 3 half-filled p-orbitals (3p </a:t>
            </a:r>
            <a:r>
              <a:rPr lang="en-US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</a:rPr>
              <a:t>) whereas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 has 1 p orbital that is completely full (3p </a:t>
            </a:r>
            <a:r>
              <a:rPr lang="en-US" u="sng" dirty="0">
                <a:solidFill>
                  <a:srgbClr val="FF0000"/>
                </a:solidFill>
                <a:sym typeface="Symbol" panose="05050102010706020507" pitchFamily="18" charset="2"/>
              </a:rPr>
              <a:t>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</a:rPr>
              <a:t>). It is desirable to lessen the repulsive forces between electrons, so removing a 3p electron from S will be easier than removing a 3p electron from 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9165358" cy="207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058" y="522972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066" y="522972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616" y="-48529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2p</a:t>
            </a:r>
            <a:r>
              <a:rPr lang="en-US" sz="3600" baseline="30000" dirty="0">
                <a:solidFill>
                  <a:srgbClr val="FF0000"/>
                </a:solidFill>
              </a:rPr>
              <a:t>6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5124" y="733643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6612" y="396655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3p</a:t>
            </a:r>
            <a:r>
              <a:rPr lang="en-US" sz="3600" baseline="30000" dirty="0">
                <a:solidFill>
                  <a:srgbClr val="FF0000"/>
                </a:solidFill>
              </a:rPr>
              <a:t>3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3330" y="607110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7338" y="607110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7888" y="35609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2p</a:t>
            </a:r>
            <a:r>
              <a:rPr lang="en-US" sz="3600" baseline="30000" dirty="0">
                <a:solidFill>
                  <a:srgbClr val="FF0000"/>
                </a:solidFill>
              </a:rPr>
              <a:t>6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3396" y="817781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4884" y="480793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3p</a:t>
            </a:r>
            <a:r>
              <a:rPr lang="en-US" sz="3600" baseline="30000" dirty="0" smtClean="0">
                <a:solidFill>
                  <a:srgbClr val="FF0000"/>
                </a:solidFill>
              </a:rPr>
              <a:t>4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6" grpId="0" uiExpand="1"/>
      <p:bldP spid="7" grpId="0" uiExpand="1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  <p:bldP spid="14" grpId="0" uiExpan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complete in note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Trends Questions &amp; any remaining PES diagram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48006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Effective Nuclear </a:t>
            </a:r>
            <a:r>
              <a:rPr lang="en-US" sz="2400" b="1" dirty="0"/>
              <a:t>Charge-</a:t>
            </a:r>
            <a:r>
              <a:rPr lang="en-US" sz="2400" dirty="0"/>
              <a:t>a measure of the positive attractive force of the nucleus towards negatively charged electrons due to the number of </a:t>
            </a:r>
            <a:r>
              <a:rPr lang="en-US" sz="2800" b="1" u="sng" dirty="0">
                <a:solidFill>
                  <a:srgbClr val="FF0000"/>
                </a:solidFill>
              </a:rPr>
              <a:t>protons in the nucleus</a:t>
            </a:r>
            <a:r>
              <a:rPr lang="en-US" sz="2400" dirty="0"/>
              <a:t>; how much attractive force an electron feels can be affected by the number of shielding electrons (defined below)</a:t>
            </a:r>
          </a:p>
          <a:p>
            <a:endParaRPr lang="en-US" sz="2400" dirty="0"/>
          </a:p>
          <a:p>
            <a:pPr lvl="0"/>
            <a:r>
              <a:rPr lang="en-US" sz="2400" b="1" dirty="0"/>
              <a:t>Electron Shielding Effect-</a:t>
            </a:r>
            <a:r>
              <a:rPr lang="en-US" sz="2400" dirty="0"/>
              <a:t>electrons in the energy levels closest to the nucleus protects the electrons in the outermost shell and lessens the effect of the positive, attractive force of the </a:t>
            </a:r>
            <a:r>
              <a:rPr lang="en-US" sz="2400" dirty="0" smtClean="0"/>
              <a:t>nucleus. </a:t>
            </a:r>
            <a:r>
              <a:rPr lang="en-US" sz="2800" b="1" u="sng" dirty="0">
                <a:solidFill>
                  <a:srgbClr val="FF0000"/>
                </a:solidFill>
              </a:rPr>
              <a:t>Added shells decrease the effective nuclear charge.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-152400"/>
            <a:ext cx="7498080" cy="1143000"/>
          </a:xfrm>
        </p:spPr>
        <p:txBody>
          <a:bodyPr/>
          <a:lstStyle/>
          <a:p>
            <a:r>
              <a:rPr lang="en-US" dirty="0" smtClean="0"/>
              <a:t>Atomic Radius: </a:t>
            </a:r>
            <a:r>
              <a:rPr lang="en-US" b="1" u="sng" dirty="0" smtClean="0">
                <a:solidFill>
                  <a:srgbClr val="FF0000"/>
                </a:solidFill>
              </a:rPr>
              <a:t>size of atom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6802"/>
            <a:ext cx="8229600" cy="4525963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When looking at elements going down a GROUP, </a:t>
            </a:r>
            <a:endParaRPr lang="en-US" dirty="0"/>
          </a:p>
        </p:txBody>
      </p:sp>
      <p:sp>
        <p:nvSpPr>
          <p:cNvPr id="6" name="Shape 110"/>
          <p:cNvSpPr/>
          <p:nvPr/>
        </p:nvSpPr>
        <p:spPr>
          <a:xfrm>
            <a:off x="1524000" y="1981202"/>
            <a:ext cx="6629400" cy="3117273"/>
          </a:xfrm>
          <a:prstGeom prst="rect">
            <a:avLst/>
          </a:prstGeom>
          <a:blipFill>
            <a:blip r:embed="rId2">
              <a:extLst/>
            </a:blip>
            <a:srcRect/>
            <a:stretch>
              <a:fillRect l="-3252" r="-6850" b="-68196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600200" y="2431473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467600" y="2279073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848600" y="2279073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88127" y="2431473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86600" y="2279073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705600" y="2282537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59236" y="2258292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54436" y="2258292"/>
            <a:ext cx="304800" cy="266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638800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257800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887191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572000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191000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820391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494809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113809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743200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362200" y="3650673"/>
            <a:ext cx="304800" cy="13335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18657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atomic radius </a:t>
            </a:r>
            <a:r>
              <a:rPr lang="en-US" sz="4000" b="1" u="sng" dirty="0">
                <a:solidFill>
                  <a:srgbClr val="FF0000"/>
                </a:solidFill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18211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5867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As you go down a group, more </a:t>
            </a:r>
            <a:r>
              <a:rPr lang="en-US" b="1" u="sng" dirty="0" smtClean="0">
                <a:solidFill>
                  <a:srgbClr val="FF0000"/>
                </a:solidFill>
              </a:rPr>
              <a:t>electron shells or energy levels</a:t>
            </a:r>
            <a:r>
              <a:rPr lang="en-US" dirty="0" smtClean="0"/>
              <a:t> are being added, thus increasing the size of the atom</a:t>
            </a:r>
            <a:endParaRPr lang="en-US" dirty="0"/>
          </a:p>
        </p:txBody>
      </p:sp>
      <p:pic>
        <p:nvPicPr>
          <p:cNvPr id="4" name="Picture 2" descr="http://upload.wikimedia.org/wikipedia/commons/thumb/a/ae/Electron_shell_003_Lithium_-_no_label.svg/225px-Electron_shell_003_Lithium_-_no_label.sv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990602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http://0.tqn.com/d/chemistry/1/0/2/9/1/sodiumatom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5" t="24692" r="18258" b="19987"/>
          <a:stretch/>
        </p:blipFill>
        <p:spPr bwMode="auto">
          <a:xfrm>
            <a:off x="6357071" y="3429000"/>
            <a:ext cx="2840182" cy="2840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57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52400"/>
            <a:ext cx="7498080" cy="1143000"/>
          </a:xfrm>
        </p:spPr>
        <p:txBody>
          <a:bodyPr/>
          <a:lstStyle/>
          <a:p>
            <a:r>
              <a:rPr lang="en-US" dirty="0" smtClean="0"/>
              <a:t>Atomic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3" y="993806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When looking at elements going across a PERIOD, </a:t>
            </a:r>
            <a:endParaRPr lang="en-US" u="sng" dirty="0" smtClean="0"/>
          </a:p>
        </p:txBody>
      </p:sp>
      <p:pic>
        <p:nvPicPr>
          <p:cNvPr id="7170" name="Picture 2" descr="http://www.chem4kids.com/files/art/elem_pertabl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" t="4696" r="6209" b="41515"/>
          <a:stretch/>
        </p:blipFill>
        <p:spPr bwMode="auto">
          <a:xfrm>
            <a:off x="1226129" y="2057402"/>
            <a:ext cx="6982691" cy="31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30039" y="37545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30039" y="42879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30039" y="4743225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50821" y="3232326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30039" y="2763982"/>
            <a:ext cx="6878781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33645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atomic radius </a:t>
            </a:r>
            <a:r>
              <a:rPr lang="en-US" sz="4000" b="1" u="sng" dirty="0">
                <a:solidFill>
                  <a:srgbClr val="FF0000"/>
                </a:solidFill>
              </a:rPr>
              <a:t>DECREASES</a:t>
            </a:r>
          </a:p>
        </p:txBody>
      </p:sp>
    </p:spTree>
    <p:extLst>
      <p:ext uri="{BB962C8B-B14F-4D97-AF65-F5344CB8AC3E}">
        <p14:creationId xmlns:p14="http://schemas.microsoft.com/office/powerpoint/2010/main" val="7945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58762"/>
            <a:ext cx="8153400" cy="1143000"/>
          </a:xfrm>
        </p:spPr>
        <p:txBody>
          <a:bodyPr/>
          <a:lstStyle/>
          <a:p>
            <a:r>
              <a:rPr lang="en-US" dirty="0" smtClean="0"/>
              <a:t>Atomic Radius: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4800600"/>
          </a:xfrm>
        </p:spPr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/>
              <a:t>As you go across a period, the </a:t>
            </a:r>
            <a:r>
              <a:rPr lang="en-US" b="1" u="sng" dirty="0" smtClean="0">
                <a:solidFill>
                  <a:srgbClr val="FF0000"/>
                </a:solidFill>
              </a:rPr>
              <a:t>effective nuclear charge increases,</a:t>
            </a:r>
            <a:r>
              <a:rPr lang="en-US" dirty="0" smtClean="0"/>
              <a:t> </a:t>
            </a:r>
            <a:r>
              <a:rPr lang="en-US" dirty="0"/>
              <a:t>therefore the nucleus </a:t>
            </a:r>
            <a:r>
              <a:rPr lang="en-US" b="1" u="sng" dirty="0">
                <a:solidFill>
                  <a:srgbClr val="FF0000"/>
                </a:solidFill>
              </a:rPr>
              <a:t>more strongly </a:t>
            </a:r>
            <a:r>
              <a:rPr lang="en-US" b="1" u="sng" dirty="0" smtClean="0">
                <a:solidFill>
                  <a:srgbClr val="FF0000"/>
                </a:solidFill>
              </a:rPr>
              <a:t>attracts (pulls in) </a:t>
            </a:r>
            <a:r>
              <a:rPr lang="en-US" dirty="0"/>
              <a:t>the electrons of the atom, and the radius decreases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41821" y="4670426"/>
            <a:ext cx="838200" cy="8382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841821" y="474662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70421" y="494347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70421" y="459422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299021" y="474662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870021" y="4670426"/>
            <a:ext cx="838200" cy="8382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641421" y="4365626"/>
            <a:ext cx="1295400" cy="1447800"/>
            <a:chOff x="624" y="2832"/>
            <a:chExt cx="816" cy="912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624" y="2880"/>
              <a:ext cx="816" cy="81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960" y="2832"/>
              <a:ext cx="96" cy="96"/>
            </a:xfrm>
            <a:prstGeom prst="ellipse">
              <a:avLst/>
            </a:prstGeom>
            <a:solidFill>
              <a:srgbClr val="95A3E7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008" y="3648"/>
              <a:ext cx="96" cy="96"/>
            </a:xfrm>
            <a:prstGeom prst="ellipse">
              <a:avLst/>
            </a:prstGeom>
            <a:solidFill>
              <a:srgbClr val="95A3E7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870021" y="474662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174821" y="494347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174821" y="459422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charset="0"/>
              </a:rPr>
              <a:t>+</a:t>
            </a:r>
            <a:endParaRPr lang="en-CA" sz="3600" b="1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879421" y="3679826"/>
            <a:ext cx="2819400" cy="2819400"/>
            <a:chOff x="144" y="2400"/>
            <a:chExt cx="1776" cy="1776"/>
          </a:xfrm>
        </p:grpSpPr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144" y="2400"/>
              <a:ext cx="1776" cy="177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1728" y="2736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3555821" y="4365626"/>
            <a:ext cx="7620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5613221" y="4365626"/>
            <a:ext cx="1295400" cy="1447800"/>
            <a:chOff x="624" y="2832"/>
            <a:chExt cx="816" cy="912"/>
          </a:xfrm>
        </p:grpSpPr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624" y="2880"/>
              <a:ext cx="816" cy="81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960" y="2832"/>
              <a:ext cx="96" cy="96"/>
            </a:xfrm>
            <a:prstGeom prst="ellipse">
              <a:avLst/>
            </a:prstGeom>
            <a:solidFill>
              <a:srgbClr val="95A3E7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1008" y="3648"/>
              <a:ext cx="96" cy="96"/>
            </a:xfrm>
            <a:prstGeom prst="ellipse">
              <a:avLst/>
            </a:prstGeom>
            <a:solidFill>
              <a:srgbClr val="95A3E7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0" name="Line 32"/>
          <p:cNvSpPr>
            <a:spLocks noChangeShapeType="1"/>
          </p:cNvSpPr>
          <p:nvPr/>
        </p:nvSpPr>
        <p:spPr bwMode="auto">
          <a:xfrm flipH="1">
            <a:off x="6451421" y="4441826"/>
            <a:ext cx="762000" cy="457200"/>
          </a:xfrm>
          <a:prstGeom prst="line">
            <a:avLst/>
          </a:prstGeom>
          <a:noFill/>
          <a:ln w="349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5003621" y="3832226"/>
            <a:ext cx="2514600" cy="2514600"/>
            <a:chOff x="2160" y="2496"/>
            <a:chExt cx="1584" cy="1584"/>
          </a:xfrm>
        </p:grpSpPr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2160" y="2496"/>
              <a:ext cx="1584" cy="158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573" y="2796"/>
              <a:ext cx="85" cy="8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2256" y="3696"/>
              <a:ext cx="85" cy="8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5308421" y="5280026"/>
            <a:ext cx="685800" cy="457200"/>
          </a:xfrm>
          <a:prstGeom prst="line">
            <a:avLst/>
          </a:prstGeom>
          <a:noFill/>
          <a:ln w="349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3057346" y="2620963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Arial" charset="0"/>
              </a:rPr>
              <a:t>Li</a:t>
            </a:r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5851346" y="2611438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Arial" charset="0"/>
              </a:rPr>
              <a:t>Be</a:t>
            </a:r>
          </a:p>
        </p:txBody>
      </p:sp>
      <p:sp>
        <p:nvSpPr>
          <p:cNvPr id="52" name="Oval 58"/>
          <p:cNvSpPr>
            <a:spLocks noChangeAspect="1" noChangeArrowheads="1"/>
          </p:cNvSpPr>
          <p:nvPr/>
        </p:nvSpPr>
        <p:spPr bwMode="auto">
          <a:xfrm>
            <a:off x="2384246" y="3684588"/>
            <a:ext cx="1819275" cy="18192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Arial" charset="0"/>
              </a:rPr>
              <a:t>Li</a:t>
            </a:r>
          </a:p>
        </p:txBody>
      </p:sp>
      <p:sp>
        <p:nvSpPr>
          <p:cNvPr id="53" name="Oval 59"/>
          <p:cNvSpPr>
            <a:spLocks noChangeAspect="1" noChangeArrowheads="1"/>
          </p:cNvSpPr>
          <p:nvPr/>
        </p:nvSpPr>
        <p:spPr bwMode="auto">
          <a:xfrm>
            <a:off x="5605284" y="3910013"/>
            <a:ext cx="1317625" cy="131762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Arial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0325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  <p:bldP spid="14" grpId="0" animBg="1"/>
      <p:bldP spid="19" grpId="0" autoUpdateAnimBg="0"/>
      <p:bldP spid="20" grpId="0" autoUpdateAnimBg="0"/>
      <p:bldP spid="21" grpId="0" autoUpdateAnimBg="0"/>
      <p:bldP spid="25" grpId="0" animBg="1"/>
      <p:bldP spid="30" grpId="0" animBg="1"/>
      <p:bldP spid="35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59" y="18197"/>
            <a:ext cx="786688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Circle the element with the larger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47" t="36481" r="54895" b="46875"/>
          <a:stretch/>
        </p:blipFill>
        <p:spPr>
          <a:xfrm>
            <a:off x="-76199" y="914402"/>
            <a:ext cx="6387817" cy="1770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310" t="38253" r="11932" b="46875"/>
          <a:stretch/>
        </p:blipFill>
        <p:spPr>
          <a:xfrm>
            <a:off x="1560078" y="3019000"/>
            <a:ext cx="6694450" cy="16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1158</Words>
  <Application>Microsoft Office PowerPoint</Application>
  <PresentationFormat>On-screen Show (4:3)</PresentationFormat>
  <Paragraphs>146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AP Chem</vt:lpstr>
      <vt:lpstr>Reactivity Lab</vt:lpstr>
      <vt:lpstr>Periodic Trends Recap</vt:lpstr>
      <vt:lpstr>PowerPoint Presentation</vt:lpstr>
      <vt:lpstr>Atomic Radius: size of atom</vt:lpstr>
      <vt:lpstr>Atomic Radius</vt:lpstr>
      <vt:lpstr>Atomic Radius</vt:lpstr>
      <vt:lpstr>Atomic Radius: Periods</vt:lpstr>
      <vt:lpstr>Circle the element with the larger radius</vt:lpstr>
      <vt:lpstr>Electronegativity: tendency to attract or gain an electron</vt:lpstr>
      <vt:lpstr>Electronegativity</vt:lpstr>
      <vt:lpstr>Electronegativity</vt:lpstr>
      <vt:lpstr>Circle the element with the larger electronegativity</vt:lpstr>
      <vt:lpstr>Ionization Energy: energy needed to remove an electron</vt:lpstr>
      <vt:lpstr>Ionization Energy</vt:lpstr>
      <vt:lpstr>Ionization Energy</vt:lpstr>
      <vt:lpstr>Ionization Energy</vt:lpstr>
      <vt:lpstr>Circle the element with the larger ionization energy</vt:lpstr>
      <vt:lpstr>First, Second, Third Ionization Energy</vt:lpstr>
      <vt:lpstr>PowerPoint Presentation</vt:lpstr>
      <vt:lpstr>Ions and Ionic Radius</vt:lpstr>
      <vt:lpstr>Ions and Ionic Radius</vt:lpstr>
      <vt:lpstr>Metals</vt:lpstr>
      <vt:lpstr>Nonmetals: </vt:lpstr>
      <vt:lpstr>Reactivity of Metals vs. Nonmetals</vt:lpstr>
      <vt:lpstr>Reaction of Alkali Metals + Water </vt:lpstr>
      <vt:lpstr>PowerPoint Presentation</vt:lpstr>
      <vt:lpstr>PES</vt:lpstr>
      <vt:lpstr>PowerPoint Presentation</vt:lpstr>
      <vt:lpstr>PowerPoint Presentation</vt:lpstr>
      <vt:lpstr>PowerPoint Presentation</vt:lpstr>
      <vt:lpstr>To complete in note packet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&amp; Agenda</dc:title>
  <dc:creator>Karen Ye</dc:creator>
  <cp:lastModifiedBy>Karen Ye</cp:lastModifiedBy>
  <cp:revision>27</cp:revision>
  <dcterms:created xsi:type="dcterms:W3CDTF">2015-04-22T11:50:54Z</dcterms:created>
  <dcterms:modified xsi:type="dcterms:W3CDTF">2017-09-26T17:34:27Z</dcterms:modified>
</cp:coreProperties>
</file>