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7" r:id="rId5"/>
    <p:sldId id="258" r:id="rId6"/>
    <p:sldId id="264" r:id="rId7"/>
    <p:sldId id="265" r:id="rId8"/>
    <p:sldId id="280" r:id="rId9"/>
    <p:sldId id="279" r:id="rId10"/>
    <p:sldId id="277" r:id="rId11"/>
    <p:sldId id="266" r:id="rId12"/>
    <p:sldId id="269" r:id="rId13"/>
    <p:sldId id="274" r:id="rId14"/>
    <p:sldId id="261" r:id="rId15"/>
    <p:sldId id="262" r:id="rId16"/>
    <p:sldId id="263" r:id="rId17"/>
    <p:sldId id="276" r:id="rId18"/>
    <p:sldId id="270" r:id="rId19"/>
    <p:sldId id="272" r:id="rId20"/>
    <p:sldId id="271" r:id="rId21"/>
    <p:sldId id="273" r:id="rId22"/>
    <p:sldId id="278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5662" autoAdjust="0"/>
    <p:restoredTop sz="94660"/>
  </p:normalViewPr>
  <p:slideViewPr>
    <p:cSldViewPr>
      <p:cViewPr varScale="1">
        <p:scale>
          <a:sx n="64" d="100"/>
          <a:sy n="64" d="100"/>
        </p:scale>
        <p:origin x="16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9F61D1-B215-4387-9896-E61DD68DBF25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27ED9A-AF8D-4831-AFB7-6ECE874791C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bit.ly/welche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JG0ir9nDt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893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to Chemistry!</a:t>
            </a:r>
            <a:br>
              <a:rPr lang="en-US" dirty="0"/>
            </a:br>
            <a:r>
              <a:rPr lang="en-US" dirty="0"/>
              <a:t>Do Now: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sz="3000" dirty="0"/>
              <a:t>Grab the handouts on the front desk</a:t>
            </a:r>
          </a:p>
          <a:p>
            <a:r>
              <a:rPr lang="en-US" sz="3000" dirty="0"/>
              <a:t>Find your seat</a:t>
            </a:r>
          </a:p>
          <a:p>
            <a:r>
              <a:rPr lang="en-US" sz="3000" dirty="0"/>
              <a:t>Using your laptop or phone, please fill out the short google form here: 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bit.ly/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welchem</a:t>
            </a:r>
            <a:endParaRPr lang="en-US" sz="4800" b="1" dirty="0"/>
          </a:p>
          <a:p>
            <a:r>
              <a:rPr lang="en-US" sz="3000" dirty="0"/>
              <a:t>When done, introduce yourself to the person next to you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dirty="0"/>
              <a:t>Fire Drills &amp; Acid Spills…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2831"/>
          <a:stretch/>
        </p:blipFill>
        <p:spPr bwMode="auto">
          <a:xfrm>
            <a:off x="381000" y="914400"/>
            <a:ext cx="86521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295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Unplug electrical components (i.e. hot plate)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Turn off gas if using Bunsen Burner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3213318"/>
            <a:ext cx="8575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spilled on hand: Rinse under water for ~15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spilled on lab bench or floor: Neutralize the acid with a base such as Sodium Bicarbonate (Baking Soda)</a:t>
            </a:r>
          </a:p>
        </p:txBody>
      </p:sp>
    </p:spTree>
    <p:extLst>
      <p:ext uri="{BB962C8B-B14F-4D97-AF65-F5344CB8AC3E}">
        <p14:creationId xmlns:p14="http://schemas.microsoft.com/office/powerpoint/2010/main" val="15480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/>
          <a:lstStyle/>
          <a:p>
            <a:r>
              <a:rPr lang="en-US" dirty="0"/>
              <a:t>Safety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2" b="38730"/>
          <a:stretch/>
        </p:blipFill>
        <p:spPr bwMode="auto">
          <a:xfrm>
            <a:off x="-1" y="609600"/>
            <a:ext cx="91440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12192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Not wearing goggles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Wearing baggy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Not following lab instructions—mixes chemicals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5146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Pours extra chemical back into stock bottle; doesn’t screw lid back on bottle (contaminates stock)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2054" y="4091894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Leaves experiment unattended—make sure someone else is at the lab table watching the experiment if you need to go get something!</a:t>
            </a:r>
          </a:p>
        </p:txBody>
      </p:sp>
    </p:spTree>
    <p:extLst>
      <p:ext uri="{BB962C8B-B14F-4D97-AF65-F5344CB8AC3E}">
        <p14:creationId xmlns:p14="http://schemas.microsoft.com/office/powerpoint/2010/main" val="6573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6" b="90286"/>
          <a:stretch/>
        </p:blipFill>
        <p:spPr bwMode="auto">
          <a:xfrm>
            <a:off x="-1" y="609600"/>
            <a:ext cx="9177701" cy="5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67" t="60399"/>
          <a:stretch/>
        </p:blipFill>
        <p:spPr bwMode="auto">
          <a:xfrm>
            <a:off x="-90991" y="1122217"/>
            <a:ext cx="9268691" cy="38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1219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Eating in lab area!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400133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Picked up chemical with bare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Doesn’t clean up lab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Puts face over beaker that contains a chemical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Places finger in chemical</a:t>
            </a:r>
          </a:p>
        </p:txBody>
      </p:sp>
    </p:spTree>
    <p:extLst>
      <p:ext uri="{BB962C8B-B14F-4D97-AF65-F5344CB8AC3E}">
        <p14:creationId xmlns:p14="http://schemas.microsoft.com/office/powerpoint/2010/main" val="41141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(signed by you and a parent or your advisor) ASAP</a:t>
            </a:r>
          </a:p>
          <a:p>
            <a:r>
              <a:rPr lang="en-US" b="1" dirty="0">
                <a:solidFill>
                  <a:srgbClr val="FF0000"/>
                </a:solidFill>
              </a:rPr>
              <a:t>Safety and Equipment Quiz this Friday!</a:t>
            </a:r>
          </a:p>
        </p:txBody>
      </p:sp>
    </p:spTree>
    <p:extLst>
      <p:ext uri="{BB962C8B-B14F-4D97-AF65-F5344CB8AC3E}">
        <p14:creationId xmlns:p14="http://schemas.microsoft.com/office/powerpoint/2010/main" val="303707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/>
              <a:t>Cookie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4562"/>
            <a:ext cx="8153400" cy="4800600"/>
          </a:xfrm>
        </p:spPr>
        <p:txBody>
          <a:bodyPr/>
          <a:lstStyle/>
          <a:p>
            <a:r>
              <a:rPr lang="en-US" dirty="0"/>
              <a:t>Go to a DIFFERENT lab bench than the one you were working at. You should be looking at a whiteboard that contains observations about another group’s cookie</a:t>
            </a:r>
          </a:p>
          <a:p>
            <a:r>
              <a:rPr lang="en-US" dirty="0"/>
              <a:t>Based on the observations, find that group’s cookie!</a:t>
            </a:r>
          </a:p>
        </p:txBody>
      </p:sp>
      <p:pic>
        <p:nvPicPr>
          <p:cNvPr id="4" name="Picture 2" descr="http://cezl.files.wordpress.com/2011/08/ridiculo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1394" r="12908" b="14424"/>
          <a:stretch/>
        </p:blipFill>
        <p:spPr bwMode="auto">
          <a:xfrm>
            <a:off x="5334000" y="4191000"/>
            <a:ext cx="2895600" cy="20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8153400" cy="1143000"/>
          </a:xfrm>
        </p:spPr>
        <p:txBody>
          <a:bodyPr/>
          <a:lstStyle/>
          <a:p>
            <a:r>
              <a:rPr lang="en-US" dirty="0"/>
              <a:t>Cookie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20762"/>
            <a:ext cx="8153400" cy="4800600"/>
          </a:xfrm>
        </p:spPr>
        <p:txBody>
          <a:bodyPr/>
          <a:lstStyle/>
          <a:p>
            <a:r>
              <a:rPr lang="en-US" dirty="0"/>
              <a:t>You will be asked to make a lot of observations in this class!</a:t>
            </a:r>
          </a:p>
          <a:p>
            <a:r>
              <a:rPr lang="en-US" dirty="0"/>
              <a:t>Important to record detailed observations so someone else has an idea of what was going on!</a:t>
            </a:r>
          </a:p>
          <a:p>
            <a:r>
              <a:rPr lang="en-US" dirty="0"/>
              <a:t>Science is a collaborative effort—you will be asked to work together with your classmates to solve problems!</a:t>
            </a:r>
          </a:p>
        </p:txBody>
      </p:sp>
    </p:spTree>
    <p:extLst>
      <p:ext uri="{BB962C8B-B14F-4D97-AF65-F5344CB8AC3E}">
        <p14:creationId xmlns:p14="http://schemas.microsoft.com/office/powerpoint/2010/main" val="289445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36" y="152400"/>
            <a:ext cx="8153400" cy="114300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Chemistry, and science in general, involves making observations and inferences to help us better understand how things work</a:t>
            </a:r>
            <a:br>
              <a:rPr lang="en-US" sz="2400" dirty="0">
                <a:effectLst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b="1" dirty="0"/>
              <a:t>Observation</a:t>
            </a:r>
            <a:r>
              <a:rPr lang="en-US" sz="2800" dirty="0"/>
              <a:t>=</a:t>
            </a:r>
            <a:r>
              <a:rPr lang="en-US" sz="2800" b="1" u="sng" dirty="0">
                <a:solidFill>
                  <a:srgbClr val="FF0000"/>
                </a:solidFill>
              </a:rPr>
              <a:t>information </a:t>
            </a:r>
            <a:br>
              <a:rPr lang="en-US" sz="2800" b="1" u="sng" dirty="0">
                <a:solidFill>
                  <a:srgbClr val="FF0000"/>
                </a:solidFill>
              </a:rPr>
            </a:br>
            <a:r>
              <a:rPr lang="en-US" sz="2800" b="1" u="sng" dirty="0">
                <a:solidFill>
                  <a:srgbClr val="FF0000"/>
                </a:solidFill>
              </a:rPr>
              <a:t>collected by your 5 senses</a:t>
            </a:r>
          </a:p>
          <a:p>
            <a:r>
              <a:rPr lang="en-US" sz="2800" b="1" u="sng" dirty="0"/>
              <a:t>Safety First!!!</a:t>
            </a:r>
            <a:r>
              <a:rPr lang="en-US" sz="2800" dirty="0"/>
              <a:t> </a:t>
            </a:r>
            <a:r>
              <a:rPr lang="en-US" sz="2400" dirty="0"/>
              <a:t>Which 3 of the five senses will you </a:t>
            </a:r>
            <a:r>
              <a:rPr lang="en-US" sz="2400" b="1" u="sng" dirty="0"/>
              <a:t>NOT</a:t>
            </a:r>
            <a:r>
              <a:rPr lang="en-US" sz="2400" dirty="0"/>
              <a:t> use to make observations unless the teacher tells you it’s OK?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Taste, smell, touch</a:t>
            </a:r>
          </a:p>
          <a:p>
            <a:r>
              <a:rPr lang="en-US" sz="2800" b="1" u="sng" dirty="0"/>
              <a:t>Qualitative Observation: </a:t>
            </a:r>
            <a:r>
              <a:rPr lang="en-US" sz="2800" b="1" u="sng" dirty="0">
                <a:solidFill>
                  <a:srgbClr val="FF0000"/>
                </a:solidFill>
              </a:rPr>
              <a:t>cannot be measured or counted</a:t>
            </a:r>
          </a:p>
          <a:p>
            <a:r>
              <a:rPr lang="en-US" sz="2800" b="1" u="sng" dirty="0"/>
              <a:t>Quantitative Observation: </a:t>
            </a:r>
            <a:r>
              <a:rPr lang="en-US" sz="2800" b="1" u="sng" dirty="0">
                <a:solidFill>
                  <a:srgbClr val="FF0000"/>
                </a:solidFill>
              </a:rPr>
              <a:t>can be measured or counted</a:t>
            </a:r>
            <a:endParaRPr lang="en-US" sz="2800" b="1" u="sng" dirty="0"/>
          </a:p>
          <a:p>
            <a:pPr lvl="1"/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05400" y="914400"/>
            <a:ext cx="1752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Inference=</a:t>
            </a:r>
            <a:r>
              <a:rPr lang="en-US" b="1" u="sng" dirty="0">
                <a:solidFill>
                  <a:srgbClr val="FF0000"/>
                </a:solidFill>
              </a:rPr>
              <a:t>a conclusion you make based on your observations,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209339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/>
          <a:lstStyle/>
          <a:p>
            <a:r>
              <a:rPr lang="en-US" dirty="0"/>
              <a:t>Observations vs. Inference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220315"/>
              </p:ext>
            </p:extLst>
          </p:nvPr>
        </p:nvGraphicFramePr>
        <p:xfrm>
          <a:off x="3352800" y="872836"/>
          <a:ext cx="5334000" cy="503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46" name="Picture 2" descr="http://cezl.files.wordpress.com/2011/08/ridiculo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1394" r="12908" b="14424"/>
          <a:stretch/>
        </p:blipFill>
        <p:spPr bwMode="auto">
          <a:xfrm>
            <a:off x="304800" y="872836"/>
            <a:ext cx="2895600" cy="20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1371600"/>
            <a:ext cx="2667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cookie has 7 chocolate chips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26670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My little brother must have taken a bite out of this cookie (even though I didn’t see him do it)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0442" y="2921856"/>
            <a:ext cx="32329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is something anyone can observe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551307"/>
            <a:ext cx="348017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is something you conclude based on how it looks, based on your previous experiences with cookies…</a:t>
            </a:r>
          </a:p>
        </p:txBody>
      </p:sp>
      <p:sp>
        <p:nvSpPr>
          <p:cNvPr id="3" name="Right Arrow 2"/>
          <p:cNvSpPr/>
          <p:nvPr/>
        </p:nvSpPr>
        <p:spPr>
          <a:xfrm rot="18902886">
            <a:off x="3417001" y="2220843"/>
            <a:ext cx="985027" cy="68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860787" y="2809879"/>
            <a:ext cx="985027" cy="68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6928" y="-76200"/>
            <a:ext cx="9150928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1. 	Make 1 Observation &amp; 1 Inference about the following picture </a:t>
            </a:r>
          </a:p>
        </p:txBody>
      </p:sp>
      <p:pic>
        <p:nvPicPr>
          <p:cNvPr id="8194" name="Picture 2" descr="http://img2.wikia.nocookie.net/__cb20111104214019/bigbangtheory/images/a/a9/Knock_penn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2164"/>
            <a:ext cx="7426036" cy="57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8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03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8" y="-76200"/>
            <a:ext cx="9150928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2. 	Make 1 Observation &amp; 1 Inference about the following picture</a:t>
            </a:r>
          </a:p>
        </p:txBody>
      </p:sp>
      <p:pic>
        <p:nvPicPr>
          <p:cNvPr id="4" name="Picture 3" descr="http://edu.glogster.com/media/4/23/91/42/2391427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426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26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2-3 observations from the demo</a:t>
            </a:r>
          </a:p>
          <a:p>
            <a:r>
              <a:rPr lang="en-US" dirty="0"/>
              <a:t>Make 1-2 inferences about what you think happened or what the liquid is</a:t>
            </a:r>
          </a:p>
        </p:txBody>
      </p:sp>
    </p:spTree>
    <p:extLst>
      <p:ext uri="{BB962C8B-B14F-4D97-AF65-F5344CB8AC3E}">
        <p14:creationId xmlns:p14="http://schemas.microsoft.com/office/powerpoint/2010/main" val="30911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Safety Contract Signed</a:t>
            </a:r>
          </a:p>
          <a:p>
            <a:r>
              <a:rPr lang="en-US" dirty="0"/>
              <a:t>Second page in packet: Look up names and function of lab equipment: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quizlet.com/_1wz5tt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(Don’t worry about the “map of the classroom)</a:t>
            </a:r>
          </a:p>
          <a:p>
            <a:r>
              <a:rPr lang="en-US" b="1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Lab Safety and Equipment Quiz Friday!</a:t>
            </a:r>
          </a:p>
        </p:txBody>
      </p:sp>
    </p:spTree>
    <p:extLst>
      <p:ext uri="{BB962C8B-B14F-4D97-AF65-F5344CB8AC3E}">
        <p14:creationId xmlns:p14="http://schemas.microsoft.com/office/powerpoint/2010/main" val="229841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/>
          <a:lstStyle/>
          <a:p>
            <a:r>
              <a:rPr lang="en-US" dirty="0"/>
              <a:t>Cookie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Groups of 2-3: Go to one of the lab benches with a whiteboard</a:t>
            </a:r>
          </a:p>
          <a:p>
            <a:r>
              <a:rPr lang="en-US" sz="2800" dirty="0"/>
              <a:t>Record as many observations as you can about your cookie (make a mental note about your cookie’s number)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DO NOT eat the cookie yet </a:t>
            </a:r>
            <a:r>
              <a:rPr lang="en-US" sz="2800" dirty="0"/>
              <a:t>(I will let you afterwards)</a:t>
            </a:r>
          </a:p>
          <a:p>
            <a:r>
              <a:rPr lang="en-US" sz="2800" dirty="0"/>
              <a:t>When finished, log on to your computers and go to </a:t>
            </a:r>
            <a:r>
              <a:rPr lang="en-US" sz="2800" u="sng" dirty="0">
                <a:solidFill>
                  <a:srgbClr val="002060"/>
                </a:solidFill>
              </a:rPr>
              <a:t>chemistrye.weebly.com </a:t>
            </a:r>
          </a:p>
          <a:p>
            <a:endParaRPr lang="en-US" sz="2800" dirty="0"/>
          </a:p>
        </p:txBody>
      </p:sp>
      <p:pic>
        <p:nvPicPr>
          <p:cNvPr id="4" name="Picture 2" descr="http://cezl.files.wordpress.com/2011/08/ridiculo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1394" r="12908" b="14424"/>
          <a:stretch/>
        </p:blipFill>
        <p:spPr bwMode="auto">
          <a:xfrm>
            <a:off x="6061364" y="4876800"/>
            <a:ext cx="2590800" cy="18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153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Syllabus and Safety Contract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Log on to your computers and go to </a:t>
            </a:r>
            <a:r>
              <a:rPr lang="en-US" sz="2800" u="sng" dirty="0">
                <a:solidFill>
                  <a:srgbClr val="002060"/>
                </a:solidFill>
              </a:rPr>
              <a:t>chemistrye.weebly.com </a:t>
            </a:r>
          </a:p>
          <a:p>
            <a:r>
              <a:rPr lang="en-US" sz="2800" dirty="0"/>
              <a:t>Answer the questions on the handout regarding class expectations and safety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21B39-27DF-4B99-A427-7BC5B2839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" t="12963"/>
          <a:stretch/>
        </p:blipFill>
        <p:spPr>
          <a:xfrm>
            <a:off x="0" y="2514600"/>
            <a:ext cx="9144000" cy="37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/>
              <a:t>Syllabus Overview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43000"/>
            <a:ext cx="9144000" cy="15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498080" cy="1143000"/>
          </a:xfrm>
        </p:spPr>
        <p:txBody>
          <a:bodyPr/>
          <a:lstStyle/>
          <a:p>
            <a:r>
              <a:rPr lang="en-US" dirty="0"/>
              <a:t>Syllabus Overview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0"/>
          <a:stretch/>
        </p:blipFill>
        <p:spPr bwMode="auto">
          <a:xfrm>
            <a:off x="0" y="753051"/>
            <a:ext cx="8991600" cy="11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3" b="26739"/>
          <a:stretch/>
        </p:blipFill>
        <p:spPr bwMode="auto">
          <a:xfrm>
            <a:off x="-7961" y="3319174"/>
            <a:ext cx="8991600" cy="71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6"/>
          <a:stretch/>
        </p:blipFill>
        <p:spPr bwMode="auto">
          <a:xfrm>
            <a:off x="-7961" y="4038600"/>
            <a:ext cx="899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5385"/>
            <a:ext cx="8839200" cy="13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498080" cy="1143000"/>
          </a:xfrm>
        </p:spPr>
        <p:txBody>
          <a:bodyPr/>
          <a:lstStyle/>
          <a:p>
            <a:r>
              <a:rPr lang="en-US" dirty="0"/>
              <a:t>Syllabus Overview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7D1F9-7EE2-484A-A643-21A85295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003448"/>
            <a:ext cx="9144000" cy="23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108" y="-304800"/>
            <a:ext cx="7498080" cy="1143000"/>
          </a:xfrm>
        </p:spPr>
        <p:txBody>
          <a:bodyPr/>
          <a:lstStyle/>
          <a:p>
            <a:r>
              <a:rPr lang="en-US" dirty="0"/>
              <a:t>Safety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https://www.youtube.com/watch?v=xJG0ir9nDtc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7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A9882-0160-4BF1-B2EE-97CFCAC4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47A2-0626-4A7A-8253-BF399E84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C923B-D1D4-4D9D-9E7B-F844AFB6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077" y="609600"/>
            <a:ext cx="92561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49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o Now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Introductions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Cookie Activity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Syllabus and Safety Contract Overview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Syllabus Overview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Syllabus Overview&amp;quot;&quot;/&gt;&lt;property id=&quot;20307&quot; value=&quot;264&quot;/&gt;&lt;/object&gt;&lt;object type=&quot;3&quot; unique_id=&quot;10009&quot;&gt;&lt;property id=&quot;20148&quot; value=&quot;5&quot;/&gt;&lt;property id=&quot;20300&quot; value=&quot;Slide 7 - &amp;quot;Syllabus Overview 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Safety Video&amp;quot;&quot;/&gt;&lt;property id=&quot;20307&quot; value=&quot;260&quot;/&gt;&lt;/object&gt;&lt;object type=&quot;3&quot; unique_id=&quot;10012&quot;&gt;&lt;property id=&quot;20148&quot; value=&quot;5&quot;/&gt;&lt;property id=&quot;20300&quot; value=&quot;Slide 10 - &amp;quot;Safety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 - &amp;quot;Safety Contracts&amp;quot;&quot;/&gt;&lt;property id=&quot;20307&quot; value=&quot;274&quot;/&gt;&lt;/object&gt;&lt;object type=&quot;3&quot; unique_id=&quot;10015&quot;&gt;&lt;property id=&quot;20148&quot; value=&quot;5&quot;/&gt;&lt;property id=&quot;20300&quot; value=&quot;Slide 13 - &amp;quot;Cookie Revisited&amp;quot;&quot;/&gt;&lt;property id=&quot;20307&quot; value=&quot;261&quot;/&gt;&lt;/object&gt;&lt;object type=&quot;3&quot; unique_id=&quot;10016&quot;&gt;&lt;property id=&quot;20148&quot; value=&quot;5&quot;/&gt;&lt;property id=&quot;20300&quot; value=&quot;Slide 14 - &amp;quot;Cookie Revisited&amp;quot;&quot;/&gt;&lt;property id=&quot;20307&quot; value=&quot;262&quot;/&gt;&lt;/object&gt;&lt;object type=&quot;3&quot; unique_id=&quot;10017&quot;&gt;&lt;property id=&quot;20148&quot; value=&quot;5&quot;/&gt;&lt;property id=&quot;20300&quot; value=&quot;Slide 15 - &amp;quot;Chemistry, and science in general, involves making observations and inferences to help us better understand how th&quot;/&gt;&lt;property id=&quot;20307&quot; value=&quot;263&quot;/&gt;&lt;/object&gt;&lt;object type=&quot;3&quot; unique_id=&quot;10018&quot;&gt;&lt;property id=&quot;20148&quot; value=&quot;5&quot;/&gt;&lt;property id=&quot;20300&quot; value=&quot;Slide 17 - &amp;quot;Observations vs. Inference&amp;quot;&quot;/&gt;&lt;property id=&quot;20307&quot; value=&quot;270&quot;/&gt;&lt;/object&gt;&lt;object type=&quot;3&quot; unique_id=&quot;10019&quot;&gt;&lt;property id=&quot;20148&quot; value=&quot;5&quot;/&gt;&lt;property id=&quot;20300&quot; value=&quot;Slide 18&quot;/&gt;&lt;property id=&quot;20307&quot; value=&quot;272&quot;/&gt;&lt;/object&gt;&lt;object type=&quot;3&quot; unique_id=&quot;10020&quot;&gt;&lt;property id=&quot;20148&quot; value=&quot;5&quot;/&gt;&lt;property id=&quot;20300&quot; value=&quot;Slide 19 - &amp;quot;Make 1 Observation &amp;amp; 1 Inference about the following picture&amp;quot;&quot;/&gt;&lt;property id=&quot;20307&quot; value=&quot;271&quot;/&gt;&lt;/object&gt;&lt;object type=&quot;3&quot; unique_id=&quot;10021&quot;&gt;&lt;property id=&quot;20148&quot; value=&quot;5&quot;/&gt;&lt;property id=&quot;20300&quot; value=&quot;Slide 20 - &amp;quot;Demo&amp;quot;&quot;/&gt;&lt;property id=&quot;20307&quot; value=&quot;273&quot;/&gt;&lt;/object&gt;&lt;object type=&quot;3&quot; unique_id=&quot;10085&quot;&gt;&lt;property id=&quot;20148&quot; value=&quot;5&quot;/&gt;&lt;property id=&quot;20300&quot; value=&quot;Slide 21 - &amp;quot;Homework&amp;quot;&quot;/&gt;&lt;property id=&quot;20307&quot; value=&quot;275&quot;/&gt;&lt;/object&gt;&lt;object type=&quot;3&quot; unique_id=&quot;10153&quot;&gt;&lt;property id=&quot;20148&quot; value=&quot;5&quot;/&gt;&lt;property id=&quot;20300&quot; value=&quot;Slide 16&quot;/&gt;&lt;property id=&quot;20307&quot; value=&quot;276&quot;/&gt;&lt;/object&gt;&lt;object type=&quot;3&quot; unique_id=&quot;10232&quot;&gt;&lt;property id=&quot;20148&quot; value=&quot;5&quot;/&gt;&lt;property id=&quot;20300&quot; value=&quot;Slide 9 - &amp;quot;Fire Drills &amp;amp; Acid Spills…&amp;quot;&quot;/&gt;&lt;property id=&quot;20307&quot; value=&quot;277&quot;/&gt;&lt;/object&gt;&lt;/object&gt;&lt;object type=&quot;8&quot; unique_id=&quot;1004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2673</TotalTime>
  <Words>581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Verdana</vt:lpstr>
      <vt:lpstr>Wingdings 2</vt:lpstr>
      <vt:lpstr>Solstice</vt:lpstr>
      <vt:lpstr>Welcome to Chemistry! Do Now:</vt:lpstr>
      <vt:lpstr>Introductions</vt:lpstr>
      <vt:lpstr>Cookie Activity</vt:lpstr>
      <vt:lpstr>Syllabus and Safety Contract Overview</vt:lpstr>
      <vt:lpstr>Syllabus Overview</vt:lpstr>
      <vt:lpstr>Syllabus Overview</vt:lpstr>
      <vt:lpstr>Syllabus Overview </vt:lpstr>
      <vt:lpstr>Safety Video</vt:lpstr>
      <vt:lpstr>PowerPoint Presentation</vt:lpstr>
      <vt:lpstr>Fire Drills &amp; Acid Spills…</vt:lpstr>
      <vt:lpstr>Safety</vt:lpstr>
      <vt:lpstr>PowerPoint Presentation</vt:lpstr>
      <vt:lpstr>Safety Contracts</vt:lpstr>
      <vt:lpstr>Cookie Revisited</vt:lpstr>
      <vt:lpstr>Cookie Revisited</vt:lpstr>
      <vt:lpstr>Chemistry, and science in general, involves making observations and inferences to help us better understand how things work </vt:lpstr>
      <vt:lpstr>PowerPoint Presentation</vt:lpstr>
      <vt:lpstr>Observations vs. Inference</vt:lpstr>
      <vt:lpstr>PowerPoint Presentation</vt:lpstr>
      <vt:lpstr>2.  Make 1 Observation &amp; 1 Inference about the following picture</vt:lpstr>
      <vt:lpstr>Demo</vt:lpstr>
      <vt:lpstr>Homework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Karen</dc:creator>
  <cp:lastModifiedBy>Miller School</cp:lastModifiedBy>
  <cp:revision>51</cp:revision>
  <dcterms:created xsi:type="dcterms:W3CDTF">2014-08-17T16:29:40Z</dcterms:created>
  <dcterms:modified xsi:type="dcterms:W3CDTF">2018-08-28T12:15:15Z</dcterms:modified>
</cp:coreProperties>
</file>