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4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4175-BAED-4DCA-9597-C2C8D0D426EB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C110D-1A34-4C28-A6D5-66319058FB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4175-BAED-4DCA-9597-C2C8D0D426EB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C110D-1A34-4C28-A6D5-66319058FB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4175-BAED-4DCA-9597-C2C8D0D426EB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C110D-1A34-4C28-A6D5-66319058FB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4175-BAED-4DCA-9597-C2C8D0D426EB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C110D-1A34-4C28-A6D5-66319058FB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4175-BAED-4DCA-9597-C2C8D0D426EB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C110D-1A34-4C28-A6D5-66319058FB7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4175-BAED-4DCA-9597-C2C8D0D426EB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C110D-1A34-4C28-A6D5-66319058FB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4175-BAED-4DCA-9597-C2C8D0D426EB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C110D-1A34-4C28-A6D5-66319058FB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4175-BAED-4DCA-9597-C2C8D0D426EB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C110D-1A34-4C28-A6D5-66319058FB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4175-BAED-4DCA-9597-C2C8D0D426EB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C110D-1A34-4C28-A6D5-66319058FB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4175-BAED-4DCA-9597-C2C8D0D426EB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C110D-1A34-4C28-A6D5-66319058FB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4175-BAED-4DCA-9597-C2C8D0D426EB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C110D-1A34-4C28-A6D5-66319058FB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A964175-BAED-4DCA-9597-C2C8D0D426EB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CC110D-1A34-4C28-A6D5-66319058FB7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-228600"/>
            <a:ext cx="8153400" cy="1143000"/>
          </a:xfrm>
        </p:spPr>
        <p:txBody>
          <a:bodyPr/>
          <a:lstStyle/>
          <a:p>
            <a:r>
              <a:rPr lang="en-US" dirty="0"/>
              <a:t>Do Now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944562"/>
            <a:ext cx="8153400" cy="4800600"/>
          </a:xfrm>
        </p:spPr>
        <p:txBody>
          <a:bodyPr/>
          <a:lstStyle/>
          <a:p>
            <a:r>
              <a:rPr lang="en-US" dirty="0"/>
              <a:t>Get pH/pOH worksheet checked</a:t>
            </a:r>
          </a:p>
          <a:p>
            <a:r>
              <a:rPr lang="en-US" dirty="0"/>
              <a:t>Work on “Do Now” problems </a:t>
            </a:r>
          </a:p>
          <a:p>
            <a:r>
              <a:rPr lang="en-US" dirty="0"/>
              <a:t>Acids &amp; Bases </a:t>
            </a:r>
            <a:r>
              <a:rPr lang="en-US" b="1" dirty="0">
                <a:solidFill>
                  <a:srgbClr val="FF0000"/>
                </a:solidFill>
              </a:rPr>
              <a:t>Quest Thurs 5/2</a:t>
            </a:r>
          </a:p>
        </p:txBody>
      </p:sp>
    </p:spTree>
    <p:extLst>
      <p:ext uri="{BB962C8B-B14F-4D97-AF65-F5344CB8AC3E}">
        <p14:creationId xmlns:p14="http://schemas.microsoft.com/office/powerpoint/2010/main" val="4057010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3048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Neutralization=When </a:t>
            </a:r>
            <a:r>
              <a:rPr lang="en-US" b="1" u="sng" dirty="0">
                <a:solidFill>
                  <a:srgbClr val="FF0000"/>
                </a:solidFill>
                <a:effectLst/>
              </a:rPr>
              <a:t>an acid and base react with each other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4DCF9-6580-4FA6-B2C1-DF10569C3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1295400"/>
            <a:ext cx="8178800" cy="4800600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en-US" dirty="0"/>
              <a:t>Consider the Reaction between Acetic Acid and Sodium Hydroxide: </a:t>
            </a:r>
            <a:br>
              <a:rPr lang="en-US" dirty="0"/>
            </a:br>
            <a:endParaRPr lang="en-US" b="1" dirty="0">
              <a:solidFill>
                <a:srgbClr val="FF0000"/>
              </a:solidFill>
            </a:endParaRPr>
          </a:p>
          <a:p>
            <a:pPr marL="82296" indent="0">
              <a:buNone/>
            </a:pPr>
            <a:r>
              <a:rPr lang="en-US" b="1" dirty="0">
                <a:solidFill>
                  <a:srgbClr val="FF0000"/>
                </a:solidFill>
              </a:rPr>
              <a:t>H</a:t>
            </a:r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+ Na</a:t>
            </a:r>
            <a:r>
              <a:rPr lang="en-US" b="1" dirty="0">
                <a:solidFill>
                  <a:srgbClr val="FF0000"/>
                </a:solidFill>
              </a:rPr>
              <a:t>OH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_________  + ______</a:t>
            </a:r>
          </a:p>
          <a:p>
            <a:pPr marL="82296" indent="0">
              <a:buNone/>
            </a:pPr>
            <a:r>
              <a:rPr lang="en-US" dirty="0"/>
              <a:t>1. What is the neutral compound that is formed when an acid and base react? </a:t>
            </a:r>
          </a:p>
          <a:p>
            <a:pPr marL="82296" indent="0">
              <a:buNone/>
            </a:pPr>
            <a:r>
              <a:rPr lang="en-US" dirty="0">
                <a:solidFill>
                  <a:srgbClr val="FF0000"/>
                </a:solidFill>
              </a:rPr>
              <a:t>		H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O</a:t>
            </a:r>
          </a:p>
          <a:p>
            <a:pPr marL="82296" indent="0">
              <a:buNone/>
            </a:pPr>
            <a:r>
              <a:rPr lang="en-US" dirty="0"/>
              <a:t>2. What is the second compound that is formed? </a:t>
            </a:r>
          </a:p>
          <a:p>
            <a:pPr marL="82296" indent="0">
              <a:buNone/>
            </a:pPr>
            <a:r>
              <a:rPr lang="en-US" dirty="0">
                <a:solidFill>
                  <a:srgbClr val="FF0000"/>
                </a:solidFill>
              </a:rPr>
              <a:t>		NaC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CD62FC-3E75-43A9-8664-1788FC443C4E}"/>
              </a:ext>
            </a:extLst>
          </p:cNvPr>
          <p:cNvSpPr txBox="1"/>
          <p:nvPr/>
        </p:nvSpPr>
        <p:spPr>
          <a:xfrm>
            <a:off x="4724400" y="2646402"/>
            <a:ext cx="2133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NaC</a:t>
            </a:r>
            <a:r>
              <a:rPr lang="en-US" sz="3000" b="1" baseline="-25000" dirty="0"/>
              <a:t>2</a:t>
            </a:r>
            <a:r>
              <a:rPr lang="en-US" sz="3000" b="1" dirty="0"/>
              <a:t>H</a:t>
            </a:r>
            <a:r>
              <a:rPr lang="en-US" sz="3000" b="1" baseline="-25000" dirty="0"/>
              <a:t>3</a:t>
            </a:r>
            <a:r>
              <a:rPr lang="en-US" sz="3000" b="1" dirty="0"/>
              <a:t>O</a:t>
            </a:r>
            <a:r>
              <a:rPr lang="en-US" sz="3000" b="1" baseline="-25000" dirty="0"/>
              <a:t>2</a:t>
            </a:r>
            <a:endParaRPr lang="en-US" sz="3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584C36-7BB7-442D-9757-F57B84CC82F8}"/>
              </a:ext>
            </a:extLst>
          </p:cNvPr>
          <p:cNvSpPr txBox="1"/>
          <p:nvPr/>
        </p:nvSpPr>
        <p:spPr>
          <a:xfrm>
            <a:off x="7315200" y="2646402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H</a:t>
            </a:r>
            <a:r>
              <a:rPr lang="en-US" sz="3200" b="1" baseline="-25000" dirty="0">
                <a:solidFill>
                  <a:srgbClr val="FF0000"/>
                </a:solidFill>
              </a:rPr>
              <a:t>2</a:t>
            </a:r>
            <a:r>
              <a:rPr lang="en-US" sz="3200" b="1" dirty="0">
                <a:solidFill>
                  <a:srgbClr val="FF0000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406043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7200"/>
            <a:ext cx="7866888" cy="4800600"/>
          </a:xfrm>
        </p:spPr>
        <p:txBody>
          <a:bodyPr/>
          <a:lstStyle/>
          <a:p>
            <a:r>
              <a:rPr lang="en-US" dirty="0"/>
              <a:t>Every Neutralization Reaction Involves: </a:t>
            </a:r>
          </a:p>
          <a:p>
            <a:pPr marL="82296" indent="0">
              <a:buNone/>
            </a:pPr>
            <a:r>
              <a:rPr lang="en-US" sz="2800" b="1" u="sng" dirty="0">
                <a:solidFill>
                  <a:srgbClr val="FF0000"/>
                </a:solidFill>
              </a:rPr>
              <a:t>acid</a:t>
            </a:r>
            <a:r>
              <a:rPr lang="en-US" sz="2800" dirty="0">
                <a:solidFill>
                  <a:srgbClr val="FF0000"/>
                </a:solidFill>
              </a:rPr>
              <a:t> + </a:t>
            </a:r>
            <a:r>
              <a:rPr lang="en-US" sz="2800" b="1" u="sng" dirty="0">
                <a:solidFill>
                  <a:srgbClr val="FF0000"/>
                </a:solidFill>
              </a:rPr>
              <a:t>base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b="1" u="sng" dirty="0">
                <a:solidFill>
                  <a:srgbClr val="FF0000"/>
                </a:solidFill>
              </a:rPr>
              <a:t>water</a:t>
            </a:r>
            <a:r>
              <a:rPr lang="en-US" sz="2800" dirty="0">
                <a:solidFill>
                  <a:srgbClr val="FF0000"/>
                </a:solidFill>
              </a:rPr>
              <a:t> + </a:t>
            </a:r>
            <a:r>
              <a:rPr lang="en-US" sz="2800" b="1" u="sng" dirty="0">
                <a:solidFill>
                  <a:srgbClr val="FF0000"/>
                </a:solidFill>
              </a:rPr>
              <a:t>salt </a:t>
            </a:r>
            <a:r>
              <a:rPr lang="en-US" sz="2800" dirty="0">
                <a:solidFill>
                  <a:srgbClr val="FF0000"/>
                </a:solidFill>
              </a:rPr>
              <a:t>(ionic compound)</a:t>
            </a:r>
          </a:p>
          <a:p>
            <a:pPr marL="82296" indent="0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r>
              <a:rPr lang="en-US" dirty="0"/>
              <a:t>Neutralization reactions are </a:t>
            </a:r>
            <a:r>
              <a:rPr lang="en-US" b="1" u="sng" dirty="0">
                <a:solidFill>
                  <a:srgbClr val="FF0000"/>
                </a:solidFill>
              </a:rPr>
              <a:t>double replacement reactions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987252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1143000"/>
          </a:xfrm>
        </p:spPr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9247356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3504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-152400"/>
            <a:ext cx="8153400" cy="1143000"/>
          </a:xfrm>
        </p:spPr>
        <p:txBody>
          <a:bodyPr/>
          <a:lstStyle/>
          <a:p>
            <a:r>
              <a:rPr lang="en-US" dirty="0"/>
              <a:t>Titration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20762"/>
            <a:ext cx="8153400" cy="4800600"/>
          </a:xfrm>
        </p:spPr>
        <p:txBody>
          <a:bodyPr>
            <a:normAutofit/>
          </a:bodyPr>
          <a:lstStyle/>
          <a:p>
            <a:r>
              <a:rPr lang="en-US" dirty="0"/>
              <a:t>Titration-a method used to calculate the </a:t>
            </a:r>
            <a:r>
              <a:rPr lang="en-US" b="1" u="sng" dirty="0">
                <a:solidFill>
                  <a:srgbClr val="FF0000"/>
                </a:solidFill>
              </a:rPr>
              <a:t>concentration (molarity) </a:t>
            </a:r>
            <a:r>
              <a:rPr lang="en-US" dirty="0"/>
              <a:t>of an unknown </a:t>
            </a:r>
            <a:r>
              <a:rPr lang="en-US" b="1" u="sng" dirty="0">
                <a:solidFill>
                  <a:srgbClr val="FF0000"/>
                </a:solidFill>
              </a:rPr>
              <a:t>acid or base</a:t>
            </a:r>
          </a:p>
          <a:p>
            <a:pPr marL="82296" indent="0">
              <a:buNone/>
            </a:pPr>
            <a:r>
              <a:rPr lang="en-US" sz="2800" dirty="0"/>
              <a:t>**Acid of known concentration is added to a base of unknown concentration, or vice versa. </a:t>
            </a:r>
          </a:p>
          <a:p>
            <a:r>
              <a:rPr lang="en-US" dirty="0"/>
              <a:t>When the moles of  </a:t>
            </a:r>
            <a:r>
              <a:rPr lang="en-US" b="1" u="sng" dirty="0">
                <a:solidFill>
                  <a:srgbClr val="FF0000"/>
                </a:solidFill>
              </a:rPr>
              <a:t>H</a:t>
            </a:r>
            <a:r>
              <a:rPr lang="en-US" b="1" u="sng" baseline="30000" dirty="0">
                <a:solidFill>
                  <a:srgbClr val="FF0000"/>
                </a:solidFill>
              </a:rPr>
              <a:t>+</a:t>
            </a:r>
            <a:r>
              <a:rPr lang="en-US" dirty="0"/>
              <a:t> = moles of  </a:t>
            </a:r>
            <a:r>
              <a:rPr lang="en-US" b="1" u="sng" dirty="0">
                <a:solidFill>
                  <a:srgbClr val="FF0000"/>
                </a:solidFill>
              </a:rPr>
              <a:t>OH</a:t>
            </a:r>
            <a:r>
              <a:rPr lang="en-US" b="1" u="sng" baseline="30000" dirty="0">
                <a:solidFill>
                  <a:srgbClr val="FF0000"/>
                </a:solidFill>
              </a:rPr>
              <a:t>-</a:t>
            </a:r>
            <a:r>
              <a:rPr lang="en-US" dirty="0"/>
              <a:t>, the solution is </a:t>
            </a:r>
            <a:r>
              <a:rPr lang="en-US" b="1" u="sng" dirty="0">
                <a:solidFill>
                  <a:srgbClr val="FF0000"/>
                </a:solidFill>
              </a:rPr>
              <a:t>neutral</a:t>
            </a:r>
            <a:r>
              <a:rPr lang="en-US" dirty="0"/>
              <a:t> and the titration is complete. </a:t>
            </a:r>
          </a:p>
        </p:txBody>
      </p:sp>
    </p:spTree>
    <p:extLst>
      <p:ext uri="{BB962C8B-B14F-4D97-AF65-F5344CB8AC3E}">
        <p14:creationId xmlns:p14="http://schemas.microsoft.com/office/powerpoint/2010/main" val="17004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64" y="20782"/>
            <a:ext cx="8950036" cy="1242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063" y="1676400"/>
            <a:ext cx="9382126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990" y="2974830"/>
            <a:ext cx="409807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956985"/>
            <a:ext cx="7674746" cy="825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782630"/>
            <a:ext cx="4367627" cy="1084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425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800" b="1" dirty="0"/>
              <a:t>Sample Problem 1</a:t>
            </a:r>
            <a:r>
              <a:rPr lang="en-US" sz="2800" dirty="0"/>
              <a:t>: What is the concentration of a solution of HI if 0.3 L is neutralized by 0.6 L of 0.2 M solution of KOH?</a:t>
            </a:r>
          </a:p>
          <a:p>
            <a:pPr marL="356616" lvl="1" indent="0">
              <a:lnSpc>
                <a:spcPct val="150000"/>
              </a:lnSpc>
              <a:buNone/>
            </a:pPr>
            <a:r>
              <a:rPr lang="en-US" sz="2400" dirty="0"/>
              <a:t>M</a:t>
            </a:r>
            <a:r>
              <a:rPr lang="en-US" sz="2400" baseline="-25000" dirty="0"/>
              <a:t>A</a:t>
            </a:r>
            <a:r>
              <a:rPr lang="en-US" sz="2400" dirty="0"/>
              <a:t>=</a:t>
            </a:r>
            <a:br>
              <a:rPr lang="en-US" sz="2400" dirty="0"/>
            </a:br>
            <a:r>
              <a:rPr lang="en-US" sz="2400" dirty="0"/>
              <a:t>V</a:t>
            </a:r>
            <a:r>
              <a:rPr lang="en-US" sz="2400" baseline="-25000" dirty="0"/>
              <a:t>A</a:t>
            </a:r>
            <a:r>
              <a:rPr lang="en-US" sz="2400" dirty="0"/>
              <a:t>=</a:t>
            </a:r>
            <a:br>
              <a:rPr lang="en-US" sz="2400" dirty="0"/>
            </a:br>
            <a:r>
              <a:rPr lang="en-US" sz="2400" dirty="0"/>
              <a:t>M</a:t>
            </a:r>
            <a:r>
              <a:rPr lang="en-US" sz="2400" baseline="-25000" dirty="0"/>
              <a:t>B</a:t>
            </a:r>
            <a:r>
              <a:rPr lang="en-US" sz="2400" dirty="0"/>
              <a:t>=</a:t>
            </a:r>
            <a:br>
              <a:rPr lang="en-US" sz="2400" dirty="0"/>
            </a:br>
            <a:r>
              <a:rPr lang="en-US" sz="2400" dirty="0"/>
              <a:t>V</a:t>
            </a:r>
            <a:r>
              <a:rPr lang="en-US" sz="2400" baseline="-25000" dirty="0"/>
              <a:t>B</a:t>
            </a:r>
            <a:r>
              <a:rPr lang="en-US" sz="2400" dirty="0"/>
              <a:t>=</a:t>
            </a:r>
          </a:p>
          <a:p>
            <a:pPr marL="82296" indent="0">
              <a:buNone/>
            </a:pPr>
            <a:r>
              <a:rPr lang="en-US" sz="2800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7DB1E4-38FB-45EF-9B1F-15E03E8548BC}"/>
              </a:ext>
            </a:extLst>
          </p:cNvPr>
          <p:cNvSpPr txBox="1"/>
          <p:nvPr/>
        </p:nvSpPr>
        <p:spPr>
          <a:xfrm>
            <a:off x="1905000" y="19812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0.3 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69898E-3E18-493C-8537-E24C4D313626}"/>
              </a:ext>
            </a:extLst>
          </p:cNvPr>
          <p:cNvSpPr txBox="1"/>
          <p:nvPr/>
        </p:nvSpPr>
        <p:spPr>
          <a:xfrm>
            <a:off x="1905000" y="3098512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0.6 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7B7DC5-DDE2-4E4A-9840-96AF0C94D666}"/>
              </a:ext>
            </a:extLst>
          </p:cNvPr>
          <p:cNvSpPr txBox="1"/>
          <p:nvPr/>
        </p:nvSpPr>
        <p:spPr>
          <a:xfrm>
            <a:off x="1910080" y="2513737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0.2 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50B1BD-D780-4083-AFDB-66D23F04CC09}"/>
              </a:ext>
            </a:extLst>
          </p:cNvPr>
          <p:cNvSpPr txBox="1"/>
          <p:nvPr/>
        </p:nvSpPr>
        <p:spPr>
          <a:xfrm>
            <a:off x="1920240" y="1407304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A045BF-5EF7-4301-8FBB-4DBE02BB70DD}"/>
              </a:ext>
            </a:extLst>
          </p:cNvPr>
          <p:cNvSpPr txBox="1"/>
          <p:nvPr/>
        </p:nvSpPr>
        <p:spPr>
          <a:xfrm>
            <a:off x="3962400" y="1688812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M</a:t>
            </a:r>
            <a:r>
              <a:rPr lang="en-US" sz="3200" b="1" baseline="-25000" dirty="0">
                <a:solidFill>
                  <a:srgbClr val="FF0000"/>
                </a:solidFill>
              </a:rPr>
              <a:t>A</a:t>
            </a:r>
            <a:r>
              <a:rPr lang="en-US" sz="3200" b="1" dirty="0">
                <a:solidFill>
                  <a:srgbClr val="FF0000"/>
                </a:solidFill>
              </a:rPr>
              <a:t> x 0.3L = 0.2 M x 0.6 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300B57-EABF-49CA-BF5B-06C7ABB92E90}"/>
              </a:ext>
            </a:extLst>
          </p:cNvPr>
          <p:cNvSpPr txBox="1"/>
          <p:nvPr/>
        </p:nvSpPr>
        <p:spPr>
          <a:xfrm>
            <a:off x="4963160" y="2408207"/>
            <a:ext cx="4043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M</a:t>
            </a:r>
            <a:r>
              <a:rPr lang="en-US" sz="3200" b="1" baseline="-25000" dirty="0">
                <a:solidFill>
                  <a:srgbClr val="FF0000"/>
                </a:solidFill>
              </a:rPr>
              <a:t>A</a:t>
            </a:r>
            <a:r>
              <a:rPr lang="en-US" sz="3200" b="1" dirty="0">
                <a:solidFill>
                  <a:srgbClr val="FF0000"/>
                </a:solidFill>
              </a:rPr>
              <a:t> = 0.4 M</a:t>
            </a:r>
          </a:p>
        </p:txBody>
      </p:sp>
    </p:spTree>
    <p:extLst>
      <p:ext uri="{BB962C8B-B14F-4D97-AF65-F5344CB8AC3E}">
        <p14:creationId xmlns:p14="http://schemas.microsoft.com/office/powerpoint/2010/main" val="163798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800" b="1" dirty="0"/>
              <a:t>Sample Problem 2</a:t>
            </a:r>
            <a:r>
              <a:rPr lang="en-US" sz="2800" dirty="0"/>
              <a:t>: What is the concentration of a hydrochloric acid solution if 50.0 mL of a 0.250 M KOH solution are needed to neutralize 20.0 mL of the </a:t>
            </a:r>
            <a:r>
              <a:rPr lang="en-US" sz="2800" dirty="0" err="1"/>
              <a:t>HCl</a:t>
            </a:r>
            <a:r>
              <a:rPr lang="en-US" sz="2800" dirty="0"/>
              <a:t> solution of unknown concentration?</a:t>
            </a:r>
          </a:p>
          <a:p>
            <a:pPr marL="356616" lvl="1" indent="0">
              <a:lnSpc>
                <a:spcPct val="150000"/>
              </a:lnSpc>
              <a:buNone/>
            </a:pPr>
            <a:r>
              <a:rPr lang="en-US" sz="2400" dirty="0"/>
              <a:t>M</a:t>
            </a:r>
            <a:r>
              <a:rPr lang="en-US" sz="2400" baseline="-25000" dirty="0"/>
              <a:t>A</a:t>
            </a:r>
            <a:r>
              <a:rPr lang="en-US" sz="2400" dirty="0"/>
              <a:t>=</a:t>
            </a:r>
            <a:br>
              <a:rPr lang="en-US" sz="2400" dirty="0"/>
            </a:br>
            <a:r>
              <a:rPr lang="en-US" sz="2400" dirty="0"/>
              <a:t>V</a:t>
            </a:r>
            <a:r>
              <a:rPr lang="en-US" sz="2400" baseline="-25000" dirty="0"/>
              <a:t>A</a:t>
            </a:r>
            <a:r>
              <a:rPr lang="en-US" sz="2400" dirty="0"/>
              <a:t>=</a:t>
            </a:r>
            <a:br>
              <a:rPr lang="en-US" sz="2400" dirty="0"/>
            </a:br>
            <a:r>
              <a:rPr lang="en-US" sz="2400" dirty="0"/>
              <a:t>M</a:t>
            </a:r>
            <a:r>
              <a:rPr lang="en-US" sz="2400" baseline="-25000" dirty="0"/>
              <a:t>B</a:t>
            </a:r>
            <a:r>
              <a:rPr lang="en-US" sz="2400" dirty="0"/>
              <a:t>=</a:t>
            </a:r>
            <a:br>
              <a:rPr lang="en-US" sz="2400" dirty="0"/>
            </a:br>
            <a:r>
              <a:rPr lang="en-US" sz="2400" dirty="0"/>
              <a:t>V</a:t>
            </a:r>
            <a:r>
              <a:rPr lang="en-US" sz="2400" baseline="-25000" dirty="0"/>
              <a:t>B</a:t>
            </a:r>
            <a:r>
              <a:rPr lang="en-US" sz="2400" dirty="0"/>
              <a:t>=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4422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800" b="1" dirty="0"/>
              <a:t>Sample Problem 3: </a:t>
            </a:r>
            <a:r>
              <a:rPr lang="en-US" sz="2800" dirty="0"/>
              <a:t>A particular acid has an H+ concentration of 0.1 M and a volume of 100 </a:t>
            </a:r>
            <a:r>
              <a:rPr lang="en-US" sz="2800" dirty="0" err="1"/>
              <a:t>mL.</a:t>
            </a:r>
            <a:r>
              <a:rPr lang="en-US" sz="2800" dirty="0"/>
              <a:t> What volume of a base with a 0.5 M OH- concentration will be required to neutralize the reaction?</a:t>
            </a:r>
          </a:p>
          <a:p>
            <a:pPr marL="356616" lvl="1" indent="0">
              <a:lnSpc>
                <a:spcPct val="150000"/>
              </a:lnSpc>
              <a:buNone/>
            </a:pPr>
            <a:r>
              <a:rPr lang="en-US" sz="2400" dirty="0"/>
              <a:t>M</a:t>
            </a:r>
            <a:r>
              <a:rPr lang="en-US" sz="2400" baseline="-25000" dirty="0"/>
              <a:t>A</a:t>
            </a:r>
            <a:r>
              <a:rPr lang="en-US" sz="2400" dirty="0"/>
              <a:t>=</a:t>
            </a:r>
            <a:br>
              <a:rPr lang="en-US" sz="2400" dirty="0"/>
            </a:br>
            <a:r>
              <a:rPr lang="en-US" sz="2400" dirty="0"/>
              <a:t>V</a:t>
            </a:r>
            <a:r>
              <a:rPr lang="en-US" sz="2400" baseline="-25000" dirty="0"/>
              <a:t>A</a:t>
            </a:r>
            <a:r>
              <a:rPr lang="en-US" sz="2400" dirty="0"/>
              <a:t>=</a:t>
            </a:r>
            <a:br>
              <a:rPr lang="en-US" sz="2400" dirty="0"/>
            </a:br>
            <a:r>
              <a:rPr lang="en-US" sz="2400" dirty="0"/>
              <a:t>M</a:t>
            </a:r>
            <a:r>
              <a:rPr lang="en-US" sz="2400" baseline="-25000" dirty="0"/>
              <a:t>B</a:t>
            </a:r>
            <a:r>
              <a:rPr lang="en-US" sz="2400" dirty="0"/>
              <a:t>=</a:t>
            </a:r>
            <a:br>
              <a:rPr lang="en-US" sz="2400" dirty="0"/>
            </a:br>
            <a:r>
              <a:rPr lang="en-US" sz="2400" dirty="0"/>
              <a:t>V</a:t>
            </a:r>
            <a:r>
              <a:rPr lang="en-US" sz="2400" baseline="-25000" dirty="0"/>
              <a:t>B</a:t>
            </a:r>
            <a:r>
              <a:rPr lang="en-US" sz="2400" dirty="0"/>
              <a:t>=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44342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</TotalTime>
  <Words>255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Gill Sans MT</vt:lpstr>
      <vt:lpstr>Verdana</vt:lpstr>
      <vt:lpstr>Wingdings 2</vt:lpstr>
      <vt:lpstr>Solstice</vt:lpstr>
      <vt:lpstr>Do Now</vt:lpstr>
      <vt:lpstr>Neutralization=When an acid and base react with each other </vt:lpstr>
      <vt:lpstr>PowerPoint Presentation</vt:lpstr>
      <vt:lpstr>Practice</vt:lpstr>
      <vt:lpstr>Titration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Karen</dc:creator>
  <cp:lastModifiedBy>Miller School</cp:lastModifiedBy>
  <cp:revision>7</cp:revision>
  <dcterms:created xsi:type="dcterms:W3CDTF">2014-04-07T02:04:26Z</dcterms:created>
  <dcterms:modified xsi:type="dcterms:W3CDTF">2019-04-27T13:38:17Z</dcterms:modified>
</cp:coreProperties>
</file>