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B871-57D2-4284-AE10-839860B4AA3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4/24/2017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3C2B-F151-43DD-921E-B2211ADD3E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71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B871-57D2-4284-AE10-839860B4AA3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4/24/2017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3C2B-F151-43DD-921E-B2211ADD3E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11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55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56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B871-57D2-4284-AE10-839860B4AA3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4/24/2017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3C2B-F151-43DD-921E-B2211ADD3E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B871-57D2-4284-AE10-839860B4AA3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4/24/2017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3C2B-F151-43DD-921E-B2211ADD3E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06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B871-57D2-4284-AE10-839860B4AA3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4/24/2017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3C2B-F151-43DD-921E-B2211ADD3E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265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B871-57D2-4284-AE10-839860B4AA3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4/24/2017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3C2B-F151-43DD-921E-B2211ADD3E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673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B871-57D2-4284-AE10-839860B4AA3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4/24/2017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3C2B-F151-43DD-921E-B2211ADD3E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29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B871-57D2-4284-AE10-839860B4AA3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4/24/2017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3C2B-F151-43DD-921E-B2211ADD3E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45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B871-57D2-4284-AE10-839860B4AA3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4/24/2017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3C2B-F151-43DD-921E-B2211ADD3E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89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3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B871-57D2-4284-AE10-839860B4AA3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4/24/2017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3C2B-F151-43DD-921E-B2211ADD3E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47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B871-57D2-4284-AE10-839860B4AA3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4/24/2017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3C2B-F151-43DD-921E-B2211ADD3E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19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165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5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8" y="21106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2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81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658B871-57D2-4284-AE10-839860B4AA36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4/24/2017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BCD3C2B-F151-43DD-921E-B2211ADD3E4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22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b="0" i="0" u="none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../media/image5.png"/><Relationship Id="rId7" Type="http://schemas.openxmlformats.org/officeDocument/2006/relationships/image" Target="NUL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NULL"/><Relationship Id="rId5" Type="http://schemas.openxmlformats.org/officeDocument/2006/relationships/image" Target="../media/image7.png"/><Relationship Id="rId10" Type="http://schemas.openxmlformats.org/officeDocument/2006/relationships/image" Target="NULL"/><Relationship Id="rId4" Type="http://schemas.openxmlformats.org/officeDocument/2006/relationships/image" Target="../media/image6.png"/><Relationship Id="rId9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607" y="-192087"/>
            <a:ext cx="7965567" cy="1143000"/>
          </a:xfrm>
        </p:spPr>
        <p:txBody>
          <a:bodyPr/>
          <a:lstStyle/>
          <a:p>
            <a:r>
              <a:rPr lang="en-US" dirty="0" err="1" smtClean="0"/>
              <a:t>Chem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4607" y="981075"/>
            <a:ext cx="7965567" cy="4800600"/>
          </a:xfrm>
        </p:spPr>
        <p:txBody>
          <a:bodyPr/>
          <a:lstStyle/>
          <a:p>
            <a:r>
              <a:rPr lang="en-US" dirty="0"/>
              <a:t>Today: </a:t>
            </a:r>
            <a:r>
              <a:rPr lang="en-US" dirty="0" smtClean="0"/>
              <a:t>Stoichiometry </a:t>
            </a:r>
            <a:r>
              <a:rPr lang="en-US" dirty="0" smtClean="0"/>
              <a:t>Review/Practice</a:t>
            </a:r>
          </a:p>
          <a:p>
            <a:pPr lvl="1"/>
            <a:r>
              <a:rPr lang="en-US" sz="3200" dirty="0" smtClean="0"/>
              <a:t>Limiting Reactant, Percent Yield</a:t>
            </a:r>
            <a:endParaRPr lang="en-US" sz="3200" dirty="0"/>
          </a:p>
          <a:p>
            <a:pPr lvl="1"/>
            <a:r>
              <a:rPr lang="en-US" sz="3200" dirty="0"/>
              <a:t>S’mores Lab-turn </a:t>
            </a:r>
            <a:r>
              <a:rPr lang="en-US" sz="3200" dirty="0" smtClean="0"/>
              <a:t>in</a:t>
            </a:r>
          </a:p>
          <a:p>
            <a:pPr lvl="1"/>
            <a:r>
              <a:rPr lang="en-US" sz="3200" dirty="0" smtClean="0"/>
              <a:t>Finish “Mole Tunnel” </a:t>
            </a:r>
            <a:r>
              <a:rPr lang="en-US" sz="3200" dirty="0" smtClean="0"/>
              <a:t>Questions fo</a:t>
            </a:r>
            <a:r>
              <a:rPr lang="en-US" sz="3200" dirty="0" smtClean="0"/>
              <a:t>r HW</a:t>
            </a:r>
            <a:r>
              <a:rPr lang="en-US" sz="3200" dirty="0" smtClean="0"/>
              <a:t> </a:t>
            </a:r>
            <a:endParaRPr lang="en-US" sz="3200" dirty="0"/>
          </a:p>
          <a:p>
            <a:r>
              <a:rPr lang="en-US" b="1" dirty="0" smtClean="0">
                <a:solidFill>
                  <a:srgbClr val="FF0000"/>
                </a:solidFill>
              </a:rPr>
              <a:t>Stoichiometry </a:t>
            </a:r>
            <a:r>
              <a:rPr lang="en-US" b="1" dirty="0" smtClean="0">
                <a:solidFill>
                  <a:srgbClr val="FF0000"/>
                </a:solidFill>
              </a:rPr>
              <a:t>Quiz </a:t>
            </a:r>
            <a:r>
              <a:rPr lang="en-US" b="1" dirty="0" smtClean="0">
                <a:solidFill>
                  <a:srgbClr val="FF0000"/>
                </a:solidFill>
              </a:rPr>
              <a:t>Fri </a:t>
            </a:r>
            <a:r>
              <a:rPr lang="en-US" b="1" dirty="0" smtClean="0">
                <a:solidFill>
                  <a:srgbClr val="FF0000"/>
                </a:solidFill>
              </a:rPr>
              <a:t>4/28 (A),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Tues 5/2 (B) (end of class)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31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9275137" cy="20705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03763"/>
            <a:ext cx="9227228" cy="37977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89917" y="3042448"/>
                <a:ext cx="5847397" cy="1241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𝟑𝟑</m:t>
                          </m:r>
                          <m: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</m:num>
                        <m:den>
                          <m: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𝟒𝟎</m:t>
                          </m:r>
                          <m: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</m:den>
                      </m:f>
                      <m:r>
                        <a:rPr lang="en-US" sz="3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3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US" sz="3600" b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915" y="3042448"/>
                <a:ext cx="5847397" cy="124149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270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to note sheet: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Limiting Reactant</a:t>
            </a:r>
            <a:r>
              <a:rPr lang="en-US" dirty="0" smtClean="0"/>
              <a:t>-what you have LESS of. Determines how much product you can make.</a:t>
            </a:r>
          </a:p>
          <a:p>
            <a:endParaRPr lang="en-US" dirty="0"/>
          </a:p>
          <a:p>
            <a:r>
              <a:rPr lang="en-US" b="1" dirty="0" smtClean="0"/>
              <a:t>Excess Reactant</a:t>
            </a:r>
            <a:r>
              <a:rPr lang="en-US" dirty="0" smtClean="0"/>
              <a:t>-what you have EXTRA of.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0" y="0"/>
            <a:ext cx="8647086" cy="665332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-375843" y="1001059"/>
                <a:ext cx="29325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𝟐𝟏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𝒈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𝑪</m:t>
                      </m:r>
                      <m:r>
                        <a:rPr lang="en-US" sz="2400" b="1" i="1" baseline="-25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𝑯</m:t>
                      </m:r>
                      <m:r>
                        <a:rPr lang="en-US" sz="2400" b="1" i="1" baseline="-250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75843" y="1001059"/>
                <a:ext cx="2932538" cy="461665"/>
              </a:xfrm>
              <a:prstGeom prst="rect">
                <a:avLst/>
              </a:prstGeom>
              <a:blipFill>
                <a:blip r:embed="rId3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529664" y="955657"/>
                <a:ext cx="2939553" cy="858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𝒎𝒐𝒍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400" b="1" i="1" baseline="-2500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  <m:r>
                            <a:rPr lang="en-US" sz="2400" b="1" i="1" baseline="-2500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𝟒𝟐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𝟎𝟗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400" b="1" i="1" baseline="-25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  <m:r>
                            <a:rPr lang="en-US" sz="2400" b="1" i="1" baseline="-25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9664" y="955657"/>
                <a:ext cx="2939553" cy="858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672844" y="1001057"/>
                <a:ext cx="2939553" cy="793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𝒎𝒐𝒍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400" b="1" i="1" baseline="-25000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  <m:r>
                            <a:rPr lang="en-US" sz="2400" b="1" i="1" baseline="-25000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𝑵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𝒎𝒐𝒍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400" b="1" i="1" baseline="-2500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  <m:r>
                            <a:rPr lang="en-US" sz="2400" b="1" i="1" baseline="-2500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844" y="1001057"/>
                <a:ext cx="2939553" cy="793872"/>
              </a:xfrm>
              <a:prstGeom prst="rect">
                <a:avLst/>
              </a:prstGeom>
              <a:blipFill>
                <a:blip r:embed="rId5"/>
                <a:stretch>
                  <a:fillRect b="-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938987" y="1007519"/>
                <a:ext cx="2939553" cy="793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𝟓𝟑</m:t>
                          </m:r>
                          <m:r>
                            <a:rPr lang="en-US" sz="24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4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𝟎𝟕</m:t>
                          </m:r>
                          <m:r>
                            <a:rPr lang="en-US" sz="24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  <m:r>
                            <a:rPr lang="en-US" sz="24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400" b="1" i="1" baseline="-2500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  <m:r>
                            <a:rPr lang="en-US" sz="2400" b="1" i="1" baseline="-2500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𝑵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𝒎𝒐𝒍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400" b="1" i="1" baseline="-25000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  <m:r>
                            <a:rPr lang="en-US" sz="2400" b="1" i="1" baseline="-25000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𝑵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987" y="1007519"/>
                <a:ext cx="2939553" cy="793872"/>
              </a:xfrm>
              <a:prstGeom prst="rect">
                <a:avLst/>
              </a:prstGeom>
              <a:blipFill>
                <a:blip r:embed="rId6"/>
                <a:stretch>
                  <a:fillRect b="-2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-469897" y="2775983"/>
                <a:ext cx="293253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𝟐𝟏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𝒈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𝑵𝑶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69897" y="2775981"/>
                <a:ext cx="2932538" cy="461665"/>
              </a:xfrm>
              <a:prstGeom prst="rect">
                <a:avLst/>
              </a:prstGeom>
              <a:blipFill rotWithShape="0">
                <a:blip r:embed="rId7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35610" y="2730581"/>
                <a:ext cx="2939553" cy="858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𝒎𝒐𝒍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𝑵𝑶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𝟑𝟎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𝟎𝟏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𝑵𝑶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608" y="2730581"/>
                <a:ext cx="2939553" cy="85856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78790" y="2775981"/>
                <a:ext cx="2939553" cy="793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𝒎𝒐𝒍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400" b="1" i="1" baseline="-25000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  <m:r>
                            <a:rPr lang="en-US" sz="2400" b="1" i="1" baseline="-25000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𝑵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𝒎𝒐𝒍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𝑵𝑶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788" y="2775981"/>
                <a:ext cx="2939553" cy="79387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44933" y="2782443"/>
                <a:ext cx="2939553" cy="793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𝟓𝟑</m:t>
                          </m:r>
                          <m:r>
                            <a:rPr lang="en-US" sz="24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4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𝟎𝟕</m:t>
                          </m:r>
                          <m:r>
                            <a:rPr lang="en-US" sz="24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  <m:r>
                            <a:rPr lang="en-US" sz="24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400" b="1" i="1" baseline="-2500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  <m:r>
                            <a:rPr lang="en-US" sz="2400" b="1" i="1" baseline="-2500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𝑵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𝒎𝒐𝒍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  <m:r>
                            <a:rPr lang="en-US" sz="2400" b="1" i="1" baseline="-25000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  <m:r>
                            <a:rPr lang="en-US" sz="2400" b="1" i="1" baseline="-25000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2400" b="1" i="1">
                              <a:solidFill>
                                <a:srgbClr val="FEB80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𝑵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4931" y="2782443"/>
                <a:ext cx="2939553" cy="793872"/>
              </a:xfrm>
              <a:prstGeom prst="rect">
                <a:avLst/>
              </a:prstGeom>
              <a:blipFill rotWithShape="0">
                <a:blip r:embed="rId10"/>
                <a:stretch>
                  <a:fillRect b="-2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34084" y="5789258"/>
            <a:ext cx="8289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964305"/>
                </a:solidFill>
                <a:ea typeface="Cambria Math" panose="02040503050406030204" pitchFamily="18" charset="0"/>
              </a:rPr>
              <a:t>LIMITING: NO</a:t>
            </a:r>
            <a:r>
              <a:rPr lang="en-US" sz="2400" b="1" dirty="0">
                <a:solidFill>
                  <a:srgbClr val="FF0000"/>
                </a:solidFill>
                <a:ea typeface="Cambria Math" panose="02040503050406030204" pitchFamily="18" charset="0"/>
              </a:rPr>
              <a:t>		</a:t>
            </a:r>
            <a:r>
              <a:rPr lang="en-US" sz="2400" b="1" dirty="0">
                <a:solidFill>
                  <a:srgbClr val="84AA33"/>
                </a:solidFill>
                <a:ea typeface="Cambria Math" panose="02040503050406030204" pitchFamily="18" charset="0"/>
              </a:rPr>
              <a:t>EXCESS: C</a:t>
            </a:r>
            <a:r>
              <a:rPr lang="en-US" sz="2400" b="1" baseline="-25000" dirty="0">
                <a:solidFill>
                  <a:srgbClr val="84AA33"/>
                </a:solidFill>
                <a:ea typeface="Cambria Math" panose="02040503050406030204" pitchFamily="18" charset="0"/>
              </a:rPr>
              <a:t>3</a:t>
            </a:r>
            <a:r>
              <a:rPr lang="en-US" sz="2400" b="1" dirty="0">
                <a:solidFill>
                  <a:srgbClr val="84AA33"/>
                </a:solidFill>
                <a:ea typeface="Cambria Math" panose="02040503050406030204" pitchFamily="18" charset="0"/>
              </a:rPr>
              <a:t>H</a:t>
            </a:r>
            <a:r>
              <a:rPr lang="en-US" sz="2400" b="1" baseline="-25000" dirty="0">
                <a:solidFill>
                  <a:srgbClr val="84AA33"/>
                </a:solidFill>
                <a:ea typeface="Cambria Math" panose="02040503050406030204" pitchFamily="18" charset="0"/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46306" y="4965053"/>
            <a:ext cx="2932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a typeface="Cambria Math" panose="02040503050406030204" pitchFamily="18" charset="0"/>
              </a:rPr>
              <a:t>25.5 g C</a:t>
            </a:r>
            <a:r>
              <a:rPr lang="en-US" sz="2400" b="1" baseline="-25000" dirty="0">
                <a:solidFill>
                  <a:srgbClr val="FF0000"/>
                </a:solidFill>
                <a:ea typeface="Cambria Math" panose="02040503050406030204" pitchFamily="18" charset="0"/>
              </a:rPr>
              <a:t>3</a:t>
            </a:r>
            <a:r>
              <a:rPr lang="en-US" sz="2400" b="1" dirty="0">
                <a:solidFill>
                  <a:srgbClr val="FF0000"/>
                </a:solidFill>
                <a:ea typeface="Cambria Math" panose="02040503050406030204" pitchFamily="18" charset="0"/>
              </a:rPr>
              <a:t>H</a:t>
            </a:r>
            <a:r>
              <a:rPr lang="en-US" sz="2400" b="1" baseline="-25000" dirty="0">
                <a:solidFill>
                  <a:srgbClr val="FF0000"/>
                </a:solidFill>
                <a:ea typeface="Cambria Math" panose="02040503050406030204" pitchFamily="18" charset="0"/>
              </a:rPr>
              <a:t>3</a:t>
            </a:r>
            <a:r>
              <a:rPr lang="en-US" sz="2400" b="1" dirty="0">
                <a:solidFill>
                  <a:srgbClr val="FF0000"/>
                </a:solidFill>
                <a:ea typeface="Cambria Math" panose="02040503050406030204" pitchFamily="18" charset="0"/>
              </a:rPr>
              <a:t>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953938" y="5794888"/>
                <a:ext cx="5847397" cy="8584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𝟐𝟑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𝟐𝟓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US" sz="2400" b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938" y="5794888"/>
                <a:ext cx="5847397" cy="85844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733020" y="3711635"/>
            <a:ext cx="2932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964305"/>
                </a:solidFill>
                <a:ea typeface="Cambria Math" panose="02040503050406030204" pitchFamily="18" charset="0"/>
              </a:rPr>
              <a:t>=25.5 g C</a:t>
            </a:r>
            <a:r>
              <a:rPr lang="en-US" sz="2400" b="1" baseline="-25000" dirty="0">
                <a:solidFill>
                  <a:srgbClr val="964305"/>
                </a:solidFill>
                <a:ea typeface="Cambria Math" panose="02040503050406030204" pitchFamily="18" charset="0"/>
              </a:rPr>
              <a:t>3</a:t>
            </a:r>
            <a:r>
              <a:rPr lang="en-US" sz="2400" b="1" dirty="0">
                <a:solidFill>
                  <a:srgbClr val="964305"/>
                </a:solidFill>
                <a:ea typeface="Cambria Math" panose="02040503050406030204" pitchFamily="18" charset="0"/>
              </a:rPr>
              <a:t>H</a:t>
            </a:r>
            <a:r>
              <a:rPr lang="en-US" sz="2400" b="1" baseline="-25000" dirty="0">
                <a:solidFill>
                  <a:srgbClr val="964305"/>
                </a:solidFill>
                <a:ea typeface="Cambria Math" panose="02040503050406030204" pitchFamily="18" charset="0"/>
              </a:rPr>
              <a:t>3</a:t>
            </a:r>
            <a:r>
              <a:rPr lang="en-US" sz="2400" b="1" dirty="0">
                <a:solidFill>
                  <a:srgbClr val="964305"/>
                </a:solidFill>
                <a:ea typeface="Cambria Math" panose="02040503050406030204" pitchFamily="18" charset="0"/>
              </a:rPr>
              <a:t>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18926" y="1930249"/>
            <a:ext cx="2932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84AA33"/>
                </a:solidFill>
                <a:ea typeface="Cambria Math" panose="02040503050406030204" pitchFamily="18" charset="0"/>
              </a:rPr>
              <a:t>=27.23 g C</a:t>
            </a:r>
            <a:r>
              <a:rPr lang="en-US" sz="2400" b="1" baseline="-25000" dirty="0">
                <a:solidFill>
                  <a:srgbClr val="84AA33"/>
                </a:solidFill>
                <a:ea typeface="Cambria Math" panose="02040503050406030204" pitchFamily="18" charset="0"/>
              </a:rPr>
              <a:t>3</a:t>
            </a:r>
            <a:r>
              <a:rPr lang="en-US" sz="2400" b="1" dirty="0">
                <a:solidFill>
                  <a:srgbClr val="84AA33"/>
                </a:solidFill>
                <a:ea typeface="Cambria Math" panose="02040503050406030204" pitchFamily="18" charset="0"/>
              </a:rPr>
              <a:t>H</a:t>
            </a:r>
            <a:r>
              <a:rPr lang="en-US" sz="2400" b="1" baseline="-25000" dirty="0">
                <a:solidFill>
                  <a:srgbClr val="84AA33"/>
                </a:solidFill>
                <a:ea typeface="Cambria Math" panose="02040503050406030204" pitchFamily="18" charset="0"/>
              </a:rPr>
              <a:t>3</a:t>
            </a:r>
            <a:r>
              <a:rPr lang="en-US" sz="2400" b="1" dirty="0">
                <a:solidFill>
                  <a:srgbClr val="84AA33"/>
                </a:solidFill>
                <a:ea typeface="Cambria Math" panose="02040503050406030204" pitchFamily="18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74619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8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2030</TotalTime>
  <Words>113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Cambria Math</vt:lpstr>
      <vt:lpstr>Gill Sans MT</vt:lpstr>
      <vt:lpstr>Verdana</vt:lpstr>
      <vt:lpstr>Wingdings 2</vt:lpstr>
      <vt:lpstr>Solstice</vt:lpstr>
      <vt:lpstr>Chem</vt:lpstr>
      <vt:lpstr>PowerPoint Presentation</vt:lpstr>
      <vt:lpstr>Add to note sheet:</vt:lpstr>
      <vt:lpstr>PowerPoint Presentation</vt:lpstr>
    </vt:vector>
  </TitlesOfParts>
  <Company>Albemarle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HMSA Do Now</dc:title>
  <dc:creator>Karen Ye</dc:creator>
  <cp:lastModifiedBy>Karen Ye</cp:lastModifiedBy>
  <cp:revision>10</cp:revision>
  <dcterms:created xsi:type="dcterms:W3CDTF">2016-03-21T12:55:44Z</dcterms:created>
  <dcterms:modified xsi:type="dcterms:W3CDTF">2017-04-25T20:51:55Z</dcterms:modified>
</cp:coreProperties>
</file>